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56" r:id="rId2"/>
    <p:sldId id="312" r:id="rId3"/>
    <p:sldId id="257" r:id="rId4"/>
    <p:sldId id="258" r:id="rId5"/>
    <p:sldId id="364" r:id="rId6"/>
    <p:sldId id="259" r:id="rId7"/>
    <p:sldId id="261" r:id="rId8"/>
    <p:sldId id="262" r:id="rId9"/>
    <p:sldId id="263" r:id="rId10"/>
    <p:sldId id="264" r:id="rId11"/>
    <p:sldId id="265" r:id="rId12"/>
    <p:sldId id="308" r:id="rId13"/>
    <p:sldId id="313" r:id="rId14"/>
    <p:sldId id="266" r:id="rId15"/>
    <p:sldId id="311" r:id="rId16"/>
    <p:sldId id="267" r:id="rId17"/>
    <p:sldId id="309" r:id="rId18"/>
    <p:sldId id="314" r:id="rId19"/>
    <p:sldId id="315" r:id="rId20"/>
    <p:sldId id="310" r:id="rId21"/>
    <p:sldId id="316" r:id="rId22"/>
    <p:sldId id="268" r:id="rId23"/>
    <p:sldId id="269" r:id="rId24"/>
    <p:sldId id="317" r:id="rId25"/>
    <p:sldId id="270" r:id="rId26"/>
    <p:sldId id="318" r:id="rId27"/>
    <p:sldId id="319" r:id="rId28"/>
    <p:sldId id="320" r:id="rId29"/>
    <p:sldId id="271" r:id="rId30"/>
    <p:sldId id="321" r:id="rId31"/>
    <p:sldId id="272" r:id="rId32"/>
    <p:sldId id="275" r:id="rId33"/>
    <p:sldId id="273" r:id="rId34"/>
    <p:sldId id="277" r:id="rId35"/>
    <p:sldId id="274" r:id="rId36"/>
    <p:sldId id="279" r:id="rId37"/>
    <p:sldId id="322" r:id="rId38"/>
    <p:sldId id="280" r:id="rId39"/>
    <p:sldId id="323" r:id="rId40"/>
    <p:sldId id="324" r:id="rId41"/>
    <p:sldId id="325" r:id="rId42"/>
    <p:sldId id="326" r:id="rId43"/>
    <p:sldId id="327" r:id="rId44"/>
    <p:sldId id="328" r:id="rId45"/>
    <p:sldId id="329" r:id="rId46"/>
    <p:sldId id="330" r:id="rId47"/>
    <p:sldId id="331" r:id="rId48"/>
    <p:sldId id="282" r:id="rId49"/>
    <p:sldId id="332" r:id="rId50"/>
    <p:sldId id="333" r:id="rId51"/>
    <p:sldId id="307" r:id="rId52"/>
    <p:sldId id="283" r:id="rId53"/>
    <p:sldId id="334" r:id="rId54"/>
    <p:sldId id="335" r:id="rId55"/>
    <p:sldId id="336" r:id="rId56"/>
    <p:sldId id="337" r:id="rId57"/>
    <p:sldId id="338" r:id="rId58"/>
    <p:sldId id="339" r:id="rId59"/>
    <p:sldId id="340" r:id="rId60"/>
    <p:sldId id="341" r:id="rId61"/>
    <p:sldId id="342" r:id="rId62"/>
    <p:sldId id="343" r:id="rId63"/>
    <p:sldId id="344" r:id="rId64"/>
    <p:sldId id="345" r:id="rId65"/>
    <p:sldId id="346" r:id="rId66"/>
    <p:sldId id="347" r:id="rId67"/>
    <p:sldId id="348" r:id="rId68"/>
    <p:sldId id="349" r:id="rId69"/>
    <p:sldId id="350" r:id="rId70"/>
    <p:sldId id="351" r:id="rId71"/>
    <p:sldId id="352" r:id="rId72"/>
    <p:sldId id="353" r:id="rId73"/>
    <p:sldId id="354" r:id="rId74"/>
    <p:sldId id="355" r:id="rId75"/>
    <p:sldId id="356" r:id="rId76"/>
    <p:sldId id="357" r:id="rId77"/>
    <p:sldId id="358" r:id="rId78"/>
    <p:sldId id="359" r:id="rId79"/>
    <p:sldId id="360" r:id="rId80"/>
    <p:sldId id="284" r:id="rId81"/>
    <p:sldId id="285" r:id="rId82"/>
    <p:sldId id="286" r:id="rId83"/>
    <p:sldId id="287" r:id="rId84"/>
    <p:sldId id="306" r:id="rId85"/>
    <p:sldId id="288" r:id="rId86"/>
    <p:sldId id="289" r:id="rId87"/>
    <p:sldId id="290" r:id="rId88"/>
    <p:sldId id="291" r:id="rId89"/>
    <p:sldId id="292" r:id="rId90"/>
    <p:sldId id="298" r:id="rId91"/>
    <p:sldId id="299" r:id="rId92"/>
    <p:sldId id="293" r:id="rId93"/>
    <p:sldId id="294" r:id="rId94"/>
    <p:sldId id="295" r:id="rId95"/>
    <p:sldId id="361" r:id="rId96"/>
    <p:sldId id="296" r:id="rId97"/>
    <p:sldId id="297" r:id="rId98"/>
    <p:sldId id="365" r:id="rId99"/>
    <p:sldId id="371" r:id="rId100"/>
    <p:sldId id="363" r:id="rId101"/>
    <p:sldId id="366" r:id="rId102"/>
    <p:sldId id="367" r:id="rId103"/>
    <p:sldId id="368" r:id="rId104"/>
    <p:sldId id="369" r:id="rId105"/>
    <p:sldId id="370" r:id="rId106"/>
    <p:sldId id="372" r:id="rId107"/>
    <p:sldId id="305" r:id="rId108"/>
  </p:sldIdLst>
  <p:sldSz cx="9144000" cy="6858000" type="screen4x3"/>
  <p:notesSz cx="6858000" cy="9144000"/>
  <p:defaultTextStyle>
    <a:lvl1pPr>
      <a:lnSpc>
        <a:spcPct val="90000"/>
      </a:lnSpc>
      <a:spcBef>
        <a:spcPts val="500"/>
      </a:spcBef>
      <a:defRPr sz="2400" b="1">
        <a:uFill>
          <a:solidFill/>
        </a:uFill>
        <a:latin typeface="+mn-lt"/>
        <a:ea typeface="+mn-ea"/>
        <a:cs typeface="+mn-cs"/>
        <a:sym typeface="Times New Roman"/>
      </a:defRPr>
    </a:lvl1pPr>
    <a:lvl2pPr indent="457200">
      <a:lnSpc>
        <a:spcPct val="90000"/>
      </a:lnSpc>
      <a:spcBef>
        <a:spcPts val="500"/>
      </a:spcBef>
      <a:defRPr sz="2400" b="1">
        <a:uFill>
          <a:solidFill/>
        </a:uFill>
        <a:latin typeface="+mn-lt"/>
        <a:ea typeface="+mn-ea"/>
        <a:cs typeface="+mn-cs"/>
        <a:sym typeface="Times New Roman"/>
      </a:defRPr>
    </a:lvl2pPr>
    <a:lvl3pPr indent="914400">
      <a:lnSpc>
        <a:spcPct val="90000"/>
      </a:lnSpc>
      <a:spcBef>
        <a:spcPts val="500"/>
      </a:spcBef>
      <a:defRPr sz="2400" b="1">
        <a:uFill>
          <a:solidFill/>
        </a:uFill>
        <a:latin typeface="+mn-lt"/>
        <a:ea typeface="+mn-ea"/>
        <a:cs typeface="+mn-cs"/>
        <a:sym typeface="Times New Roman"/>
      </a:defRPr>
    </a:lvl3pPr>
    <a:lvl4pPr indent="1371600">
      <a:lnSpc>
        <a:spcPct val="90000"/>
      </a:lnSpc>
      <a:spcBef>
        <a:spcPts val="500"/>
      </a:spcBef>
      <a:defRPr sz="2400" b="1">
        <a:uFill>
          <a:solidFill/>
        </a:uFill>
        <a:latin typeface="+mn-lt"/>
        <a:ea typeface="+mn-ea"/>
        <a:cs typeface="+mn-cs"/>
        <a:sym typeface="Times New Roman"/>
      </a:defRPr>
    </a:lvl4pPr>
    <a:lvl5pPr indent="1828800">
      <a:lnSpc>
        <a:spcPct val="90000"/>
      </a:lnSpc>
      <a:spcBef>
        <a:spcPts val="500"/>
      </a:spcBef>
      <a:defRPr sz="2400" b="1">
        <a:uFill>
          <a:solidFill/>
        </a:uFill>
        <a:latin typeface="+mn-lt"/>
        <a:ea typeface="+mn-ea"/>
        <a:cs typeface="+mn-cs"/>
        <a:sym typeface="Times New Roman"/>
      </a:defRPr>
    </a:lvl5pPr>
    <a:lvl6pPr>
      <a:lnSpc>
        <a:spcPct val="90000"/>
      </a:lnSpc>
      <a:spcBef>
        <a:spcPts val="500"/>
      </a:spcBef>
      <a:defRPr sz="2400" b="1">
        <a:uFill>
          <a:solidFill/>
        </a:uFill>
        <a:latin typeface="+mn-lt"/>
        <a:ea typeface="+mn-ea"/>
        <a:cs typeface="+mn-cs"/>
        <a:sym typeface="Times New Roman"/>
      </a:defRPr>
    </a:lvl6pPr>
    <a:lvl7pPr>
      <a:lnSpc>
        <a:spcPct val="90000"/>
      </a:lnSpc>
      <a:spcBef>
        <a:spcPts val="500"/>
      </a:spcBef>
      <a:defRPr sz="2400" b="1">
        <a:uFill>
          <a:solidFill/>
        </a:uFill>
        <a:latin typeface="+mn-lt"/>
        <a:ea typeface="+mn-ea"/>
        <a:cs typeface="+mn-cs"/>
        <a:sym typeface="Times New Roman"/>
      </a:defRPr>
    </a:lvl7pPr>
    <a:lvl8pPr>
      <a:lnSpc>
        <a:spcPct val="90000"/>
      </a:lnSpc>
      <a:spcBef>
        <a:spcPts val="500"/>
      </a:spcBef>
      <a:defRPr sz="2400" b="1">
        <a:uFill>
          <a:solidFill/>
        </a:uFill>
        <a:latin typeface="+mn-lt"/>
        <a:ea typeface="+mn-ea"/>
        <a:cs typeface="+mn-cs"/>
        <a:sym typeface="Times New Roman"/>
      </a:defRPr>
    </a:lvl8pPr>
    <a:lvl9pPr>
      <a:lnSpc>
        <a:spcPct val="90000"/>
      </a:lnSpc>
      <a:spcBef>
        <a:spcPts val="500"/>
      </a:spcBef>
      <a:defRPr sz="2400" b="1">
        <a:uFill>
          <a:solidFill/>
        </a:uFill>
        <a:latin typeface="+mn-lt"/>
        <a:ea typeface="+mn-ea"/>
        <a:cs typeface="+mn-cs"/>
        <a:sym typeface="Times New Roman"/>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DD"/>
          </a:solidFill>
        </a:fill>
      </a:tcStyle>
    </a:wholeTbl>
    <a:band2H>
      <a:tcTxStyle/>
      <a:tcStyle>
        <a:tcBdr/>
        <a:fill>
          <a:solidFill>
            <a:srgbClr val="E6F6EF"/>
          </a:solidFill>
        </a:fill>
      </a:tcStyle>
    </a:band2H>
    <a:firstCol>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CC99"/>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CC99"/>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CC99"/>
          </a:solid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CE6"/>
          </a:solidFill>
        </a:fill>
      </a:tcStyle>
    </a:wholeTbl>
    <a:band2H>
      <a:tcTxStyle/>
      <a:tcStyle>
        <a:tcBdr/>
        <a:fill>
          <a:solidFill>
            <a:srgbClr val="E7E7F3"/>
          </a:solidFill>
        </a:fill>
      </a:tcStyle>
    </a:band2H>
    <a:firstCol>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E2EB9"/>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E2EB9"/>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E2EB9"/>
          </a:solidFill>
        </a:fill>
      </a:tcStyle>
    </a:firstRow>
  </a:tblStyle>
  <a:tblStyle styleId="{CF821DB8-F4EB-4A41-A1BA-3FCAFE7338EE}"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CC99"/>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0CC99"/>
          </a:solidFill>
        </a:fill>
      </a:tcStyle>
    </a:firstRow>
  </a:tblStyle>
  <a:tblStyle styleId="{33BA23B1-9221-436E-865A-0063620EA4FD}" styleName="">
    <a:tblBg/>
    <a:wholeTbl>
      <a:tcTxStyle b="on" i="on">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n">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n">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4690"/>
  </p:normalViewPr>
  <p:slideViewPr>
    <p:cSldViewPr snapToGrid="0" snapToObjects="1">
      <p:cViewPr varScale="1">
        <p:scale>
          <a:sx n="91" d="100"/>
          <a:sy n="91" d="100"/>
        </p:scale>
        <p:origin x="145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esProps" Target="pres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Shape 1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0" name="Shape 2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762499556"/>
      </p:ext>
    </p:extLst>
  </p:cSld>
  <p:clrMap bg1="lt1" tx1="dk1" bg2="lt2" tx2="dk2" accent1="accent1" accent2="accent2" accent3="accent3" accent4="accent4" accent5="accent5" accent6="accent6" hlink="hlink" folHlink="folHlink"/>
  <p:notesStyle>
    <a:lvl1pPr defTabSz="457200">
      <a:lnSpc>
        <a:spcPct val="125000"/>
      </a:lnSpc>
      <a:defRPr sz="2400">
        <a:latin typeface="Avenir Book"/>
        <a:ea typeface="Avenir Book"/>
        <a:cs typeface="Avenir Book"/>
        <a:sym typeface="Avenir Book"/>
      </a:defRPr>
    </a:lvl1pPr>
    <a:lvl2pPr indent="228600" defTabSz="457200">
      <a:lnSpc>
        <a:spcPct val="125000"/>
      </a:lnSpc>
      <a:defRPr sz="2400">
        <a:latin typeface="Avenir Book"/>
        <a:ea typeface="Avenir Book"/>
        <a:cs typeface="Avenir Book"/>
        <a:sym typeface="Avenir Book"/>
      </a:defRPr>
    </a:lvl2pPr>
    <a:lvl3pPr indent="457200" defTabSz="457200">
      <a:lnSpc>
        <a:spcPct val="125000"/>
      </a:lnSpc>
      <a:defRPr sz="2400">
        <a:latin typeface="Avenir Book"/>
        <a:ea typeface="Avenir Book"/>
        <a:cs typeface="Avenir Book"/>
        <a:sym typeface="Avenir Book"/>
      </a:defRPr>
    </a:lvl3pPr>
    <a:lvl4pPr indent="685800" defTabSz="457200">
      <a:lnSpc>
        <a:spcPct val="125000"/>
      </a:lnSpc>
      <a:defRPr sz="2400">
        <a:latin typeface="Avenir Book"/>
        <a:ea typeface="Avenir Book"/>
        <a:cs typeface="Avenir Book"/>
        <a:sym typeface="Avenir Book"/>
      </a:defRPr>
    </a:lvl4pPr>
    <a:lvl5pPr indent="914400" defTabSz="457200">
      <a:lnSpc>
        <a:spcPct val="125000"/>
      </a:lnSpc>
      <a:defRPr sz="2400">
        <a:latin typeface="Avenir Book"/>
        <a:ea typeface="Avenir Book"/>
        <a:cs typeface="Avenir Book"/>
        <a:sym typeface="Avenir Book"/>
      </a:defRPr>
    </a:lvl5pPr>
    <a:lvl6pPr indent="1143000" defTabSz="457200">
      <a:lnSpc>
        <a:spcPct val="125000"/>
      </a:lnSpc>
      <a:defRPr sz="2400">
        <a:latin typeface="Avenir Book"/>
        <a:ea typeface="Avenir Book"/>
        <a:cs typeface="Avenir Book"/>
        <a:sym typeface="Avenir Book"/>
      </a:defRPr>
    </a:lvl6pPr>
    <a:lvl7pPr indent="1371600" defTabSz="457200">
      <a:lnSpc>
        <a:spcPct val="125000"/>
      </a:lnSpc>
      <a:defRPr sz="2400">
        <a:latin typeface="Avenir Book"/>
        <a:ea typeface="Avenir Book"/>
        <a:cs typeface="Avenir Book"/>
        <a:sym typeface="Avenir Book"/>
      </a:defRPr>
    </a:lvl7pPr>
    <a:lvl8pPr indent="1600200" defTabSz="457200">
      <a:lnSpc>
        <a:spcPct val="125000"/>
      </a:lnSpc>
      <a:defRPr sz="2400">
        <a:latin typeface="Avenir Book"/>
        <a:ea typeface="Avenir Book"/>
        <a:cs typeface="Avenir Book"/>
        <a:sym typeface="Avenir Book"/>
      </a:defRPr>
    </a:lvl8pPr>
    <a:lvl9pPr indent="1828800" defTabSz="457200">
      <a:lnSpc>
        <a:spcPct val="125000"/>
      </a:lnSpc>
      <a:defRPr sz="2400">
        <a:latin typeface="Avenir Book"/>
        <a:ea typeface="Avenir Book"/>
        <a:cs typeface="Avenir Book"/>
        <a:sym typeface="Avenir Book"/>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AC8D4CC5-A098-EF43-8A55-78A7FFE4C323}" type="slidenum">
              <a:rPr lang="en-GB" altLang="en-US" sz="1200" b="0">
                <a:solidFill>
                  <a:schemeClr val="tx1"/>
                </a:solidFill>
              </a:rPr>
              <a:pPr eaLnBrk="1" hangingPunct="1"/>
              <a:t>13</a:t>
            </a:fld>
            <a:endParaRPr lang="en-GB" altLang="en-US" sz="1200" b="0">
              <a:solidFill>
                <a:schemeClr val="tx1"/>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235345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BBCE7DC7-6C60-CB46-8316-92BAE594476C}" type="slidenum">
              <a:rPr lang="en-GB" altLang="en-US" sz="1200" b="0">
                <a:solidFill>
                  <a:schemeClr val="tx1"/>
                </a:solidFill>
              </a:rPr>
              <a:pPr eaLnBrk="1" hangingPunct="1"/>
              <a:t>39</a:t>
            </a:fld>
            <a:endParaRPr lang="en-GB" altLang="en-US" sz="1200" b="0">
              <a:solidFill>
                <a:schemeClr val="tx1"/>
              </a:solidFill>
            </a:endParaRPr>
          </a:p>
        </p:txBody>
      </p:sp>
      <p:sp>
        <p:nvSpPr>
          <p:cNvPr id="57346"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r" eaLnBrk="1" hangingPunct="1">
              <a:lnSpc>
                <a:spcPct val="100000"/>
              </a:lnSpc>
              <a:spcBef>
                <a:spcPct val="0"/>
              </a:spcBef>
            </a:pPr>
            <a:fld id="{3C191183-1725-4243-8BCC-D8AD46883E53}" type="slidenum">
              <a:rPr lang="en-GB" altLang="en-US" sz="1200" b="0">
                <a:solidFill>
                  <a:schemeClr val="tx1"/>
                </a:solidFill>
              </a:rPr>
              <a:pPr algn="r" eaLnBrk="1" hangingPunct="1">
                <a:lnSpc>
                  <a:spcPct val="100000"/>
                </a:lnSpc>
                <a:spcBef>
                  <a:spcPct val="0"/>
                </a:spcBef>
              </a:pPr>
              <a:t>39</a:t>
            </a:fld>
            <a:endParaRPr lang="en-GB" altLang="en-US" sz="1200" b="0">
              <a:solidFill>
                <a:schemeClr val="tx1"/>
              </a:solidFill>
            </a:endParaRPr>
          </a:p>
        </p:txBody>
      </p:sp>
      <p:sp>
        <p:nvSpPr>
          <p:cNvPr id="123908" name="Rectangle 2"/>
          <p:cNvSpPr>
            <a:spLocks noGrp="1" noRot="1" noChangeAspect="1" noChangeArrowheads="1" noTextEdit="1"/>
          </p:cNvSpPr>
          <p:nvPr>
            <p:ph type="sldImg"/>
          </p:nvPr>
        </p:nvSpPr>
        <p:spPr>
          <a:ln/>
        </p:spPr>
      </p:sp>
      <p:sp>
        <p:nvSpPr>
          <p:cNvPr id="123909"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1016024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58433DF4-6E30-D341-B339-7631D320CB71}" type="slidenum">
              <a:rPr lang="en-GB" altLang="en-US" sz="1200" b="0">
                <a:solidFill>
                  <a:schemeClr val="tx1"/>
                </a:solidFill>
              </a:rPr>
              <a:pPr eaLnBrk="1" hangingPunct="1"/>
              <a:t>40</a:t>
            </a:fld>
            <a:endParaRPr lang="en-GB" altLang="en-US" sz="1200" b="0">
              <a:solidFill>
                <a:schemeClr val="tx1"/>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101287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768B7E05-BDBE-2342-B04F-BDD73880B9FF}" type="slidenum">
              <a:rPr lang="en-GB" altLang="en-US" sz="1200" b="0">
                <a:solidFill>
                  <a:schemeClr val="tx1"/>
                </a:solidFill>
              </a:rPr>
              <a:pPr eaLnBrk="1" hangingPunct="1"/>
              <a:t>41</a:t>
            </a:fld>
            <a:endParaRPr lang="en-GB" altLang="en-US" sz="1200" b="0">
              <a:solidFill>
                <a:schemeClr val="tx1"/>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336867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28FCB8BE-7B3D-B94D-BD93-9B0B9E96DACC}" type="slidenum">
              <a:rPr lang="en-GB" altLang="en-US" sz="1200" b="0">
                <a:solidFill>
                  <a:schemeClr val="tx1"/>
                </a:solidFill>
              </a:rPr>
              <a:pPr eaLnBrk="1" hangingPunct="1"/>
              <a:t>44</a:t>
            </a:fld>
            <a:endParaRPr lang="en-GB" altLang="en-US" sz="1200" b="0">
              <a:solidFill>
                <a:schemeClr val="tx1"/>
              </a:solidFill>
            </a:endParaRPr>
          </a:p>
        </p:txBody>
      </p:sp>
      <p:sp>
        <p:nvSpPr>
          <p:cNvPr id="66562"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r" eaLnBrk="1" hangingPunct="1">
              <a:lnSpc>
                <a:spcPct val="100000"/>
              </a:lnSpc>
              <a:spcBef>
                <a:spcPct val="0"/>
              </a:spcBef>
            </a:pPr>
            <a:fld id="{42894BF4-9C99-3847-9909-102313B02DCC}" type="slidenum">
              <a:rPr lang="en-GB" altLang="en-US" sz="1200" b="0">
                <a:solidFill>
                  <a:schemeClr val="tx1"/>
                </a:solidFill>
              </a:rPr>
              <a:pPr algn="r" eaLnBrk="1" hangingPunct="1">
                <a:lnSpc>
                  <a:spcPct val="100000"/>
                </a:lnSpc>
                <a:spcBef>
                  <a:spcPct val="0"/>
                </a:spcBef>
              </a:pPr>
              <a:t>44</a:t>
            </a:fld>
            <a:endParaRPr lang="en-GB" altLang="en-US" sz="1200" b="0">
              <a:solidFill>
                <a:schemeClr val="tx1"/>
              </a:solidFill>
            </a:endParaRPr>
          </a:p>
        </p:txBody>
      </p:sp>
      <p:sp>
        <p:nvSpPr>
          <p:cNvPr id="126980" name="Rectangle 2"/>
          <p:cNvSpPr>
            <a:spLocks noGrp="1" noRot="1" noChangeAspect="1" noChangeArrowheads="1" noTextEdit="1"/>
          </p:cNvSpPr>
          <p:nvPr>
            <p:ph type="sldImg"/>
          </p:nvPr>
        </p:nvSpPr>
        <p:spPr>
          <a:ln/>
        </p:spPr>
      </p:sp>
      <p:sp>
        <p:nvSpPr>
          <p:cNvPr id="126981"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1826422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329C4D5F-B15B-5F49-997B-8A19944C4D5E}" type="slidenum">
              <a:rPr lang="en-GB" altLang="en-US" sz="1200" b="0">
                <a:solidFill>
                  <a:schemeClr val="tx1"/>
                </a:solidFill>
              </a:rPr>
              <a:pPr eaLnBrk="1" hangingPunct="1"/>
              <a:t>46</a:t>
            </a:fld>
            <a:endParaRPr lang="en-GB" altLang="en-US" sz="1200" b="0">
              <a:solidFill>
                <a:schemeClr val="tx1"/>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155246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F2BBEB8A-2FB6-E34D-8394-FBC7372C2F3A}" type="slidenum">
              <a:rPr lang="en-GB" altLang="en-US" sz="1200" b="0">
                <a:solidFill>
                  <a:schemeClr val="tx1"/>
                </a:solidFill>
              </a:rPr>
              <a:pPr eaLnBrk="1" hangingPunct="1"/>
              <a:t>49</a:t>
            </a:fld>
            <a:endParaRPr lang="en-GB" altLang="en-US" sz="1200" b="0">
              <a:solidFill>
                <a:schemeClr val="tx1"/>
              </a:solidFill>
            </a:endParaRPr>
          </a:p>
        </p:txBody>
      </p:sp>
      <p:sp>
        <p:nvSpPr>
          <p:cNvPr id="74754"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r" eaLnBrk="1" hangingPunct="1">
              <a:lnSpc>
                <a:spcPct val="100000"/>
              </a:lnSpc>
              <a:spcBef>
                <a:spcPct val="0"/>
              </a:spcBef>
            </a:pPr>
            <a:fld id="{34555963-2FD1-5347-B62C-6722DBBABBF4}" type="slidenum">
              <a:rPr lang="en-GB" altLang="en-US" sz="1200" b="0">
                <a:solidFill>
                  <a:schemeClr val="tx1"/>
                </a:solidFill>
              </a:rPr>
              <a:pPr algn="r" eaLnBrk="1" hangingPunct="1">
                <a:lnSpc>
                  <a:spcPct val="100000"/>
                </a:lnSpc>
                <a:spcBef>
                  <a:spcPct val="0"/>
                </a:spcBef>
              </a:pPr>
              <a:t>49</a:t>
            </a:fld>
            <a:endParaRPr lang="en-GB" altLang="en-US" sz="1200" b="0">
              <a:solidFill>
                <a:schemeClr val="tx1"/>
              </a:solidFill>
            </a:endParaRPr>
          </a:p>
        </p:txBody>
      </p:sp>
      <p:sp>
        <p:nvSpPr>
          <p:cNvPr id="130052" name="Rectangle 2"/>
          <p:cNvSpPr>
            <a:spLocks noGrp="1" noRot="1" noChangeAspect="1" noChangeArrowheads="1" noTextEdit="1"/>
          </p:cNvSpPr>
          <p:nvPr>
            <p:ph type="sldImg"/>
          </p:nvPr>
        </p:nvSpPr>
        <p:spPr>
          <a:ln/>
        </p:spPr>
      </p:sp>
      <p:sp>
        <p:nvSpPr>
          <p:cNvPr id="130053"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1543550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673C29C6-7C0B-4B49-BA7C-CE4E59B34A98}" type="slidenum">
              <a:rPr lang="en-GB" altLang="en-US" sz="1200" b="0">
                <a:solidFill>
                  <a:schemeClr val="tx1"/>
                </a:solidFill>
              </a:rPr>
              <a:pPr eaLnBrk="1" hangingPunct="1"/>
              <a:t>56</a:t>
            </a:fld>
            <a:endParaRPr lang="en-GB" altLang="en-US" sz="1200" b="0">
              <a:solidFill>
                <a:schemeClr val="tx1"/>
              </a:solidFill>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287961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94FF704E-F0E8-AF45-B1DA-E03BA2794553}" type="slidenum">
              <a:rPr lang="en-GB" altLang="en-US" sz="1200" b="0">
                <a:solidFill>
                  <a:schemeClr val="tx1"/>
                </a:solidFill>
              </a:rPr>
              <a:pPr eaLnBrk="1" hangingPunct="1"/>
              <a:t>62</a:t>
            </a:fld>
            <a:endParaRPr lang="en-GB" altLang="en-US" sz="1200" b="0">
              <a:solidFill>
                <a:schemeClr val="tx1"/>
              </a:solidFill>
            </a:endParaRPr>
          </a:p>
        </p:txBody>
      </p:sp>
      <p:sp>
        <p:nvSpPr>
          <p:cNvPr id="90114"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r" eaLnBrk="1" hangingPunct="1">
              <a:lnSpc>
                <a:spcPct val="100000"/>
              </a:lnSpc>
              <a:spcBef>
                <a:spcPct val="0"/>
              </a:spcBef>
            </a:pPr>
            <a:fld id="{DF048C32-C629-3E48-BE4A-B400E2CF3ED8}" type="slidenum">
              <a:rPr lang="en-GB" altLang="en-US" sz="1200" b="0">
                <a:solidFill>
                  <a:schemeClr val="tx1"/>
                </a:solidFill>
              </a:rPr>
              <a:pPr algn="r" eaLnBrk="1" hangingPunct="1">
                <a:lnSpc>
                  <a:spcPct val="100000"/>
                </a:lnSpc>
                <a:spcBef>
                  <a:spcPct val="0"/>
                </a:spcBef>
              </a:pPr>
              <a:t>62</a:t>
            </a:fld>
            <a:endParaRPr lang="en-GB" altLang="en-US" sz="1200" b="0">
              <a:solidFill>
                <a:schemeClr val="tx1"/>
              </a:solidFill>
            </a:endParaRPr>
          </a:p>
        </p:txBody>
      </p:sp>
      <p:sp>
        <p:nvSpPr>
          <p:cNvPr id="133124" name="Rectangle 2"/>
          <p:cNvSpPr>
            <a:spLocks noGrp="1" noRot="1" noChangeAspect="1" noChangeArrowheads="1" noTextEdit="1"/>
          </p:cNvSpPr>
          <p:nvPr>
            <p:ph type="sldImg"/>
          </p:nvPr>
        </p:nvSpPr>
        <p:spPr>
          <a:ln/>
        </p:spPr>
      </p:sp>
      <p:sp>
        <p:nvSpPr>
          <p:cNvPr id="133125"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787353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txBox="1">
            <a:spLocks noGrp="1" noChangeArrowheads="1"/>
          </p:cNvSpPr>
          <p:nvPr/>
        </p:nvSpPr>
        <p:spPr bwMode="auto">
          <a:xfrm>
            <a:off x="3843338" y="9429750"/>
            <a:ext cx="2938462" cy="49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r" eaLnBrk="1" hangingPunct="1">
              <a:lnSpc>
                <a:spcPct val="100000"/>
              </a:lnSpc>
              <a:spcBef>
                <a:spcPct val="0"/>
              </a:spcBef>
            </a:pPr>
            <a:fld id="{41A28EBF-00EB-964D-AFB3-1E61848D44DE}" type="slidenum">
              <a:rPr lang="en-GB" altLang="en-US" sz="1200" b="0">
                <a:solidFill>
                  <a:schemeClr val="tx1"/>
                </a:solidFill>
              </a:rPr>
              <a:pPr algn="r" eaLnBrk="1" hangingPunct="1">
                <a:lnSpc>
                  <a:spcPct val="100000"/>
                </a:lnSpc>
                <a:spcBef>
                  <a:spcPct val="0"/>
                </a:spcBef>
              </a:pPr>
              <a:t>63</a:t>
            </a:fld>
            <a:endParaRPr lang="en-GB" altLang="en-US" sz="1200" b="0">
              <a:solidFill>
                <a:schemeClr val="tx1"/>
              </a:solidFill>
            </a:endParaRPr>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38755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r" eaLnBrk="1" hangingPunct="1">
              <a:lnSpc>
                <a:spcPct val="100000"/>
              </a:lnSpc>
              <a:spcBef>
                <a:spcPct val="0"/>
              </a:spcBef>
            </a:pPr>
            <a:fld id="{5C9B1D68-91D5-AA47-9CC1-63E67FE385F7}" type="slidenum">
              <a:rPr lang="en-GB" altLang="en-US" sz="1200" b="0">
                <a:solidFill>
                  <a:schemeClr val="tx1"/>
                </a:solidFill>
              </a:rPr>
              <a:pPr algn="r" eaLnBrk="1" hangingPunct="1">
                <a:lnSpc>
                  <a:spcPct val="100000"/>
                </a:lnSpc>
                <a:spcBef>
                  <a:spcPct val="0"/>
                </a:spcBef>
              </a:pPr>
              <a:t>64</a:t>
            </a:fld>
            <a:endParaRPr lang="en-GB" altLang="en-US" sz="1200" b="0">
              <a:solidFill>
                <a:schemeClr val="tx1"/>
              </a:solidFill>
            </a:endParaRPr>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2018726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682F120E-1559-534B-BCA5-21DABF5BA60F}" type="slidenum">
              <a:rPr lang="en-GB" altLang="en-US" sz="1200" b="0">
                <a:solidFill>
                  <a:schemeClr val="tx1"/>
                </a:solidFill>
              </a:rPr>
              <a:pPr eaLnBrk="1" hangingPunct="1"/>
              <a:t>18</a:t>
            </a:fld>
            <a:endParaRPr lang="en-GB" altLang="en-US" sz="1200" b="0">
              <a:solidFill>
                <a:schemeClr val="tx1"/>
              </a:solidFill>
            </a:endParaRPr>
          </a:p>
        </p:txBody>
      </p:sp>
      <p:sp>
        <p:nvSpPr>
          <p:cNvPr id="33794"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r" eaLnBrk="1" hangingPunct="1">
              <a:lnSpc>
                <a:spcPct val="100000"/>
              </a:lnSpc>
              <a:spcBef>
                <a:spcPct val="0"/>
              </a:spcBef>
            </a:pPr>
            <a:fld id="{CD0BD812-2F40-914F-AD54-63561CC09D26}" type="slidenum">
              <a:rPr lang="en-GB" altLang="en-US" sz="1200" b="0">
                <a:solidFill>
                  <a:schemeClr val="tx1"/>
                </a:solidFill>
              </a:rPr>
              <a:pPr algn="r" eaLnBrk="1" hangingPunct="1">
                <a:lnSpc>
                  <a:spcPct val="100000"/>
                </a:lnSpc>
                <a:spcBef>
                  <a:spcPct val="0"/>
                </a:spcBef>
              </a:pPr>
              <a:t>18</a:t>
            </a:fld>
            <a:endParaRPr lang="en-GB" altLang="en-US" sz="1200" b="0">
              <a:solidFill>
                <a:schemeClr val="tx1"/>
              </a:solidFill>
            </a:endParaRPr>
          </a:p>
        </p:txBody>
      </p:sp>
      <p:sp>
        <p:nvSpPr>
          <p:cNvPr id="113668" name="Rectangle 2"/>
          <p:cNvSpPr>
            <a:spLocks noGrp="1" noRot="1" noChangeAspect="1" noChangeArrowheads="1" noTextEdit="1"/>
          </p:cNvSpPr>
          <p:nvPr>
            <p:ph type="sldImg"/>
          </p:nvPr>
        </p:nvSpPr>
        <p:spPr>
          <a:ln/>
        </p:spPr>
      </p:sp>
      <p:sp>
        <p:nvSpPr>
          <p:cNvPr id="113669"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fi-FI">
              <a:latin typeface="Times New Roman" charset="0"/>
              <a:cs typeface="+mn-cs"/>
            </a:endParaRPr>
          </a:p>
        </p:txBody>
      </p:sp>
    </p:spTree>
    <p:extLst>
      <p:ext uri="{BB962C8B-B14F-4D97-AF65-F5344CB8AC3E}">
        <p14:creationId xmlns:p14="http://schemas.microsoft.com/office/powerpoint/2010/main" val="303944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a:ln/>
        </p:spPr>
      </p:sp>
      <p:sp>
        <p:nvSpPr>
          <p:cNvPr id="337923" name="Notes Placeholder 2"/>
          <p:cNvSpPr>
            <a:spLocks noGrp="1"/>
          </p:cNvSpPr>
          <p:nvPr>
            <p:ph type="body" idx="1"/>
          </p:nvPr>
        </p:nvSpPr>
        <p:spPr>
          <a:xfrm>
            <a:off x="677863" y="4714875"/>
            <a:ext cx="5426075" cy="44672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a:spcBef>
                <a:spcPct val="0"/>
              </a:spcBef>
            </a:pPr>
            <a:r>
              <a:rPr lang="en-US" altLang="en-US">
                <a:latin typeface="Times New Roman" charset="0"/>
                <a:ea typeface="ＭＳ Ｐゴシック" charset="-128"/>
              </a:rPr>
              <a:t>Emanating from the brainstem, the 10</a:t>
            </a:r>
            <a:r>
              <a:rPr lang="en-US" altLang="en-US" baseline="30000">
                <a:latin typeface="Times New Roman" charset="0"/>
                <a:ea typeface="ＭＳ Ｐゴシック" charset="-128"/>
              </a:rPr>
              <a:t>th</a:t>
            </a:r>
            <a:r>
              <a:rPr lang="en-US" altLang="en-US">
                <a:latin typeface="Times New Roman" charset="0"/>
                <a:ea typeface="ＭＳ Ｐゴシック" charset="-128"/>
              </a:rPr>
              <a:t> cranial nerve, is the Vagus. The Vagus is affectionately referred to as the ‘wandering’ nerve – because it projects to so many parts of the body and is involved in a range of functions, as depicted by the yellow lines here. The Vagus nerve functions I would like to focus on – which have to do with mindfulness at the 2 and 3 levels, are it’s influence on heart rate, and it’s role in affiliative states. The yellow line that terminates on a number 4 – represents a shockingly important process – the Vagus nerve imparting parasympathetic influence on heart rate – that is – slowing the heart down. Without vagal input, your heart would beat unsustainably fast to your mortal demise. There is a rich scientific literature on this process, measuring the ratio of heart rate during inhale (driven by sympathetic input) and that during exhale (vagal input) – yielding a measure called </a:t>
            </a:r>
            <a:r>
              <a:rPr lang="en-US" altLang="en-US" b="1">
                <a:latin typeface="Times New Roman" charset="0"/>
                <a:ea typeface="ＭＳ Ｐゴシック" charset="-128"/>
              </a:rPr>
              <a:t>Vagal Tone</a:t>
            </a:r>
            <a:r>
              <a:rPr lang="en-US" altLang="en-US">
                <a:latin typeface="Times New Roman" charset="0"/>
                <a:ea typeface="ＭＳ Ｐゴシック" charset="-128"/>
              </a:rPr>
              <a:t>. Vagal Tone, it turns out, is predictive of a host of benefits: calm behavioral states, being better at relating to emotional experiences in a healthy way (a property often called resilience), generally experiencing more positive than negative emotional states, lower blood pressure, and more. Mindfulness practice has been shown to strengthen vagal tone (Ditto, McGill, Annals of Behavioral Medicine). That said, thinking about mindfulness &amp; compassion, the capacity of vagal tone to adapt to environmental changes (</a:t>
            </a:r>
            <a:r>
              <a:rPr lang="en-US" altLang="en-US" i="1">
                <a:latin typeface="Times New Roman" charset="0"/>
                <a:ea typeface="ＭＳ Ｐゴシック" charset="-128"/>
              </a:rPr>
              <a:t>e.g.</a:t>
            </a:r>
            <a:r>
              <a:rPr lang="en-US" altLang="en-US">
                <a:latin typeface="Times New Roman" charset="0"/>
                <a:ea typeface="ＭＳ Ｐゴシック" charset="-128"/>
              </a:rPr>
              <a:t>, physiological, cognitive or psychological challenges) defined as vagal flexibility, e.g. high </a:t>
            </a:r>
            <a:r>
              <a:rPr lang="en-US" altLang="en-US" b="1">
                <a:latin typeface="Times New Roman" charset="0"/>
                <a:ea typeface="ＭＳ Ｐゴシック" charset="-128"/>
              </a:rPr>
              <a:t>vagal flexibility </a:t>
            </a:r>
            <a:r>
              <a:rPr lang="en-US" altLang="en-US">
                <a:latin typeface="Times New Roman" charset="0"/>
                <a:ea typeface="ＭＳ Ｐゴシック" charset="-128"/>
              </a:rPr>
              <a:t>allows sympathetic activity to occur and limits efficiently the stress period to the stressors presence may be the measure of importance.  Studies have shown that vagal recovery may be more strongly associated with mindfulness than vagal tone alone. </a:t>
            </a:r>
          </a:p>
          <a:p>
            <a:pPr defTabSz="457200">
              <a:spcBef>
                <a:spcPct val="0"/>
              </a:spcBef>
            </a:pPr>
            <a:r>
              <a:rPr lang="en-US" altLang="en-US">
                <a:latin typeface="Times New Roman" charset="0"/>
                <a:ea typeface="ＭＳ Ｐゴシック" charset="-128"/>
              </a:rPr>
              <a:t>The second function I’d like to touch upon comes from a pioneering scientist named Steve Porges, author of the PolyVagal theory – which suggest that a primary funciton of the Vagus nerve is to support affiliation and the formation of social ties that lead to long term relationships. Coming from a functional biological perspective, Porges suggests that the Vagus nerve’s visceral input to the brain, support of vocal fluctuations and parasympathetic influence drives people to approach others for cooperative gain, to communicate in close proximity, and develop dependencies. An entire field has emerged from Porges’s – including work by Dacher, Stepahie Brown, and others. A key part of the story here is that vagal influence is exxentially silenced by fear, vigilance to threat, anxiety, etc… </a:t>
            </a:r>
          </a:p>
          <a:p>
            <a:pPr defTabSz="457200">
              <a:spcBef>
                <a:spcPct val="0"/>
              </a:spcBef>
            </a:pPr>
            <a:r>
              <a:rPr lang="en-US" altLang="en-US">
                <a:latin typeface="Times New Roman" charset="0"/>
                <a:ea typeface="ＭＳ Ｐゴシック" charset="-128"/>
              </a:rPr>
              <a:t>An emerging science on the study of MindWandering – that is – absentmindedly thinking about what’s not happening right now – is deleterious to happiness – engages systems that typically track thoughts about the self: what happened, what might happen, and why they might not like me…a style of reflexive thinking for which mindfulness is pointedly an antidote.</a:t>
            </a:r>
          </a:p>
        </p:txBody>
      </p:sp>
      <p:sp>
        <p:nvSpPr>
          <p:cNvPr id="96259" name="Slide Number Placeholder 3"/>
          <p:cNvSpPr txBox="1">
            <a:spLocks noGrp="1"/>
          </p:cNvSpPr>
          <p:nvPr/>
        </p:nvSpPr>
        <p:spPr bwMode="auto">
          <a:xfrm>
            <a:off x="3841750" y="9428163"/>
            <a:ext cx="2938463"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eaLnBrk="0" hangingPunct="0">
              <a:defRPr sz="2400" b="1">
                <a:solidFill>
                  <a:schemeClr val="bg1"/>
                </a:solidFill>
                <a:latin typeface="Times New Roman" charset="0"/>
                <a:ea typeface="ＭＳ Ｐゴシック" charset="-128"/>
              </a:defRPr>
            </a:lvl1pPr>
            <a:lvl2pPr marL="742950" indent="-285750" defTabSz="457200" eaLnBrk="0" hangingPunct="0">
              <a:defRPr sz="2400" b="1">
                <a:solidFill>
                  <a:schemeClr val="bg1"/>
                </a:solidFill>
                <a:latin typeface="Times New Roman" charset="0"/>
                <a:ea typeface="ＭＳ Ｐゴシック" charset="-128"/>
              </a:defRPr>
            </a:lvl2pPr>
            <a:lvl3pPr marL="1143000" indent="-228600" defTabSz="457200" eaLnBrk="0" hangingPunct="0">
              <a:defRPr sz="2400" b="1">
                <a:solidFill>
                  <a:schemeClr val="bg1"/>
                </a:solidFill>
                <a:latin typeface="Times New Roman" charset="0"/>
                <a:ea typeface="ＭＳ Ｐゴシック" charset="-128"/>
              </a:defRPr>
            </a:lvl3pPr>
            <a:lvl4pPr marL="1600200" indent="-228600" defTabSz="457200" eaLnBrk="0" hangingPunct="0">
              <a:defRPr sz="2400" b="1">
                <a:solidFill>
                  <a:schemeClr val="bg1"/>
                </a:solidFill>
                <a:latin typeface="Times New Roman" charset="0"/>
                <a:ea typeface="ＭＳ Ｐゴシック" charset="-128"/>
              </a:defRPr>
            </a:lvl4pPr>
            <a:lvl5pPr marL="2057400" indent="-228600" defTabSz="457200" eaLnBrk="0" hangingPunct="0">
              <a:defRPr sz="2400" b="1">
                <a:solidFill>
                  <a:schemeClr val="bg1"/>
                </a:solidFill>
                <a:latin typeface="Times New Roman" charset="0"/>
                <a:ea typeface="ＭＳ Ｐゴシック" charset="-128"/>
              </a:defRPr>
            </a:lvl5pPr>
            <a:lvl6pPr marL="2514600" indent="-228600" defTabSz="4572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defTabSz="4572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defTabSz="4572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defTabSz="4572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r" eaLnBrk="1" hangingPunct="1">
              <a:lnSpc>
                <a:spcPct val="100000"/>
              </a:lnSpc>
              <a:spcBef>
                <a:spcPct val="0"/>
              </a:spcBef>
            </a:pPr>
            <a:fld id="{2BD13008-2444-6F4E-A2E2-A65DF4DC7FB2}" type="slidenum">
              <a:rPr lang="en-US" altLang="en-US" sz="1200" b="0">
                <a:solidFill>
                  <a:srgbClr val="000000"/>
                </a:solidFill>
                <a:latin typeface="Calibri" charset="0"/>
              </a:rPr>
              <a:pPr algn="r" eaLnBrk="1" hangingPunct="1">
                <a:lnSpc>
                  <a:spcPct val="100000"/>
                </a:lnSpc>
                <a:spcBef>
                  <a:spcPct val="0"/>
                </a:spcBef>
              </a:pPr>
              <a:t>65</a:t>
            </a:fld>
            <a:endParaRPr lang="en-US" altLang="en-US" sz="1200" b="0">
              <a:solidFill>
                <a:srgbClr val="000000"/>
              </a:solidFill>
              <a:latin typeface="Calibri" charset="0"/>
            </a:endParaRPr>
          </a:p>
        </p:txBody>
      </p:sp>
    </p:spTree>
    <p:extLst>
      <p:ext uri="{BB962C8B-B14F-4D97-AF65-F5344CB8AC3E}">
        <p14:creationId xmlns:p14="http://schemas.microsoft.com/office/powerpoint/2010/main" val="369550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r" eaLnBrk="1" hangingPunct="1">
              <a:lnSpc>
                <a:spcPct val="100000"/>
              </a:lnSpc>
              <a:spcBef>
                <a:spcPct val="0"/>
              </a:spcBef>
            </a:pPr>
            <a:fld id="{0AAA09C6-ADFB-1547-BFD4-6CC2E50AFDEF}" type="slidenum">
              <a:rPr lang="en-GB" altLang="en-US" sz="1200" b="0">
                <a:solidFill>
                  <a:schemeClr val="tx1"/>
                </a:solidFill>
              </a:rPr>
              <a:pPr algn="r" eaLnBrk="1" hangingPunct="1">
                <a:lnSpc>
                  <a:spcPct val="100000"/>
                </a:lnSpc>
                <a:spcBef>
                  <a:spcPct val="0"/>
                </a:spcBef>
              </a:pPr>
              <a:t>66</a:t>
            </a:fld>
            <a:endParaRPr lang="en-GB" altLang="en-US" sz="1200" b="0">
              <a:solidFill>
                <a:schemeClr val="tx1"/>
              </a:solidFill>
            </a:endParaRPr>
          </a:p>
        </p:txBody>
      </p:sp>
      <p:sp>
        <p:nvSpPr>
          <p:cNvPr id="98306"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r" eaLnBrk="1" hangingPunct="1">
              <a:lnSpc>
                <a:spcPct val="100000"/>
              </a:lnSpc>
              <a:spcBef>
                <a:spcPct val="0"/>
              </a:spcBef>
            </a:pPr>
            <a:fld id="{0556A9B4-F212-8848-85A2-71918EB61E8A}" type="slidenum">
              <a:rPr lang="en-GB" altLang="en-US" sz="1200" b="0">
                <a:solidFill>
                  <a:schemeClr val="tx1"/>
                </a:solidFill>
              </a:rPr>
              <a:pPr algn="r" eaLnBrk="1" hangingPunct="1">
                <a:lnSpc>
                  <a:spcPct val="100000"/>
                </a:lnSpc>
                <a:spcBef>
                  <a:spcPct val="0"/>
                </a:spcBef>
              </a:pPr>
              <a:t>66</a:t>
            </a:fld>
            <a:endParaRPr lang="en-GB" altLang="en-US" sz="1200" b="0">
              <a:solidFill>
                <a:schemeClr val="tx1"/>
              </a:solidFill>
            </a:endParaRPr>
          </a:p>
        </p:txBody>
      </p:sp>
      <p:sp>
        <p:nvSpPr>
          <p:cNvPr id="339972" name="Rectangle 2"/>
          <p:cNvSpPr>
            <a:spLocks noGrp="1" noRot="1" noChangeAspect="1" noChangeArrowheads="1" noTextEdit="1"/>
          </p:cNvSpPr>
          <p:nvPr>
            <p:ph type="sldImg"/>
          </p:nvPr>
        </p:nvSpPr>
        <p:spPr>
          <a:ln/>
        </p:spPr>
      </p:sp>
      <p:sp>
        <p:nvSpPr>
          <p:cNvPr id="339973"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cs typeface="+mn-cs"/>
            </a:endParaRPr>
          </a:p>
        </p:txBody>
      </p:sp>
    </p:spTree>
    <p:extLst>
      <p:ext uri="{BB962C8B-B14F-4D97-AF65-F5344CB8AC3E}">
        <p14:creationId xmlns:p14="http://schemas.microsoft.com/office/powerpoint/2010/main" val="245082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r" eaLnBrk="1" hangingPunct="1">
              <a:lnSpc>
                <a:spcPct val="100000"/>
              </a:lnSpc>
              <a:spcBef>
                <a:spcPct val="0"/>
              </a:spcBef>
            </a:pPr>
            <a:fld id="{78E9F36A-017D-F941-8FE1-D48EC7BCC260}" type="slidenum">
              <a:rPr lang="en-GB" altLang="en-US" sz="1200" b="0">
                <a:solidFill>
                  <a:schemeClr val="tx1"/>
                </a:solidFill>
              </a:rPr>
              <a:pPr algn="r" eaLnBrk="1" hangingPunct="1">
                <a:lnSpc>
                  <a:spcPct val="100000"/>
                </a:lnSpc>
                <a:spcBef>
                  <a:spcPct val="0"/>
                </a:spcBef>
              </a:pPr>
              <a:t>67</a:t>
            </a:fld>
            <a:endParaRPr lang="en-GB" altLang="en-US" sz="1200" b="0">
              <a:solidFill>
                <a:schemeClr val="tx1"/>
              </a:solidFill>
            </a:endParaRPr>
          </a:p>
        </p:txBody>
      </p:sp>
      <p:sp>
        <p:nvSpPr>
          <p:cNvPr id="100354"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r" eaLnBrk="1" hangingPunct="1">
              <a:lnSpc>
                <a:spcPct val="100000"/>
              </a:lnSpc>
              <a:spcBef>
                <a:spcPct val="0"/>
              </a:spcBef>
            </a:pPr>
            <a:fld id="{696C6097-6B00-8440-9D3B-59F76888ED7E}" type="slidenum">
              <a:rPr lang="en-GB" altLang="en-US" sz="1200" b="0">
                <a:solidFill>
                  <a:schemeClr val="tx1"/>
                </a:solidFill>
              </a:rPr>
              <a:pPr algn="r" eaLnBrk="1" hangingPunct="1">
                <a:lnSpc>
                  <a:spcPct val="100000"/>
                </a:lnSpc>
                <a:spcBef>
                  <a:spcPct val="0"/>
                </a:spcBef>
              </a:pPr>
              <a:t>67</a:t>
            </a:fld>
            <a:endParaRPr lang="en-GB" altLang="en-US" sz="1200" b="0">
              <a:solidFill>
                <a:schemeClr val="tx1"/>
              </a:solidFill>
            </a:endParaRPr>
          </a:p>
        </p:txBody>
      </p:sp>
      <p:sp>
        <p:nvSpPr>
          <p:cNvPr id="342020" name="Rectangle 2"/>
          <p:cNvSpPr>
            <a:spLocks noGrp="1" noRot="1" noChangeAspect="1" noChangeArrowheads="1" noTextEdit="1"/>
          </p:cNvSpPr>
          <p:nvPr>
            <p:ph type="sldImg"/>
          </p:nvPr>
        </p:nvSpPr>
        <p:spPr>
          <a:ln/>
        </p:spPr>
      </p:sp>
      <p:sp>
        <p:nvSpPr>
          <p:cNvPr id="342021"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cs typeface="+mn-cs"/>
            </a:endParaRPr>
          </a:p>
        </p:txBody>
      </p:sp>
    </p:spTree>
    <p:extLst>
      <p:ext uri="{BB962C8B-B14F-4D97-AF65-F5344CB8AC3E}">
        <p14:creationId xmlns:p14="http://schemas.microsoft.com/office/powerpoint/2010/main" val="1417503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DF5E7148-DECC-CD46-889F-102457951B41}" type="slidenum">
              <a:rPr lang="en-GB" altLang="en-US" sz="1200" b="0">
                <a:solidFill>
                  <a:schemeClr val="tx1"/>
                </a:solidFill>
              </a:rPr>
              <a:pPr eaLnBrk="1" hangingPunct="1"/>
              <a:t>75</a:t>
            </a:fld>
            <a:endParaRPr lang="en-GB" altLang="en-US" sz="1200" b="0">
              <a:solidFill>
                <a:schemeClr val="tx1"/>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1023419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7792309C-3394-DD41-9B69-7C55E1CACD98}" type="slidenum">
              <a:rPr lang="en-GB" altLang="en-US" sz="1200" b="0">
                <a:solidFill>
                  <a:schemeClr val="tx1"/>
                </a:solidFill>
              </a:rPr>
              <a:pPr eaLnBrk="1" hangingPunct="1"/>
              <a:t>76</a:t>
            </a:fld>
            <a:endParaRPr lang="en-GB" altLang="en-US" sz="1200" b="0">
              <a:solidFill>
                <a:schemeClr val="tx1"/>
              </a:solidFill>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2124964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240A70E7-1782-894A-ADDF-BFBFA7FA7E93}" type="slidenum">
              <a:rPr lang="en-GB" altLang="en-US" sz="1200" b="0">
                <a:solidFill>
                  <a:schemeClr val="tx1"/>
                </a:solidFill>
              </a:rPr>
              <a:pPr eaLnBrk="1" hangingPunct="1"/>
              <a:t>77</a:t>
            </a:fld>
            <a:endParaRPr lang="en-GB" altLang="en-US" sz="1200" b="0">
              <a:solidFill>
                <a:schemeClr val="tx1"/>
              </a:solidFill>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518072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4C41118C-1492-0142-9DEA-7824FB06DA4E}" type="slidenum">
              <a:rPr lang="en-GB" altLang="en-US" sz="1200" b="0">
                <a:solidFill>
                  <a:schemeClr val="tx1"/>
                </a:solidFill>
              </a:rPr>
              <a:pPr eaLnBrk="1" hangingPunct="1"/>
              <a:t>78</a:t>
            </a:fld>
            <a:endParaRPr lang="en-GB" altLang="en-US" sz="1200" b="0">
              <a:solidFill>
                <a:schemeClr val="tx1"/>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2038368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pPr lvl="0"/>
            <a:endParaRPr/>
          </a:p>
        </p:txBody>
      </p:sp>
      <p:sp>
        <p:nvSpPr>
          <p:cNvPr id="284" name="Shape 284"/>
          <p:cNvSpPr>
            <a:spLocks noGrp="1"/>
          </p:cNvSpPr>
          <p:nvPr>
            <p:ph type="body" sz="quarter" idx="1"/>
          </p:nvPr>
        </p:nvSpPr>
        <p:spPr>
          <a:prstGeom prst="rect">
            <a:avLst/>
          </a:prstGeom>
        </p:spPr>
        <p:txBody>
          <a:bodyPr/>
          <a:lstStyle>
            <a:lvl1pPr defTabSz="914400">
              <a:lnSpc>
                <a:spcPct val="100000"/>
              </a:lnSpc>
              <a:spcBef>
                <a:spcPts val="400"/>
              </a:spcBef>
              <a:defRPr sz="1200">
                <a:uFill>
                  <a:solidFill/>
                </a:uFill>
                <a:latin typeface="Calibri"/>
                <a:ea typeface="Calibri"/>
                <a:cs typeface="Calibri"/>
                <a:sym typeface="Calibri"/>
              </a:defRPr>
            </a:lvl1pPr>
          </a:lstStyle>
          <a:p>
            <a:pPr lvl="0">
              <a:defRPr sz="1800">
                <a:uFillTx/>
              </a:defRPr>
            </a:pPr>
            <a:r>
              <a:rPr sz="1200">
                <a:uFill>
                  <a:solidFill/>
                </a:uFill>
              </a:rPr>
              <a:t>Eisenberg model of altruism research, sympathy, empathy, and personal distress (in Harrington and Davidson, 2002) + Compassionate Motivation and Attention (Buddhism) + Nonjudgement – Gilbert, 2009 (also Allen Fogel’s model of nurturant behavior</a:t>
            </a:r>
          </a:p>
        </p:txBody>
      </p:sp>
    </p:spTree>
    <p:extLst>
      <p:ext uri="{BB962C8B-B14F-4D97-AF65-F5344CB8AC3E}">
        <p14:creationId xmlns:p14="http://schemas.microsoft.com/office/powerpoint/2010/main" val="594623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prstGeom prst="rect">
            <a:avLst/>
          </a:prstGeom>
        </p:spPr>
        <p:txBody>
          <a:bodyPr/>
          <a:lstStyle/>
          <a:p>
            <a:pPr lvl="0"/>
            <a:endParaRPr/>
          </a:p>
        </p:txBody>
      </p:sp>
      <p:sp>
        <p:nvSpPr>
          <p:cNvPr id="289" name="Shape 289"/>
          <p:cNvSpPr>
            <a:spLocks noGrp="1"/>
          </p:cNvSpPr>
          <p:nvPr>
            <p:ph type="body" sz="quarter" idx="1"/>
          </p:nvPr>
        </p:nvSpPr>
        <p:spPr>
          <a:prstGeom prst="rect">
            <a:avLst/>
          </a:prstGeom>
        </p:spPr>
        <p:txBody>
          <a:bodyPr/>
          <a:lstStyle>
            <a:lvl1pPr defTabSz="914400">
              <a:lnSpc>
                <a:spcPct val="100000"/>
              </a:lnSpc>
              <a:spcBef>
                <a:spcPts val="400"/>
              </a:spcBef>
              <a:defRPr sz="1200">
                <a:latin typeface="Calibri"/>
                <a:ea typeface="Calibri"/>
                <a:cs typeface="Calibri"/>
                <a:sym typeface="Calibri"/>
              </a:defRPr>
            </a:lvl1pPr>
          </a:lstStyle>
          <a:p>
            <a:pPr lvl="0">
              <a:defRPr sz="1800"/>
            </a:pPr>
            <a:r>
              <a:rPr sz="1200"/>
              <a:t>Eisenberg model of altruism research, sympathy, empathy, and personal distress (in Harrington and Davidson, 2002) + Compassionate Motivation and Attention (Buddhism) + Nonjudgement – Gilbert, 2009 (also Allen Fogel’s model of nurturant behavior</a:t>
            </a:r>
          </a:p>
        </p:txBody>
      </p:sp>
    </p:spTree>
    <p:extLst>
      <p:ext uri="{BB962C8B-B14F-4D97-AF65-F5344CB8AC3E}">
        <p14:creationId xmlns:p14="http://schemas.microsoft.com/office/powerpoint/2010/main" val="1591570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pPr lvl="0"/>
            <a:endParaRPr/>
          </a:p>
        </p:txBody>
      </p:sp>
      <p:sp>
        <p:nvSpPr>
          <p:cNvPr id="294" name="Shape 294"/>
          <p:cNvSpPr>
            <a:spLocks noGrp="1"/>
          </p:cNvSpPr>
          <p:nvPr>
            <p:ph type="body" sz="quarter" idx="1"/>
          </p:nvPr>
        </p:nvSpPr>
        <p:spPr>
          <a:prstGeom prst="rect">
            <a:avLst/>
          </a:prstGeom>
        </p:spPr>
        <p:txBody>
          <a:bodyPr/>
          <a:lstStyle>
            <a:lvl1pPr defTabSz="914400">
              <a:lnSpc>
                <a:spcPct val="100000"/>
              </a:lnSpc>
              <a:spcBef>
                <a:spcPts val="400"/>
              </a:spcBef>
              <a:defRPr sz="1200">
                <a:latin typeface="Calibri"/>
                <a:ea typeface="Calibri"/>
                <a:cs typeface="Calibri"/>
                <a:sym typeface="Calibri"/>
              </a:defRPr>
            </a:lvl1pPr>
          </a:lstStyle>
          <a:p>
            <a:pPr lvl="0">
              <a:defRPr sz="1800"/>
            </a:pPr>
            <a:r>
              <a:rPr sz="1200"/>
              <a:t>Eisenberg model of altruism research, sympathy, empathy, and personal distress (in Harrington and Davidson, 2002) + Compassionate Motivation and Attention (Buddhism) + Nonjudgement – Gilbert, 2009 (also Allen Fogel’s model of nurturant behavior</a:t>
            </a:r>
          </a:p>
        </p:txBody>
      </p:sp>
    </p:spTree>
    <p:extLst>
      <p:ext uri="{BB962C8B-B14F-4D97-AF65-F5344CB8AC3E}">
        <p14:creationId xmlns:p14="http://schemas.microsoft.com/office/powerpoint/2010/main" val="461792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682F120E-1559-534B-BCA5-21DABF5BA60F}" type="slidenum">
              <a:rPr lang="en-GB" altLang="en-US" sz="1200" b="0">
                <a:solidFill>
                  <a:schemeClr val="tx1"/>
                </a:solidFill>
              </a:rPr>
              <a:pPr eaLnBrk="1" hangingPunct="1"/>
              <a:t>19</a:t>
            </a:fld>
            <a:endParaRPr lang="en-GB" altLang="en-US" sz="1200" b="0">
              <a:solidFill>
                <a:schemeClr val="tx1"/>
              </a:solidFill>
            </a:endParaRPr>
          </a:p>
        </p:txBody>
      </p:sp>
      <p:sp>
        <p:nvSpPr>
          <p:cNvPr id="33794"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r" eaLnBrk="1" hangingPunct="1">
              <a:lnSpc>
                <a:spcPct val="100000"/>
              </a:lnSpc>
              <a:spcBef>
                <a:spcPct val="0"/>
              </a:spcBef>
            </a:pPr>
            <a:fld id="{CD0BD812-2F40-914F-AD54-63561CC09D26}" type="slidenum">
              <a:rPr lang="en-GB" altLang="en-US" sz="1200" b="0">
                <a:solidFill>
                  <a:schemeClr val="tx1"/>
                </a:solidFill>
              </a:rPr>
              <a:pPr algn="r" eaLnBrk="1" hangingPunct="1">
                <a:lnSpc>
                  <a:spcPct val="100000"/>
                </a:lnSpc>
                <a:spcBef>
                  <a:spcPct val="0"/>
                </a:spcBef>
              </a:pPr>
              <a:t>19</a:t>
            </a:fld>
            <a:endParaRPr lang="en-GB" altLang="en-US" sz="1200" b="0">
              <a:solidFill>
                <a:schemeClr val="tx1"/>
              </a:solidFill>
            </a:endParaRPr>
          </a:p>
        </p:txBody>
      </p:sp>
      <p:sp>
        <p:nvSpPr>
          <p:cNvPr id="113668" name="Rectangle 2"/>
          <p:cNvSpPr>
            <a:spLocks noGrp="1" noRot="1" noChangeAspect="1" noChangeArrowheads="1" noTextEdit="1"/>
          </p:cNvSpPr>
          <p:nvPr>
            <p:ph type="sldImg"/>
          </p:nvPr>
        </p:nvSpPr>
        <p:spPr>
          <a:ln/>
        </p:spPr>
      </p:sp>
      <p:sp>
        <p:nvSpPr>
          <p:cNvPr id="113669"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fi-FI">
              <a:latin typeface="Times New Roman" charset="0"/>
              <a:cs typeface="+mn-cs"/>
            </a:endParaRPr>
          </a:p>
        </p:txBody>
      </p:sp>
    </p:spTree>
    <p:extLst>
      <p:ext uri="{BB962C8B-B14F-4D97-AF65-F5344CB8AC3E}">
        <p14:creationId xmlns:p14="http://schemas.microsoft.com/office/powerpoint/2010/main" val="2147210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pPr lvl="0"/>
            <a:endParaRPr/>
          </a:p>
        </p:txBody>
      </p:sp>
      <p:sp>
        <p:nvSpPr>
          <p:cNvPr id="299" name="Shape 299"/>
          <p:cNvSpPr>
            <a:spLocks noGrp="1"/>
          </p:cNvSpPr>
          <p:nvPr>
            <p:ph type="body" sz="quarter" idx="1"/>
          </p:nvPr>
        </p:nvSpPr>
        <p:spPr>
          <a:prstGeom prst="rect">
            <a:avLst/>
          </a:prstGeom>
        </p:spPr>
        <p:txBody>
          <a:bodyPr/>
          <a:lstStyle>
            <a:lvl1pPr defTabSz="914400">
              <a:lnSpc>
                <a:spcPct val="100000"/>
              </a:lnSpc>
              <a:spcBef>
                <a:spcPts val="400"/>
              </a:spcBef>
              <a:defRPr sz="1200">
                <a:latin typeface="Calibri"/>
                <a:ea typeface="Calibri"/>
                <a:cs typeface="Calibri"/>
                <a:sym typeface="Calibri"/>
              </a:defRPr>
            </a:lvl1pPr>
          </a:lstStyle>
          <a:p>
            <a:pPr lvl="0">
              <a:defRPr sz="1800"/>
            </a:pPr>
            <a:r>
              <a:rPr sz="1200"/>
              <a:t>Eisenberg model of altruism research, sympathy, empathy, and personal distress (in Harrington and Davidson, 2002) + Compassionate Motivation and Attention (Buddhism) + Nonjudgement – Gilbert, 2009 (also Allen Fogel’s model of nurturant behavior</a:t>
            </a:r>
          </a:p>
        </p:txBody>
      </p:sp>
    </p:spTree>
    <p:extLst>
      <p:ext uri="{BB962C8B-B14F-4D97-AF65-F5344CB8AC3E}">
        <p14:creationId xmlns:p14="http://schemas.microsoft.com/office/powerpoint/2010/main" val="336109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xfrm>
            <a:off x="3886200" y="8686800"/>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bg1"/>
                </a:solidFill>
                <a:latin typeface="Times New Roman" charset="0"/>
                <a:ea typeface="ＭＳ Ｐゴシック" charset="-128"/>
              </a:defRPr>
            </a:lvl1pPr>
            <a:lvl2pPr marL="742950" indent="-285750" eaLnBrk="0" hangingPunct="0">
              <a:defRPr b="1">
                <a:solidFill>
                  <a:schemeClr val="bg1"/>
                </a:solidFill>
                <a:latin typeface="Times New Roman" charset="0"/>
                <a:ea typeface="ＭＳ Ｐゴシック" charset="-128"/>
              </a:defRPr>
            </a:lvl2pPr>
            <a:lvl3pPr marL="1143000" indent="-228600" eaLnBrk="0" hangingPunct="0">
              <a:defRPr b="1">
                <a:solidFill>
                  <a:schemeClr val="bg1"/>
                </a:solidFill>
                <a:latin typeface="Times New Roman" charset="0"/>
                <a:ea typeface="ＭＳ Ｐゴシック" charset="-128"/>
              </a:defRPr>
            </a:lvl3pPr>
            <a:lvl4pPr marL="1600200" indent="-228600" eaLnBrk="0" hangingPunct="0">
              <a:defRPr b="1">
                <a:solidFill>
                  <a:schemeClr val="bg1"/>
                </a:solidFill>
                <a:latin typeface="Times New Roman" charset="0"/>
                <a:ea typeface="ＭＳ Ｐゴシック" charset="-128"/>
              </a:defRPr>
            </a:lvl4pPr>
            <a:lvl5pPr marL="2057400" indent="-228600" eaLnBrk="0" hangingPunct="0">
              <a:defRPr b="1">
                <a:solidFill>
                  <a:schemeClr val="bg1"/>
                </a:solidFill>
                <a:latin typeface="Times New Roman" charset="0"/>
                <a:ea typeface="ＭＳ Ｐゴシック" charset="-128"/>
              </a:defRPr>
            </a:lvl5pPr>
            <a:lvl6pPr marL="2514600" indent="-228600" algn="r" eaLnBrk="0" fontAlgn="base" hangingPunct="0">
              <a:lnSpc>
                <a:spcPct val="90000"/>
              </a:lnSpc>
              <a:spcBef>
                <a:spcPct val="20000"/>
              </a:spcBef>
              <a:spcAft>
                <a:spcPct val="0"/>
              </a:spcAft>
              <a:defRPr b="1">
                <a:solidFill>
                  <a:schemeClr val="bg1"/>
                </a:solidFill>
                <a:latin typeface="Times New Roman" charset="0"/>
                <a:ea typeface="ＭＳ Ｐゴシック" charset="-128"/>
              </a:defRPr>
            </a:lvl6pPr>
            <a:lvl7pPr marL="2971800" indent="-228600" algn="r" eaLnBrk="0" fontAlgn="base" hangingPunct="0">
              <a:lnSpc>
                <a:spcPct val="90000"/>
              </a:lnSpc>
              <a:spcBef>
                <a:spcPct val="20000"/>
              </a:spcBef>
              <a:spcAft>
                <a:spcPct val="0"/>
              </a:spcAft>
              <a:defRPr b="1">
                <a:solidFill>
                  <a:schemeClr val="bg1"/>
                </a:solidFill>
                <a:latin typeface="Times New Roman" charset="0"/>
                <a:ea typeface="ＭＳ Ｐゴシック" charset="-128"/>
              </a:defRPr>
            </a:lvl7pPr>
            <a:lvl8pPr marL="3429000" indent="-228600" algn="r" eaLnBrk="0" fontAlgn="base" hangingPunct="0">
              <a:lnSpc>
                <a:spcPct val="90000"/>
              </a:lnSpc>
              <a:spcBef>
                <a:spcPct val="20000"/>
              </a:spcBef>
              <a:spcAft>
                <a:spcPct val="0"/>
              </a:spcAft>
              <a:defRPr b="1">
                <a:solidFill>
                  <a:schemeClr val="bg1"/>
                </a:solidFill>
                <a:latin typeface="Times New Roman" charset="0"/>
                <a:ea typeface="ＭＳ Ｐゴシック" charset="-128"/>
              </a:defRPr>
            </a:lvl8pPr>
            <a:lvl9pPr marL="3886200" indent="-228600" algn="r" eaLnBrk="0" fontAlgn="base" hangingPunct="0">
              <a:lnSpc>
                <a:spcPct val="90000"/>
              </a:lnSpc>
              <a:spcBef>
                <a:spcPct val="20000"/>
              </a:spcBef>
              <a:spcAft>
                <a:spcPct val="0"/>
              </a:spcAft>
              <a:defRPr b="1">
                <a:solidFill>
                  <a:schemeClr val="bg1"/>
                </a:solidFill>
                <a:latin typeface="Times New Roman" charset="0"/>
                <a:ea typeface="ＭＳ Ｐゴシック" charset="-128"/>
              </a:defRPr>
            </a:lvl9pPr>
          </a:lstStyle>
          <a:p>
            <a:pPr eaLnBrk="1" hangingPunct="1"/>
            <a:fld id="{91224CC1-B1C6-4E2B-8B9C-B7B5FFE03096}" type="slidenum">
              <a:rPr lang="en-GB" b="0" smtClean="0">
                <a:solidFill>
                  <a:schemeClr val="tx1"/>
                </a:solidFill>
              </a:rPr>
              <a:pPr eaLnBrk="1" hangingPunct="1"/>
              <a:t>98</a:t>
            </a:fld>
            <a:endParaRPr lang="en-GB" b="0" smtClean="0">
              <a:solidFill>
                <a:schemeClr val="tx1"/>
              </a:solidFill>
            </a:endParaRPr>
          </a:p>
        </p:txBody>
      </p:sp>
      <p:sp>
        <p:nvSpPr>
          <p:cNvPr id="4771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b="1">
                <a:solidFill>
                  <a:schemeClr val="bg1"/>
                </a:solidFill>
                <a:latin typeface="Times New Roman" charset="0"/>
                <a:ea typeface="ＭＳ Ｐゴシック" charset="-128"/>
              </a:defRPr>
            </a:lvl1pPr>
            <a:lvl2pPr marL="742950" indent="-285750" eaLnBrk="0" hangingPunct="0">
              <a:defRPr b="1">
                <a:solidFill>
                  <a:schemeClr val="bg1"/>
                </a:solidFill>
                <a:latin typeface="Times New Roman" charset="0"/>
                <a:ea typeface="ＭＳ Ｐゴシック" charset="-128"/>
              </a:defRPr>
            </a:lvl2pPr>
            <a:lvl3pPr marL="1143000" indent="-228600" eaLnBrk="0" hangingPunct="0">
              <a:defRPr b="1">
                <a:solidFill>
                  <a:schemeClr val="bg1"/>
                </a:solidFill>
                <a:latin typeface="Times New Roman" charset="0"/>
                <a:ea typeface="ＭＳ Ｐゴシック" charset="-128"/>
              </a:defRPr>
            </a:lvl3pPr>
            <a:lvl4pPr marL="1600200" indent="-228600" eaLnBrk="0" hangingPunct="0">
              <a:defRPr b="1">
                <a:solidFill>
                  <a:schemeClr val="bg1"/>
                </a:solidFill>
                <a:latin typeface="Times New Roman" charset="0"/>
                <a:ea typeface="ＭＳ Ｐゴシック" charset="-128"/>
              </a:defRPr>
            </a:lvl4pPr>
            <a:lvl5pPr marL="2057400" indent="-228600" eaLnBrk="0" hangingPunct="0">
              <a:defRPr b="1">
                <a:solidFill>
                  <a:schemeClr val="bg1"/>
                </a:solidFill>
                <a:latin typeface="Times New Roman" charset="0"/>
                <a:ea typeface="ＭＳ Ｐゴシック" charset="-128"/>
              </a:defRPr>
            </a:lvl5pPr>
            <a:lvl6pPr marL="2514600" indent="-228600" algn="r" eaLnBrk="0" fontAlgn="base" hangingPunct="0">
              <a:lnSpc>
                <a:spcPct val="90000"/>
              </a:lnSpc>
              <a:spcBef>
                <a:spcPct val="20000"/>
              </a:spcBef>
              <a:spcAft>
                <a:spcPct val="0"/>
              </a:spcAft>
              <a:defRPr b="1">
                <a:solidFill>
                  <a:schemeClr val="bg1"/>
                </a:solidFill>
                <a:latin typeface="Times New Roman" charset="0"/>
                <a:ea typeface="ＭＳ Ｐゴシック" charset="-128"/>
              </a:defRPr>
            </a:lvl6pPr>
            <a:lvl7pPr marL="2971800" indent="-228600" algn="r" eaLnBrk="0" fontAlgn="base" hangingPunct="0">
              <a:lnSpc>
                <a:spcPct val="90000"/>
              </a:lnSpc>
              <a:spcBef>
                <a:spcPct val="20000"/>
              </a:spcBef>
              <a:spcAft>
                <a:spcPct val="0"/>
              </a:spcAft>
              <a:defRPr b="1">
                <a:solidFill>
                  <a:schemeClr val="bg1"/>
                </a:solidFill>
                <a:latin typeface="Times New Roman" charset="0"/>
                <a:ea typeface="ＭＳ Ｐゴシック" charset="-128"/>
              </a:defRPr>
            </a:lvl7pPr>
            <a:lvl8pPr marL="3429000" indent="-228600" algn="r" eaLnBrk="0" fontAlgn="base" hangingPunct="0">
              <a:lnSpc>
                <a:spcPct val="90000"/>
              </a:lnSpc>
              <a:spcBef>
                <a:spcPct val="20000"/>
              </a:spcBef>
              <a:spcAft>
                <a:spcPct val="0"/>
              </a:spcAft>
              <a:defRPr b="1">
                <a:solidFill>
                  <a:schemeClr val="bg1"/>
                </a:solidFill>
                <a:latin typeface="Times New Roman" charset="0"/>
                <a:ea typeface="ＭＳ Ｐゴシック" charset="-128"/>
              </a:defRPr>
            </a:lvl8pPr>
            <a:lvl9pPr marL="3886200" indent="-228600" algn="r" eaLnBrk="0" fontAlgn="base" hangingPunct="0">
              <a:lnSpc>
                <a:spcPct val="90000"/>
              </a:lnSpc>
              <a:spcBef>
                <a:spcPct val="20000"/>
              </a:spcBef>
              <a:spcAft>
                <a:spcPct val="0"/>
              </a:spcAft>
              <a:defRPr b="1">
                <a:solidFill>
                  <a:schemeClr val="bg1"/>
                </a:solidFill>
                <a:latin typeface="Times New Roman" charset="0"/>
                <a:ea typeface="ＭＳ Ｐゴシック" charset="-128"/>
              </a:defRPr>
            </a:lvl9pPr>
          </a:lstStyle>
          <a:p>
            <a:pPr eaLnBrk="1" hangingPunct="1">
              <a:lnSpc>
                <a:spcPct val="100000"/>
              </a:lnSpc>
              <a:spcBef>
                <a:spcPct val="0"/>
              </a:spcBef>
            </a:pPr>
            <a:fld id="{04BEA4E4-D20A-4E75-B82E-EFB5E589EAC6}" type="slidenum">
              <a:rPr lang="en-GB" sz="1200" b="0">
                <a:solidFill>
                  <a:schemeClr val="tx1"/>
                </a:solidFill>
                <a:cs typeface="Arial" charset="0"/>
              </a:rPr>
              <a:pPr eaLnBrk="1" hangingPunct="1">
                <a:lnSpc>
                  <a:spcPct val="100000"/>
                </a:lnSpc>
                <a:spcBef>
                  <a:spcPct val="0"/>
                </a:spcBef>
              </a:pPr>
              <a:t>98</a:t>
            </a:fld>
            <a:endParaRPr lang="en-GB" sz="1200" b="0">
              <a:solidFill>
                <a:schemeClr val="tx1"/>
              </a:solidFill>
              <a:cs typeface="Arial" charset="0"/>
            </a:endParaRPr>
          </a:p>
        </p:txBody>
      </p:sp>
      <p:sp>
        <p:nvSpPr>
          <p:cNvPr id="47718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b="1">
                <a:solidFill>
                  <a:schemeClr val="bg1"/>
                </a:solidFill>
                <a:latin typeface="Times New Roman" charset="0"/>
                <a:ea typeface="ＭＳ Ｐゴシック" charset="-128"/>
              </a:defRPr>
            </a:lvl1pPr>
            <a:lvl2pPr marL="742950" indent="-285750" eaLnBrk="0" hangingPunct="0">
              <a:defRPr b="1">
                <a:solidFill>
                  <a:schemeClr val="bg1"/>
                </a:solidFill>
                <a:latin typeface="Times New Roman" charset="0"/>
                <a:ea typeface="ＭＳ Ｐゴシック" charset="-128"/>
              </a:defRPr>
            </a:lvl2pPr>
            <a:lvl3pPr marL="1143000" indent="-228600" eaLnBrk="0" hangingPunct="0">
              <a:defRPr b="1">
                <a:solidFill>
                  <a:schemeClr val="bg1"/>
                </a:solidFill>
                <a:latin typeface="Times New Roman" charset="0"/>
                <a:ea typeface="ＭＳ Ｐゴシック" charset="-128"/>
              </a:defRPr>
            </a:lvl3pPr>
            <a:lvl4pPr marL="1600200" indent="-228600" eaLnBrk="0" hangingPunct="0">
              <a:defRPr b="1">
                <a:solidFill>
                  <a:schemeClr val="bg1"/>
                </a:solidFill>
                <a:latin typeface="Times New Roman" charset="0"/>
                <a:ea typeface="ＭＳ Ｐゴシック" charset="-128"/>
              </a:defRPr>
            </a:lvl4pPr>
            <a:lvl5pPr marL="2057400" indent="-228600" eaLnBrk="0" hangingPunct="0">
              <a:defRPr b="1">
                <a:solidFill>
                  <a:schemeClr val="bg1"/>
                </a:solidFill>
                <a:latin typeface="Times New Roman" charset="0"/>
                <a:ea typeface="ＭＳ Ｐゴシック" charset="-128"/>
              </a:defRPr>
            </a:lvl5pPr>
            <a:lvl6pPr marL="2514600" indent="-228600" algn="r" eaLnBrk="0" fontAlgn="base" hangingPunct="0">
              <a:lnSpc>
                <a:spcPct val="90000"/>
              </a:lnSpc>
              <a:spcBef>
                <a:spcPct val="20000"/>
              </a:spcBef>
              <a:spcAft>
                <a:spcPct val="0"/>
              </a:spcAft>
              <a:defRPr b="1">
                <a:solidFill>
                  <a:schemeClr val="bg1"/>
                </a:solidFill>
                <a:latin typeface="Times New Roman" charset="0"/>
                <a:ea typeface="ＭＳ Ｐゴシック" charset="-128"/>
              </a:defRPr>
            </a:lvl6pPr>
            <a:lvl7pPr marL="2971800" indent="-228600" algn="r" eaLnBrk="0" fontAlgn="base" hangingPunct="0">
              <a:lnSpc>
                <a:spcPct val="90000"/>
              </a:lnSpc>
              <a:spcBef>
                <a:spcPct val="20000"/>
              </a:spcBef>
              <a:spcAft>
                <a:spcPct val="0"/>
              </a:spcAft>
              <a:defRPr b="1">
                <a:solidFill>
                  <a:schemeClr val="bg1"/>
                </a:solidFill>
                <a:latin typeface="Times New Roman" charset="0"/>
                <a:ea typeface="ＭＳ Ｐゴシック" charset="-128"/>
              </a:defRPr>
            </a:lvl7pPr>
            <a:lvl8pPr marL="3429000" indent="-228600" algn="r" eaLnBrk="0" fontAlgn="base" hangingPunct="0">
              <a:lnSpc>
                <a:spcPct val="90000"/>
              </a:lnSpc>
              <a:spcBef>
                <a:spcPct val="20000"/>
              </a:spcBef>
              <a:spcAft>
                <a:spcPct val="0"/>
              </a:spcAft>
              <a:defRPr b="1">
                <a:solidFill>
                  <a:schemeClr val="bg1"/>
                </a:solidFill>
                <a:latin typeface="Times New Roman" charset="0"/>
                <a:ea typeface="ＭＳ Ｐゴシック" charset="-128"/>
              </a:defRPr>
            </a:lvl8pPr>
            <a:lvl9pPr marL="3886200" indent="-228600" algn="r" eaLnBrk="0" fontAlgn="base" hangingPunct="0">
              <a:lnSpc>
                <a:spcPct val="90000"/>
              </a:lnSpc>
              <a:spcBef>
                <a:spcPct val="20000"/>
              </a:spcBef>
              <a:spcAft>
                <a:spcPct val="0"/>
              </a:spcAft>
              <a:defRPr b="1">
                <a:solidFill>
                  <a:schemeClr val="bg1"/>
                </a:solidFill>
                <a:latin typeface="Times New Roman" charset="0"/>
                <a:ea typeface="ＭＳ Ｐゴシック" charset="-128"/>
              </a:defRPr>
            </a:lvl9pPr>
          </a:lstStyle>
          <a:p>
            <a:pPr eaLnBrk="1" hangingPunct="1">
              <a:lnSpc>
                <a:spcPct val="100000"/>
              </a:lnSpc>
              <a:spcBef>
                <a:spcPct val="0"/>
              </a:spcBef>
            </a:pPr>
            <a:fld id="{385F3869-F31C-400A-93D7-A2F5C02EC10A}" type="slidenum">
              <a:rPr lang="en-GB" sz="1200" b="0">
                <a:solidFill>
                  <a:schemeClr val="tx1"/>
                </a:solidFill>
                <a:cs typeface="Arial" charset="0"/>
              </a:rPr>
              <a:pPr eaLnBrk="1" hangingPunct="1">
                <a:lnSpc>
                  <a:spcPct val="100000"/>
                </a:lnSpc>
                <a:spcBef>
                  <a:spcPct val="0"/>
                </a:spcBef>
              </a:pPr>
              <a:t>98</a:t>
            </a:fld>
            <a:endParaRPr lang="en-GB" sz="1200" b="0">
              <a:solidFill>
                <a:schemeClr val="tx1"/>
              </a:solidFill>
              <a:cs typeface="Arial" charset="0"/>
            </a:endParaRPr>
          </a:p>
        </p:txBody>
      </p:sp>
      <p:sp>
        <p:nvSpPr>
          <p:cNvPr id="477189" name="Rectangle 2"/>
          <p:cNvSpPr>
            <a:spLocks noGrp="1" noRot="1" noChangeAspect="1" noChangeArrowheads="1" noTextEdit="1"/>
          </p:cNvSpPr>
          <p:nvPr>
            <p:ph type="sldImg"/>
          </p:nvPr>
        </p:nvSpPr>
        <p:spPr>
          <a:solidFill>
            <a:srgbClr val="FFFFFF"/>
          </a:solidFill>
          <a:ln/>
        </p:spPr>
      </p:sp>
      <p:sp>
        <p:nvSpPr>
          <p:cNvPr id="47719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latin typeface="Times New Roman" charset="0"/>
            </a:endParaRPr>
          </a:p>
        </p:txBody>
      </p:sp>
    </p:spTree>
    <p:extLst>
      <p:ext uri="{BB962C8B-B14F-4D97-AF65-F5344CB8AC3E}">
        <p14:creationId xmlns:p14="http://schemas.microsoft.com/office/powerpoint/2010/main" val="1919026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xfrm>
            <a:off x="3852863" y="9451975"/>
            <a:ext cx="2940050" cy="458788"/>
          </a:xfrm>
          <a:prstGeom prst="rect">
            <a:avLst/>
          </a:prstGeom>
          <a:ln/>
        </p:spPr>
        <p:txBody>
          <a:bodyPr/>
          <a:lstStyle/>
          <a:p>
            <a:fld id="{BD7C4078-2CFD-9F4B-8C39-0E6272633918}" type="slidenum">
              <a:rPr lang="en-US" altLang="en-US"/>
              <a:pPr/>
              <a:t>100</a:t>
            </a:fld>
            <a:endParaRPr lang="en-US" altLang="en-US"/>
          </a:p>
        </p:txBody>
      </p:sp>
      <p:sp>
        <p:nvSpPr>
          <p:cNvPr id="5121" name="Text Box 1"/>
          <p:cNvSpPr txBox="1">
            <a:spLocks noGrp="1" noRot="1" noChangeAspect="1" noChangeArrowheads="1"/>
          </p:cNvSpPr>
          <p:nvPr>
            <p:ph type="sldImg"/>
          </p:nvPr>
        </p:nvSpPr>
        <p:spPr bwMode="auto">
          <a:xfrm>
            <a:off x="1077913" y="863600"/>
            <a:ext cx="4645025" cy="34829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122" name="Text Box 2"/>
          <p:cNvSpPr txBox="1">
            <a:spLocks noGrp="1" noChangeArrowheads="1"/>
          </p:cNvSpPr>
          <p:nvPr>
            <p:ph type="body" idx="1"/>
          </p:nvPr>
        </p:nvSpPr>
        <p:spPr bwMode="auto">
          <a:xfrm>
            <a:off x="904875" y="4716463"/>
            <a:ext cx="4987925" cy="4179887"/>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05667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F9A2B923-D85B-7540-A4AD-BC061C25EE0F}" type="slidenum">
              <a:rPr lang="en-GB" altLang="en-US" sz="1200" b="0">
                <a:solidFill>
                  <a:schemeClr val="tx1"/>
                </a:solidFill>
              </a:rPr>
              <a:pPr eaLnBrk="1" hangingPunct="1"/>
              <a:t>21</a:t>
            </a:fld>
            <a:endParaRPr lang="en-GB" altLang="en-US" sz="1200" b="0">
              <a:solidFill>
                <a:schemeClr val="tx1"/>
              </a:solidFill>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1396962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A2CA9657-9536-7948-AD46-4BAAFB68FC08}" type="slidenum">
              <a:rPr lang="en-GB" altLang="en-US" sz="1200" b="0">
                <a:solidFill>
                  <a:schemeClr val="tx1"/>
                </a:solidFill>
              </a:rPr>
              <a:pPr eaLnBrk="1" hangingPunct="1"/>
              <a:t>24</a:t>
            </a:fld>
            <a:endParaRPr lang="en-GB" altLang="en-US" sz="1200" b="0">
              <a:solidFill>
                <a:schemeClr val="tx1"/>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1252481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cs typeface="+mn-cs"/>
            </a:endParaRPr>
          </a:p>
        </p:txBody>
      </p:sp>
    </p:spTree>
    <p:extLst>
      <p:ext uri="{BB962C8B-B14F-4D97-AF65-F5344CB8AC3E}">
        <p14:creationId xmlns:p14="http://schemas.microsoft.com/office/powerpoint/2010/main" val="619804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cs typeface="+mn-cs"/>
            </a:endParaRPr>
          </a:p>
        </p:txBody>
      </p:sp>
    </p:spTree>
    <p:extLst>
      <p:ext uri="{BB962C8B-B14F-4D97-AF65-F5344CB8AC3E}">
        <p14:creationId xmlns:p14="http://schemas.microsoft.com/office/powerpoint/2010/main" val="525811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cs typeface="+mn-cs"/>
            </a:endParaRPr>
          </a:p>
        </p:txBody>
      </p:sp>
    </p:spTree>
    <p:extLst>
      <p:ext uri="{BB962C8B-B14F-4D97-AF65-F5344CB8AC3E}">
        <p14:creationId xmlns:p14="http://schemas.microsoft.com/office/powerpoint/2010/main" val="712845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xfrm>
            <a:off x="3843338" y="9429750"/>
            <a:ext cx="2938462" cy="49688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fld id="{C8DA685E-C67B-FD44-81FA-43DED0A177A1}" type="slidenum">
              <a:rPr lang="en-GB" altLang="en-US" sz="1200" b="0">
                <a:solidFill>
                  <a:schemeClr val="tx1"/>
                </a:solidFill>
              </a:rPr>
              <a:pPr eaLnBrk="1" hangingPunct="1"/>
              <a:t>37</a:t>
            </a:fld>
            <a:endParaRPr lang="en-GB" altLang="en-US" sz="1200" b="0">
              <a:solidFill>
                <a:schemeClr val="tx1"/>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Times New Roman" charset="0"/>
              <a:cs typeface="+mn-cs"/>
            </a:endParaRPr>
          </a:p>
        </p:txBody>
      </p:sp>
    </p:spTree>
    <p:extLst>
      <p:ext uri="{BB962C8B-B14F-4D97-AF65-F5344CB8AC3E}">
        <p14:creationId xmlns:p14="http://schemas.microsoft.com/office/powerpoint/2010/main" val="337712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6553200" y="6248400"/>
            <a:ext cx="1905000" cy="287087"/>
          </a:xfrm>
          <a:prstGeom prst="rect">
            <a:avLst/>
          </a:prstGeom>
        </p:spPr>
        <p:txBody>
          <a:bodyPr wrap="square" lIns="45719" tIns="45719" rIns="45719" bIns="45719"/>
          <a:lstStyle>
            <a:lvl1pPr algn="r" defTabSz="914400"/>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8" name="Shape 8"/>
          <p:cNvSpPr>
            <a:spLocks noGrp="1"/>
          </p:cNvSpPr>
          <p:nvPr>
            <p:ph type="sldNum" sz="quarter" idx="2"/>
          </p:nvPr>
        </p:nvSpPr>
        <p:spPr>
          <a:xfrm>
            <a:off x="6553200" y="6248400"/>
            <a:ext cx="2133600" cy="287087"/>
          </a:xfrm>
          <a:prstGeom prst="rect">
            <a:avLst/>
          </a:prstGeom>
        </p:spPr>
        <p:txBody>
          <a:bodyPr wrap="square" lIns="45719" tIns="45719" rIns="45719" bIns="45719"/>
          <a:lstStyle>
            <a:lvl1pPr algn="r" defTabSz="914400"/>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Shape 10"/>
          <p:cNvSpPr>
            <a:spLocks noGrp="1"/>
          </p:cNvSpPr>
          <p:nvPr>
            <p:ph type="sldNum" sz="quarter" idx="2"/>
          </p:nvPr>
        </p:nvSpPr>
        <p:spPr>
          <a:xfrm>
            <a:off x="6553200" y="6248400"/>
            <a:ext cx="1905000" cy="370840"/>
          </a:xfrm>
          <a:prstGeom prst="rect">
            <a:avLst/>
          </a:prstGeom>
        </p:spPr>
        <p:txBody>
          <a:bodyPr wrap="square" lIns="0" tIns="0" rIns="0" bIns="0"/>
          <a:lstStyle>
            <a:lvl1pPr algn="r" defTabSz="457200">
              <a:defRPr sz="1800">
                <a:uFillTx/>
                <a:latin typeface="+mj-lt"/>
                <a:ea typeface="+mj-ea"/>
                <a:cs typeface="+mj-cs"/>
                <a:sym typeface="Helvetica"/>
              </a:defRPr>
            </a:lvl1p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Shape 12"/>
          <p:cNvSpPr>
            <a:spLocks noGrp="1"/>
          </p:cNvSpPr>
          <p:nvPr>
            <p:ph type="sldNum" sz="quarter" idx="2"/>
          </p:nvPr>
        </p:nvSpPr>
        <p:spPr>
          <a:xfrm>
            <a:off x="6553200" y="6248400"/>
            <a:ext cx="1905000" cy="370840"/>
          </a:xfrm>
          <a:prstGeom prst="rect">
            <a:avLst/>
          </a:prstGeom>
        </p:spPr>
        <p:txBody>
          <a:bodyPr wrap="square" lIns="0" tIns="0" rIns="0" bIns="0"/>
          <a:lstStyle>
            <a:lvl1pPr algn="r" defTabSz="457200">
              <a:defRPr sz="1800">
                <a:uFillTx/>
                <a:latin typeface="+mj-lt"/>
                <a:ea typeface="+mj-ea"/>
                <a:cs typeface="+mj-cs"/>
                <a:sym typeface="Helvetica"/>
              </a:defRPr>
            </a:lvl1p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Shape 14"/>
          <p:cNvSpPr>
            <a:spLocks noGrp="1"/>
          </p:cNvSpPr>
          <p:nvPr>
            <p:ph type="sldNum" sz="quarter" idx="2"/>
          </p:nvPr>
        </p:nvSpPr>
        <p:spPr>
          <a:xfrm>
            <a:off x="6553200" y="6248400"/>
            <a:ext cx="2133600" cy="279400"/>
          </a:xfrm>
          <a:prstGeom prst="rect">
            <a:avLst/>
          </a:prstGeom>
        </p:spPr>
        <p:txBody>
          <a:bodyPr wrap="square" lIns="0" tIns="0" rIns="0" bIns="0"/>
          <a:lstStyle>
            <a:lvl1pPr algn="r" defTabSz="457200">
              <a:defRPr sz="1800">
                <a:uFillTx/>
                <a:latin typeface="+mj-lt"/>
                <a:ea typeface="+mj-ea"/>
                <a:cs typeface="+mj-cs"/>
                <a:sym typeface="Helvetica"/>
              </a:defRPr>
            </a:lvl1p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uFillTx/>
              </a:defRPr>
            </a:pPr>
            <a:r>
              <a:rPr sz="4400">
                <a:uFill>
                  <a:solidFill/>
                </a:uFill>
              </a:rPr>
              <a:t>Title Text</a:t>
            </a:r>
          </a:p>
        </p:txBody>
      </p:sp>
      <p:sp>
        <p:nvSpPr>
          <p:cNvPr id="17" name="Shape 17"/>
          <p:cNvSpPr>
            <a:spLocks noGrp="1"/>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18" name="Shape 1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GB"/>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6EA0E05C-C6EF-4C4D-A3E9-DDD15FD61060}" type="slidenum">
              <a:rPr lang="en-GB" altLang="en-US"/>
              <a:pPr/>
              <a:t>‹#›</a:t>
            </a:fld>
            <a:endParaRPr lang="en-GB" altLang="en-US"/>
          </a:p>
        </p:txBody>
      </p:sp>
    </p:spTree>
    <p:extLst>
      <p:ext uri="{BB962C8B-B14F-4D97-AF65-F5344CB8AC3E}">
        <p14:creationId xmlns:p14="http://schemas.microsoft.com/office/powerpoint/2010/main" val="882550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32C36BA0-2F9C-4548-9188-D99915C92CE0}" type="slidenum">
              <a:rPr lang="en-GB" altLang="en-US"/>
              <a:pPr/>
              <a:t>‹#›</a:t>
            </a:fld>
            <a:endParaRPr lang="en-GB" altLang="en-US"/>
          </a:p>
        </p:txBody>
      </p:sp>
    </p:spTree>
    <p:extLst>
      <p:ext uri="{BB962C8B-B14F-4D97-AF65-F5344CB8AC3E}">
        <p14:creationId xmlns:p14="http://schemas.microsoft.com/office/powerpoint/2010/main" val="2029933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FEE2AFE4-D349-9841-BA17-26BEEF95A03C}" type="slidenum">
              <a:rPr lang="en-GB" altLang="en-US"/>
              <a:pPr/>
              <a:t>‹#›</a:t>
            </a:fld>
            <a:endParaRPr lang="en-GB" altLang="en-US"/>
          </a:p>
        </p:txBody>
      </p:sp>
    </p:spTree>
    <p:extLst>
      <p:ext uri="{BB962C8B-B14F-4D97-AF65-F5344CB8AC3E}">
        <p14:creationId xmlns:p14="http://schemas.microsoft.com/office/powerpoint/2010/main" val="2428334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8ACFF"/>
            </a:gs>
            <a:gs pos="100000">
              <a:srgbClr val="0433FF"/>
            </a:gs>
          </a:gsLst>
          <a:lin ang="0" scaled="0"/>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85800" y="381000"/>
            <a:ext cx="7772400" cy="160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uFillTx/>
              </a:defRPr>
            </a:pPr>
            <a:r>
              <a:rPr sz="4400">
                <a:uFill>
                  <a:solidFill/>
                </a:uFill>
              </a:rPr>
              <a:t>Title Text</a:t>
            </a:r>
          </a:p>
        </p:txBody>
      </p:sp>
      <p:sp>
        <p:nvSpPr>
          <p:cNvPr id="3" name="Shape 3"/>
          <p:cNvSpPr>
            <a:spLocks noGrp="1"/>
          </p:cNvSpPr>
          <p:nvPr>
            <p:ph type="body" idx="1"/>
          </p:nvPr>
        </p:nvSpPr>
        <p:spPr>
          <a:xfrm>
            <a:off x="685800" y="1981200"/>
            <a:ext cx="7772400" cy="487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4" name="Shape 4"/>
          <p:cNvSpPr>
            <a:spLocks noGrp="1"/>
          </p:cNvSpPr>
          <p:nvPr>
            <p:ph type="sldNum" sz="quarter" idx="2"/>
          </p:nvPr>
        </p:nvSpPr>
        <p:spPr>
          <a:xfrm>
            <a:off x="7359650" y="6248400"/>
            <a:ext cx="292100" cy="297247"/>
          </a:xfrm>
          <a:prstGeom prst="rect">
            <a:avLst/>
          </a:prstGeom>
          <a:ln w="12700">
            <a:miter lim="400000"/>
          </a:ln>
        </p:spPr>
        <p:txBody>
          <a:bodyPr wrap="none" lIns="50800" tIns="50800" rIns="50800" bIns="50800">
            <a:spAutoFit/>
          </a:bodyPr>
          <a:lstStyle>
            <a:lvl1pPr algn="ctr" defTabSz="584200">
              <a:lnSpc>
                <a:spcPct val="100000"/>
              </a:lnSpc>
              <a:spcBef>
                <a:spcPts val="0"/>
              </a:spcBef>
              <a:defRPr sz="1400" b="0"/>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40639" marR="40639" algn="ctr">
        <a:defRPr sz="4400">
          <a:uFill>
            <a:solidFill/>
          </a:uFill>
          <a:latin typeface="+mn-lt"/>
          <a:ea typeface="+mn-ea"/>
          <a:cs typeface="+mn-cs"/>
          <a:sym typeface="Times New Roman"/>
        </a:defRPr>
      </a:lvl1pPr>
      <a:lvl2pPr marL="40639" marR="40639" indent="228600" algn="ctr">
        <a:defRPr sz="4400">
          <a:uFill>
            <a:solidFill/>
          </a:uFill>
          <a:latin typeface="+mn-lt"/>
          <a:ea typeface="+mn-ea"/>
          <a:cs typeface="+mn-cs"/>
          <a:sym typeface="Times New Roman"/>
        </a:defRPr>
      </a:lvl2pPr>
      <a:lvl3pPr marL="40639" marR="40639" indent="457200" algn="ctr">
        <a:defRPr sz="4400">
          <a:uFill>
            <a:solidFill/>
          </a:uFill>
          <a:latin typeface="+mn-lt"/>
          <a:ea typeface="+mn-ea"/>
          <a:cs typeface="+mn-cs"/>
          <a:sym typeface="Times New Roman"/>
        </a:defRPr>
      </a:lvl3pPr>
      <a:lvl4pPr marL="40639" marR="40639" indent="685800" algn="ctr">
        <a:defRPr sz="4400">
          <a:uFill>
            <a:solidFill/>
          </a:uFill>
          <a:latin typeface="+mn-lt"/>
          <a:ea typeface="+mn-ea"/>
          <a:cs typeface="+mn-cs"/>
          <a:sym typeface="Times New Roman"/>
        </a:defRPr>
      </a:lvl4pPr>
      <a:lvl5pPr marL="40639" marR="40639" indent="914400" algn="ctr">
        <a:defRPr sz="4400">
          <a:uFill>
            <a:solidFill/>
          </a:uFill>
          <a:latin typeface="+mn-lt"/>
          <a:ea typeface="+mn-ea"/>
          <a:cs typeface="+mn-cs"/>
          <a:sym typeface="Times New Roman"/>
        </a:defRPr>
      </a:lvl5pPr>
      <a:lvl6pPr marL="40639" marR="40639" indent="1143000" algn="ctr">
        <a:defRPr sz="4400">
          <a:uFill>
            <a:solidFill/>
          </a:uFill>
          <a:latin typeface="+mn-lt"/>
          <a:ea typeface="+mn-ea"/>
          <a:cs typeface="+mn-cs"/>
          <a:sym typeface="Times New Roman"/>
        </a:defRPr>
      </a:lvl6pPr>
      <a:lvl7pPr marL="40639" marR="40639" indent="1371600" algn="ctr">
        <a:defRPr sz="4400">
          <a:uFill>
            <a:solidFill/>
          </a:uFill>
          <a:latin typeface="+mn-lt"/>
          <a:ea typeface="+mn-ea"/>
          <a:cs typeface="+mn-cs"/>
          <a:sym typeface="Times New Roman"/>
        </a:defRPr>
      </a:lvl7pPr>
      <a:lvl8pPr marL="40639" marR="40639" indent="1600200" algn="ctr">
        <a:defRPr sz="4400">
          <a:uFill>
            <a:solidFill/>
          </a:uFill>
          <a:latin typeface="+mn-lt"/>
          <a:ea typeface="+mn-ea"/>
          <a:cs typeface="+mn-cs"/>
          <a:sym typeface="Times New Roman"/>
        </a:defRPr>
      </a:lvl8pPr>
      <a:lvl9pPr marL="40639" marR="40639" indent="1828800" algn="ctr">
        <a:defRPr sz="4400">
          <a:uFill>
            <a:solidFill/>
          </a:uFill>
          <a:latin typeface="+mn-lt"/>
          <a:ea typeface="+mn-ea"/>
          <a:cs typeface="+mn-cs"/>
          <a:sym typeface="Times New Roman"/>
        </a:defRPr>
      </a:lvl9pPr>
    </p:titleStyle>
    <p:bodyStyle>
      <a:lvl1pPr marL="383540" marR="40639" indent="-342900">
        <a:spcBef>
          <a:spcPts val="700"/>
        </a:spcBef>
        <a:buSzPct val="100000"/>
        <a:buChar char="•"/>
        <a:defRPr sz="3200">
          <a:uFill>
            <a:solidFill/>
          </a:uFill>
          <a:latin typeface="+mn-lt"/>
          <a:ea typeface="+mn-ea"/>
          <a:cs typeface="+mn-cs"/>
          <a:sym typeface="Times New Roman"/>
        </a:defRPr>
      </a:lvl1pPr>
      <a:lvl2pPr marL="824411" marR="40639" indent="-326571">
        <a:spcBef>
          <a:spcPts val="700"/>
        </a:spcBef>
        <a:buSzPct val="100000"/>
        <a:buChar char="•"/>
        <a:defRPr sz="3200">
          <a:uFill>
            <a:solidFill/>
          </a:uFill>
          <a:latin typeface="+mn-lt"/>
          <a:ea typeface="+mn-ea"/>
          <a:cs typeface="+mn-cs"/>
          <a:sym typeface="Times New Roman"/>
        </a:defRPr>
      </a:lvl2pPr>
      <a:lvl3pPr marL="1259839" marR="40639" indent="-304800">
        <a:spcBef>
          <a:spcPts val="700"/>
        </a:spcBef>
        <a:buSzPct val="100000"/>
        <a:buChar char="•"/>
        <a:defRPr sz="3200">
          <a:uFill>
            <a:solidFill/>
          </a:uFill>
          <a:latin typeface="+mn-lt"/>
          <a:ea typeface="+mn-ea"/>
          <a:cs typeface="+mn-cs"/>
          <a:sym typeface="Times New Roman"/>
        </a:defRPr>
      </a:lvl3pPr>
      <a:lvl4pPr marL="1778000" marR="40639" indent="-365760">
        <a:spcBef>
          <a:spcPts val="700"/>
        </a:spcBef>
        <a:buSzPct val="100000"/>
        <a:buChar char="•"/>
        <a:defRPr sz="3200">
          <a:uFill>
            <a:solidFill/>
          </a:uFill>
          <a:latin typeface="+mn-lt"/>
          <a:ea typeface="+mn-ea"/>
          <a:cs typeface="+mn-cs"/>
          <a:sym typeface="Times New Roman"/>
        </a:defRPr>
      </a:lvl4pPr>
      <a:lvl5pPr marL="2235200" marR="40639" indent="-365760">
        <a:spcBef>
          <a:spcPts val="700"/>
        </a:spcBef>
        <a:buSzPct val="100000"/>
        <a:buChar char="•"/>
        <a:defRPr sz="3200">
          <a:uFill>
            <a:solidFill/>
          </a:uFill>
          <a:latin typeface="+mn-lt"/>
          <a:ea typeface="+mn-ea"/>
          <a:cs typeface="+mn-cs"/>
          <a:sym typeface="Times New Roman"/>
        </a:defRPr>
      </a:lvl5pPr>
      <a:lvl6pPr marL="2235200" marR="40639" indent="-365760">
        <a:spcBef>
          <a:spcPts val="700"/>
        </a:spcBef>
        <a:buSzPct val="100000"/>
        <a:buChar char="•"/>
        <a:defRPr sz="3200">
          <a:uFill>
            <a:solidFill/>
          </a:uFill>
          <a:latin typeface="+mn-lt"/>
          <a:ea typeface="+mn-ea"/>
          <a:cs typeface="+mn-cs"/>
          <a:sym typeface="Times New Roman"/>
        </a:defRPr>
      </a:lvl6pPr>
      <a:lvl7pPr marL="2235200" marR="40639" indent="-365760">
        <a:spcBef>
          <a:spcPts val="700"/>
        </a:spcBef>
        <a:buSzPct val="100000"/>
        <a:buChar char="•"/>
        <a:defRPr sz="3200">
          <a:uFill>
            <a:solidFill/>
          </a:uFill>
          <a:latin typeface="+mn-lt"/>
          <a:ea typeface="+mn-ea"/>
          <a:cs typeface="+mn-cs"/>
          <a:sym typeface="Times New Roman"/>
        </a:defRPr>
      </a:lvl7pPr>
      <a:lvl8pPr marL="2235200" marR="40639" indent="-365760">
        <a:spcBef>
          <a:spcPts val="700"/>
        </a:spcBef>
        <a:buSzPct val="100000"/>
        <a:buChar char="•"/>
        <a:defRPr sz="3200">
          <a:uFill>
            <a:solidFill/>
          </a:uFill>
          <a:latin typeface="+mn-lt"/>
          <a:ea typeface="+mn-ea"/>
          <a:cs typeface="+mn-cs"/>
          <a:sym typeface="Times New Roman"/>
        </a:defRPr>
      </a:lvl8pPr>
      <a:lvl9pPr marL="2235200" marR="40639" indent="-365760">
        <a:spcBef>
          <a:spcPts val="700"/>
        </a:spcBef>
        <a:buSzPct val="100000"/>
        <a:buChar char="•"/>
        <a:defRPr sz="3200">
          <a:uFill>
            <a:solidFill/>
          </a:uFill>
          <a:latin typeface="+mn-lt"/>
          <a:ea typeface="+mn-ea"/>
          <a:cs typeface="+mn-cs"/>
          <a:sym typeface="Times New Roman"/>
        </a:defRPr>
      </a:lvl9pPr>
    </p:bodyStyle>
    <p:otherStyle>
      <a:lvl1pPr algn="ctr" defTabSz="584200">
        <a:defRPr sz="1400">
          <a:solidFill>
            <a:schemeClr val="tx1"/>
          </a:solidFill>
          <a:uFill>
            <a:solidFill/>
          </a:uFill>
          <a:latin typeface="+mn-lt"/>
          <a:ea typeface="+mn-ea"/>
          <a:cs typeface="+mn-cs"/>
          <a:sym typeface="Times New Roman"/>
        </a:defRPr>
      </a:lvl1pPr>
      <a:lvl2pPr indent="228600" algn="ctr" defTabSz="584200">
        <a:defRPr sz="1400">
          <a:solidFill>
            <a:schemeClr val="tx1"/>
          </a:solidFill>
          <a:uFill>
            <a:solidFill/>
          </a:uFill>
          <a:latin typeface="+mn-lt"/>
          <a:ea typeface="+mn-ea"/>
          <a:cs typeface="+mn-cs"/>
          <a:sym typeface="Times New Roman"/>
        </a:defRPr>
      </a:lvl2pPr>
      <a:lvl3pPr indent="457200" algn="ctr" defTabSz="584200">
        <a:defRPr sz="1400">
          <a:solidFill>
            <a:schemeClr val="tx1"/>
          </a:solidFill>
          <a:uFill>
            <a:solidFill/>
          </a:uFill>
          <a:latin typeface="+mn-lt"/>
          <a:ea typeface="+mn-ea"/>
          <a:cs typeface="+mn-cs"/>
          <a:sym typeface="Times New Roman"/>
        </a:defRPr>
      </a:lvl3pPr>
      <a:lvl4pPr indent="685800" algn="ctr" defTabSz="584200">
        <a:defRPr sz="1400">
          <a:solidFill>
            <a:schemeClr val="tx1"/>
          </a:solidFill>
          <a:uFill>
            <a:solidFill/>
          </a:uFill>
          <a:latin typeface="+mn-lt"/>
          <a:ea typeface="+mn-ea"/>
          <a:cs typeface="+mn-cs"/>
          <a:sym typeface="Times New Roman"/>
        </a:defRPr>
      </a:lvl4pPr>
      <a:lvl5pPr indent="914400" algn="ctr" defTabSz="584200">
        <a:defRPr sz="1400">
          <a:solidFill>
            <a:schemeClr val="tx1"/>
          </a:solidFill>
          <a:uFill>
            <a:solidFill/>
          </a:uFill>
          <a:latin typeface="+mn-lt"/>
          <a:ea typeface="+mn-ea"/>
          <a:cs typeface="+mn-cs"/>
          <a:sym typeface="Times New Roman"/>
        </a:defRPr>
      </a:lvl5pPr>
      <a:lvl6pPr indent="1143000" algn="ctr" defTabSz="584200">
        <a:defRPr sz="1400">
          <a:solidFill>
            <a:schemeClr val="tx1"/>
          </a:solidFill>
          <a:uFill>
            <a:solidFill/>
          </a:uFill>
          <a:latin typeface="+mn-lt"/>
          <a:ea typeface="+mn-ea"/>
          <a:cs typeface="+mn-cs"/>
          <a:sym typeface="Times New Roman"/>
        </a:defRPr>
      </a:lvl6pPr>
      <a:lvl7pPr indent="1371600" algn="ctr" defTabSz="584200">
        <a:defRPr sz="1400">
          <a:solidFill>
            <a:schemeClr val="tx1"/>
          </a:solidFill>
          <a:uFill>
            <a:solidFill/>
          </a:uFill>
          <a:latin typeface="+mn-lt"/>
          <a:ea typeface="+mn-ea"/>
          <a:cs typeface="+mn-cs"/>
          <a:sym typeface="Times New Roman"/>
        </a:defRPr>
      </a:lvl7pPr>
      <a:lvl8pPr indent="1600200" algn="ctr" defTabSz="584200">
        <a:defRPr sz="1400">
          <a:solidFill>
            <a:schemeClr val="tx1"/>
          </a:solidFill>
          <a:uFill>
            <a:solidFill/>
          </a:uFill>
          <a:latin typeface="+mn-lt"/>
          <a:ea typeface="+mn-ea"/>
          <a:cs typeface="+mn-cs"/>
          <a:sym typeface="Times New Roman"/>
        </a:defRPr>
      </a:lvl8pPr>
      <a:lvl9pPr indent="1828800" algn="ctr" defTabSz="584200">
        <a:defRPr sz="1400">
          <a:solidFill>
            <a:schemeClr val="tx1"/>
          </a:solidFill>
          <a:uFill>
            <a:solidFill/>
          </a:uFill>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6.w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16.png"/><Relationship Id="rId6" Type="http://schemas.openxmlformats.org/officeDocument/2006/relationships/image" Target="../media/image15.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16.png"/><Relationship Id="rId6" Type="http://schemas.openxmlformats.org/officeDocument/2006/relationships/image" Target="../media/image15.jpe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3.bin"/><Relationship Id="rId5" Type="http://schemas.openxmlformats.org/officeDocument/2006/relationships/image" Target="../media/image16.png"/><Relationship Id="rId6" Type="http://schemas.openxmlformats.org/officeDocument/2006/relationships/image" Target="../media/image15.jpe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31.jpeg"/><Relationship Id="rId1" Type="http://schemas.openxmlformats.org/officeDocument/2006/relationships/slideLayout" Target="../slideLayouts/slideLayout9.xml"/><Relationship Id="rId2" Type="http://schemas.openxmlformats.org/officeDocument/2006/relationships/image" Target="../media/image27.jpeg"/></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4.bin"/><Relationship Id="rId5" Type="http://schemas.openxmlformats.org/officeDocument/2006/relationships/image" Target="../media/image16.png"/><Relationship Id="rId6" Type="http://schemas.openxmlformats.org/officeDocument/2006/relationships/image" Target="../media/image15.jpe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w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5.bin"/><Relationship Id="rId5" Type="http://schemas.openxmlformats.org/officeDocument/2006/relationships/image" Target="../media/image41.emf"/><Relationship Id="rId1" Type="http://schemas.openxmlformats.org/officeDocument/2006/relationships/vmlDrawing" Target="../drawings/vmlDrawing5.vml"/><Relationship Id="rId2"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6.bin"/><Relationship Id="rId5" Type="http://schemas.openxmlformats.org/officeDocument/2006/relationships/image" Target="../media/image16.png"/><Relationship Id="rId6" Type="http://schemas.openxmlformats.org/officeDocument/2006/relationships/image" Target="../media/image15.jpeg"/><Relationship Id="rId1" Type="http://schemas.openxmlformats.org/officeDocument/2006/relationships/vmlDrawing" Target="../drawings/vmlDrawing6.vml"/><Relationship Id="rId2"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7.bin"/><Relationship Id="rId5" Type="http://schemas.openxmlformats.org/officeDocument/2006/relationships/image" Target="../media/image16.png"/><Relationship Id="rId6" Type="http://schemas.openxmlformats.org/officeDocument/2006/relationships/image" Target="../media/image15.jpeg"/><Relationship Id="rId1" Type="http://schemas.openxmlformats.org/officeDocument/2006/relationships/vmlDrawing" Target="../drawings/vmlDrawing7.vml"/><Relationship Id="rId2"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8.bin"/><Relationship Id="rId5" Type="http://schemas.openxmlformats.org/officeDocument/2006/relationships/image" Target="../media/image16.png"/><Relationship Id="rId6" Type="http://schemas.openxmlformats.org/officeDocument/2006/relationships/image" Target="../media/image15.jpeg"/><Relationship Id="rId1" Type="http://schemas.openxmlformats.org/officeDocument/2006/relationships/vmlDrawing" Target="../drawings/vmlDrawing8.vml"/><Relationship Id="rId2"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4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 Id="rId3" Type="http://schemas.openxmlformats.org/officeDocument/2006/relationships/image" Target="../media/image4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22"/>
          <p:cNvSpPr/>
          <p:nvPr/>
        </p:nvSpPr>
        <p:spPr>
          <a:xfrm>
            <a:off x="233361" y="198965"/>
            <a:ext cx="8483305" cy="147732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00000"/>
              </a:lnSpc>
              <a:spcBef>
                <a:spcPts val="0"/>
              </a:spcBef>
              <a:defRPr sz="4800" b="0">
                <a:solidFill>
                  <a:srgbClr val="FFFF00"/>
                </a:solidFill>
                <a:effectLst>
                  <a:outerShdw blurRad="12700" dist="25400" dir="2700000" rotWithShape="0">
                    <a:srgbClr val="000000"/>
                  </a:outerShdw>
                </a:effectLst>
                <a:uFill>
                  <a:solidFill>
                    <a:srgbClr val="FFFF00"/>
                  </a:solidFill>
                </a:uFill>
              </a:defRPr>
            </a:lvl1pPr>
          </a:lstStyle>
          <a:p>
            <a:pPr lvl="0" defTabSz="457200">
              <a:defRPr sz="1800" b="0">
                <a:uFillTx/>
              </a:defRPr>
            </a:pPr>
            <a:r>
              <a:rPr lang="en-US" sz="3200" dirty="0" smtClean="0">
                <a:solidFill>
                  <a:srgbClr val="FFFB00"/>
                </a:solidFill>
                <a:latin typeface="Times"/>
                <a:ea typeface="Times"/>
                <a:cs typeface="Times"/>
                <a:sym typeface="Times"/>
              </a:rPr>
              <a:t>An Introduction To Compassion Focused Therapy and Compassion Focused ACT</a:t>
            </a:r>
          </a:p>
          <a:p>
            <a:pPr lvl="0" defTabSz="457200">
              <a:defRPr sz="1800" b="0">
                <a:uFillTx/>
              </a:defRPr>
            </a:pPr>
            <a:r>
              <a:rPr lang="en-US" sz="3200" dirty="0" smtClean="0">
                <a:solidFill>
                  <a:srgbClr val="FFFB00"/>
                </a:solidFill>
                <a:latin typeface="Times"/>
                <a:ea typeface="Times"/>
                <a:cs typeface="Times"/>
                <a:sym typeface="Times"/>
              </a:rPr>
              <a:t>For Anxiety and Depression</a:t>
            </a:r>
            <a:endParaRPr lang="en-US" sz="3200" dirty="0">
              <a:solidFill>
                <a:srgbClr val="FFFB00"/>
              </a:solidFill>
              <a:latin typeface="Times"/>
              <a:ea typeface="Times"/>
              <a:cs typeface="Times"/>
              <a:sym typeface="Times"/>
            </a:endParaRPr>
          </a:p>
        </p:txBody>
      </p:sp>
      <p:sp>
        <p:nvSpPr>
          <p:cNvPr id="23" name="Shape 23"/>
          <p:cNvSpPr/>
          <p:nvPr/>
        </p:nvSpPr>
        <p:spPr>
          <a:xfrm>
            <a:off x="0" y="2184692"/>
            <a:ext cx="5080482" cy="384720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lgn="ctr" defTabSz="457200">
              <a:lnSpc>
                <a:spcPct val="100000"/>
              </a:lnSpc>
              <a:spcBef>
                <a:spcPts val="0"/>
              </a:spcBef>
              <a:defRPr sz="1800" b="0">
                <a:uFillTx/>
              </a:defRPr>
            </a:pPr>
            <a:r>
              <a:rPr sz="2900" dirty="0" smtClean="0">
                <a:solidFill>
                  <a:srgbClr val="FFFB00"/>
                </a:solidFill>
                <a:effectLst>
                  <a:outerShdw blurRad="12700" dist="25400" dir="2700000" rotWithShape="0">
                    <a:srgbClr val="000000"/>
                  </a:outerShdw>
                </a:effectLst>
                <a:latin typeface="Times"/>
                <a:ea typeface="Times"/>
                <a:cs typeface="Times"/>
                <a:sym typeface="Times"/>
              </a:rPr>
              <a:t>Dennis </a:t>
            </a:r>
            <a:r>
              <a:rPr sz="2900" dirty="0">
                <a:solidFill>
                  <a:srgbClr val="FFFB00"/>
                </a:solidFill>
                <a:effectLst>
                  <a:outerShdw blurRad="12700" dist="25400" dir="2700000" rotWithShape="0">
                    <a:srgbClr val="000000"/>
                  </a:outerShdw>
                </a:effectLst>
                <a:latin typeface="Times"/>
                <a:ea typeface="Times"/>
                <a:cs typeface="Times"/>
                <a:sym typeface="Times"/>
              </a:rPr>
              <a:t>Tirch </a:t>
            </a:r>
            <a:r>
              <a:rPr sz="2900" dirty="0" smtClean="0">
                <a:solidFill>
                  <a:srgbClr val="FFFB00"/>
                </a:solidFill>
                <a:effectLst>
                  <a:outerShdw blurRad="12700" dist="25400" dir="2700000" rotWithShape="0">
                    <a:srgbClr val="000000"/>
                  </a:outerShdw>
                </a:effectLst>
                <a:latin typeface="Times"/>
                <a:ea typeface="Times"/>
                <a:cs typeface="Times"/>
                <a:sym typeface="Times"/>
              </a:rPr>
              <a:t>PhD</a:t>
            </a:r>
            <a:endParaRPr lang="en-US" sz="2900" dirty="0" smtClean="0">
              <a:solidFill>
                <a:srgbClr val="FFFB00"/>
              </a:solidFill>
              <a:effectLst>
                <a:outerShdw blurRad="12700" dist="25400" dir="2700000" rotWithShape="0">
                  <a:srgbClr val="000000"/>
                </a:outerShdw>
              </a:effectLst>
              <a:latin typeface="Times"/>
              <a:ea typeface="Times"/>
              <a:cs typeface="Times"/>
              <a:sym typeface="Times"/>
            </a:endParaRPr>
          </a:p>
          <a:p>
            <a:pPr lvl="0" algn="ctr" defTabSz="457200">
              <a:lnSpc>
                <a:spcPct val="100000"/>
              </a:lnSpc>
              <a:spcBef>
                <a:spcPts val="0"/>
              </a:spcBef>
              <a:defRPr sz="1800" b="0">
                <a:uFillTx/>
              </a:defRPr>
            </a:pPr>
            <a:r>
              <a:rPr lang="en-US" sz="2900" dirty="0" smtClean="0">
                <a:solidFill>
                  <a:srgbClr val="FFFB00"/>
                </a:solidFill>
                <a:effectLst>
                  <a:outerShdw blurRad="12700" dist="25400" dir="2700000" rotWithShape="0">
                    <a:srgbClr val="000000"/>
                  </a:outerShdw>
                </a:effectLst>
                <a:latin typeface="Times"/>
                <a:ea typeface="Times"/>
                <a:cs typeface="Times"/>
                <a:sym typeface="Times"/>
              </a:rPr>
              <a:t>&amp;</a:t>
            </a:r>
          </a:p>
          <a:p>
            <a:pPr lvl="0" algn="ctr" defTabSz="457200">
              <a:lnSpc>
                <a:spcPct val="100000"/>
              </a:lnSpc>
              <a:spcBef>
                <a:spcPts val="0"/>
              </a:spcBef>
              <a:defRPr sz="1800" b="0">
                <a:uFillTx/>
              </a:defRPr>
            </a:pPr>
            <a:r>
              <a:rPr lang="en-US" sz="2900" dirty="0" smtClean="0">
                <a:solidFill>
                  <a:srgbClr val="FFFB00"/>
                </a:solidFill>
                <a:effectLst>
                  <a:outerShdw blurRad="12700" dist="25400" dir="2700000" rotWithShape="0">
                    <a:srgbClr val="000000"/>
                  </a:outerShdw>
                </a:effectLst>
                <a:latin typeface="Times"/>
                <a:ea typeface="Times"/>
                <a:cs typeface="Times"/>
                <a:sym typeface="Times"/>
              </a:rPr>
              <a:t>Laura Silberstein Tirch </a:t>
            </a:r>
            <a:r>
              <a:rPr lang="en-US" sz="2900" dirty="0" err="1" smtClean="0">
                <a:solidFill>
                  <a:srgbClr val="FFFB00"/>
                </a:solidFill>
                <a:effectLst>
                  <a:outerShdw blurRad="12700" dist="25400" dir="2700000" rotWithShape="0">
                    <a:srgbClr val="000000"/>
                  </a:outerShdw>
                </a:effectLst>
                <a:latin typeface="Times"/>
                <a:ea typeface="Times"/>
                <a:cs typeface="Times"/>
                <a:sym typeface="Times"/>
              </a:rPr>
              <a:t>PsyD</a:t>
            </a:r>
            <a:endParaRPr dirty="0">
              <a:solidFill>
                <a:srgbClr val="FFFB00"/>
              </a:solidFill>
              <a:effectLst>
                <a:outerShdw blurRad="12700" dist="25400" dir="2700000" rotWithShape="0">
                  <a:srgbClr val="000000"/>
                </a:outerShdw>
              </a:effectLst>
              <a:latin typeface="Times"/>
              <a:ea typeface="Times"/>
              <a:cs typeface="Times"/>
              <a:sym typeface="Times"/>
            </a:endParaRPr>
          </a:p>
          <a:p>
            <a:pPr lvl="0" algn="ctr" defTabSz="457200">
              <a:lnSpc>
                <a:spcPct val="100000"/>
              </a:lnSpc>
              <a:spcBef>
                <a:spcPts val="0"/>
              </a:spcBef>
              <a:defRPr sz="1800" b="0">
                <a:uFillTx/>
              </a:defRPr>
            </a:pPr>
            <a:r>
              <a:rPr sz="2000" dirty="0">
                <a:solidFill>
                  <a:srgbClr val="FFFB00"/>
                </a:solidFill>
                <a:effectLst>
                  <a:outerShdw blurRad="12700" dist="25400" dir="2700000" rotWithShape="0">
                    <a:srgbClr val="000000"/>
                  </a:outerShdw>
                </a:effectLst>
                <a:latin typeface="Times"/>
                <a:ea typeface="Times"/>
                <a:cs typeface="Times"/>
                <a:sym typeface="Times"/>
              </a:rPr>
              <a:t>The Center for </a:t>
            </a:r>
            <a:r>
              <a:rPr lang="en-US" sz="2000" dirty="0" smtClean="0">
                <a:solidFill>
                  <a:srgbClr val="FFFB00"/>
                </a:solidFill>
                <a:effectLst>
                  <a:outerShdw blurRad="12700" dist="25400" dir="2700000" rotWithShape="0">
                    <a:srgbClr val="000000"/>
                  </a:outerShdw>
                </a:effectLst>
                <a:latin typeface="Times"/>
                <a:ea typeface="Times"/>
                <a:cs typeface="Times"/>
                <a:sym typeface="Times"/>
              </a:rPr>
              <a:t>Compassion </a:t>
            </a:r>
            <a:r>
              <a:rPr sz="2000" dirty="0" smtClean="0">
                <a:solidFill>
                  <a:srgbClr val="FFFB00"/>
                </a:solidFill>
                <a:effectLst>
                  <a:outerShdw blurRad="12700" dist="25400" dir="2700000" rotWithShape="0">
                    <a:srgbClr val="000000"/>
                  </a:outerShdw>
                </a:effectLst>
                <a:latin typeface="Times"/>
                <a:ea typeface="Times"/>
                <a:cs typeface="Times"/>
                <a:sym typeface="Times"/>
              </a:rPr>
              <a:t>Focused </a:t>
            </a:r>
            <a:r>
              <a:rPr sz="2000" dirty="0">
                <a:solidFill>
                  <a:srgbClr val="FFFB00"/>
                </a:solidFill>
                <a:effectLst>
                  <a:outerShdw blurRad="12700" dist="25400" dir="2700000" rotWithShape="0">
                    <a:srgbClr val="000000"/>
                  </a:outerShdw>
                </a:effectLst>
                <a:latin typeface="Times"/>
                <a:ea typeface="Times"/>
                <a:cs typeface="Times"/>
                <a:sym typeface="Times"/>
              </a:rPr>
              <a:t>Therapy,</a:t>
            </a:r>
          </a:p>
          <a:p>
            <a:pPr lvl="0" algn="ctr" defTabSz="457200">
              <a:lnSpc>
                <a:spcPct val="100000"/>
              </a:lnSpc>
              <a:spcBef>
                <a:spcPts val="0"/>
              </a:spcBef>
              <a:defRPr sz="1800" b="0">
                <a:uFillTx/>
              </a:defRPr>
            </a:pPr>
            <a:r>
              <a:rPr lang="en-US" dirty="0" smtClean="0">
                <a:solidFill>
                  <a:srgbClr val="FFFB00"/>
                </a:solidFill>
                <a:effectLst>
                  <a:outerShdw blurRad="12700" dist="25400" dir="2700000" rotWithShape="0">
                    <a:srgbClr val="000000"/>
                  </a:outerShdw>
                </a:effectLst>
                <a:latin typeface="Times"/>
                <a:ea typeface="Times"/>
                <a:cs typeface="Times"/>
                <a:sym typeface="Times"/>
              </a:rPr>
              <a:t>New York, NY</a:t>
            </a:r>
            <a:endParaRPr dirty="0">
              <a:solidFill>
                <a:srgbClr val="FFFB00"/>
              </a:solidFill>
              <a:effectLst>
                <a:outerShdw blurRad="12700" dist="25400" dir="2700000" rotWithShape="0">
                  <a:srgbClr val="000000"/>
                </a:outerShdw>
              </a:effectLst>
              <a:latin typeface="Times"/>
              <a:ea typeface="Times"/>
              <a:cs typeface="Times"/>
              <a:sym typeface="Times"/>
            </a:endParaRPr>
          </a:p>
          <a:p>
            <a:pPr lvl="0" algn="ctr" defTabSz="457200">
              <a:lnSpc>
                <a:spcPct val="100000"/>
              </a:lnSpc>
              <a:spcBef>
                <a:spcPts val="0"/>
              </a:spcBef>
              <a:defRPr sz="1800" b="0">
                <a:uFillTx/>
              </a:defRPr>
            </a:pPr>
            <a:endParaRPr dirty="0">
              <a:solidFill>
                <a:srgbClr val="FFFFFF"/>
              </a:solidFill>
              <a:effectLst>
                <a:outerShdw blurRad="12700" dist="25400" dir="2700000" rotWithShape="0">
                  <a:srgbClr val="000000"/>
                </a:outerShdw>
              </a:effectLst>
              <a:latin typeface="Times"/>
              <a:ea typeface="Times"/>
              <a:cs typeface="Times"/>
              <a:sym typeface="Times"/>
            </a:endParaRPr>
          </a:p>
          <a:p>
            <a:pPr lvl="0" algn="ctr" defTabSz="457200">
              <a:lnSpc>
                <a:spcPct val="100000"/>
              </a:lnSpc>
              <a:spcBef>
                <a:spcPts val="0"/>
              </a:spcBef>
              <a:defRPr sz="1800" b="0">
                <a:uFillTx/>
              </a:defRPr>
            </a:pPr>
            <a:endParaRPr dirty="0">
              <a:solidFill>
                <a:srgbClr val="FFFFFF"/>
              </a:solidFill>
              <a:effectLst>
                <a:outerShdw blurRad="12700" dist="25400" dir="2700000" rotWithShape="0">
                  <a:srgbClr val="000000"/>
                </a:outerShdw>
              </a:effectLst>
              <a:latin typeface="Times"/>
              <a:ea typeface="Times"/>
              <a:cs typeface="Times"/>
              <a:sym typeface="Times"/>
            </a:endParaRPr>
          </a:p>
          <a:p>
            <a:pPr lvl="0" algn="ctr" defTabSz="457200">
              <a:lnSpc>
                <a:spcPct val="100000"/>
              </a:lnSpc>
              <a:spcBef>
                <a:spcPts val="0"/>
              </a:spcBef>
              <a:defRPr sz="1800" b="0">
                <a:uFillTx/>
              </a:defRPr>
            </a:pPr>
            <a:r>
              <a:rPr dirty="0" smtClean="0">
                <a:solidFill>
                  <a:schemeClr val="bg1"/>
                </a:solidFill>
                <a:uFill>
                  <a:solidFill>
                    <a:srgbClr val="0000FF"/>
                  </a:solidFill>
                </a:uFill>
                <a:latin typeface="Times"/>
                <a:ea typeface="Times"/>
                <a:cs typeface="Times"/>
                <a:sym typeface="Times"/>
              </a:rPr>
              <a:t>http</a:t>
            </a:r>
            <a:r>
              <a:rPr dirty="0">
                <a:solidFill>
                  <a:schemeClr val="bg1"/>
                </a:solidFill>
                <a:uFill>
                  <a:solidFill>
                    <a:srgbClr val="0000FF"/>
                  </a:solidFill>
                </a:uFill>
                <a:latin typeface="Times"/>
                <a:ea typeface="Times"/>
                <a:cs typeface="Times"/>
                <a:sym typeface="Times"/>
              </a:rPr>
              <a:t>://www.mindfulcompassion.com</a:t>
            </a:r>
            <a:endParaRPr dirty="0">
              <a:solidFill>
                <a:schemeClr val="bg1"/>
              </a:solidFill>
              <a:effectLst>
                <a:outerShdw blurRad="12700" dist="25400" dir="2700000" rotWithShape="0">
                  <a:srgbClr val="000000"/>
                </a:outerShdw>
              </a:effectLst>
              <a:latin typeface="Times"/>
              <a:ea typeface="Times"/>
              <a:cs typeface="Times"/>
              <a:sym typeface="Times"/>
            </a:endParaRPr>
          </a:p>
          <a:p>
            <a:pPr lvl="0" algn="ctr" defTabSz="457200">
              <a:lnSpc>
                <a:spcPct val="100000"/>
              </a:lnSpc>
              <a:spcBef>
                <a:spcPts val="0"/>
              </a:spcBef>
              <a:defRPr sz="1800" b="0">
                <a:uFillTx/>
              </a:defRPr>
            </a:pPr>
            <a:endParaRPr sz="2000" dirty="0">
              <a:solidFill>
                <a:srgbClr val="FFFB00"/>
              </a:solidFill>
              <a:effectLst>
                <a:outerShdw blurRad="12700" dist="25400" dir="2700000" rotWithShape="0">
                  <a:srgbClr val="000000"/>
                </a:outerShdw>
              </a:effectLst>
              <a:latin typeface="Times"/>
              <a:ea typeface="Times"/>
              <a:cs typeface="Times"/>
              <a:sym typeface="Times"/>
            </a:endParaRPr>
          </a:p>
          <a:p>
            <a:pPr lvl="0" algn="ctr" defTabSz="457200">
              <a:lnSpc>
                <a:spcPct val="100000"/>
              </a:lnSpc>
              <a:spcBef>
                <a:spcPts val="0"/>
              </a:spcBef>
              <a:defRPr sz="1800" b="0">
                <a:uFillTx/>
              </a:defRPr>
            </a:pPr>
            <a:r>
              <a:rPr sz="1700" i="1" dirty="0">
                <a:solidFill>
                  <a:srgbClr val="FFFB00"/>
                </a:solidFill>
                <a:effectLst>
                  <a:outerShdw blurRad="12700" dist="25400" dir="2700000" rotWithShape="0">
                    <a:srgbClr val="000000"/>
                  </a:outerShdw>
                </a:effectLst>
                <a:latin typeface="Times"/>
                <a:ea typeface="Times"/>
                <a:cs typeface="Times"/>
                <a:sym typeface="Times"/>
              </a:rPr>
              <a:t>With presentation materials from </a:t>
            </a:r>
          </a:p>
          <a:p>
            <a:pPr lvl="0" algn="ctr" defTabSz="457200">
              <a:lnSpc>
                <a:spcPct val="100000"/>
              </a:lnSpc>
              <a:spcBef>
                <a:spcPts val="0"/>
              </a:spcBef>
              <a:defRPr sz="1800" b="0">
                <a:uFillTx/>
              </a:defRPr>
            </a:pPr>
            <a:r>
              <a:rPr sz="1700" i="1" dirty="0">
                <a:solidFill>
                  <a:srgbClr val="FFFB00"/>
                </a:solidFill>
                <a:effectLst>
                  <a:outerShdw blurRad="12700" dist="25400" dir="2700000" rotWithShape="0">
                    <a:srgbClr val="000000"/>
                  </a:outerShdw>
                </a:effectLst>
                <a:latin typeface="Times"/>
                <a:ea typeface="Times"/>
                <a:cs typeface="Times"/>
                <a:sym typeface="Times"/>
              </a:rPr>
              <a:t>P. Gilbert PhD &amp; the greater </a:t>
            </a:r>
          </a:p>
          <a:p>
            <a:pPr lvl="0" algn="ctr" defTabSz="457200">
              <a:lnSpc>
                <a:spcPct val="100000"/>
              </a:lnSpc>
              <a:spcBef>
                <a:spcPts val="0"/>
              </a:spcBef>
              <a:defRPr sz="1800" b="0">
                <a:uFillTx/>
              </a:defRPr>
            </a:pPr>
            <a:r>
              <a:rPr sz="1700" i="1" dirty="0">
                <a:solidFill>
                  <a:srgbClr val="FFFB00"/>
                </a:solidFill>
                <a:effectLst>
                  <a:outerShdw blurRad="12700" dist="25400" dir="2700000" rotWithShape="0">
                    <a:srgbClr val="000000"/>
                  </a:outerShdw>
                </a:effectLst>
                <a:latin typeface="Times"/>
                <a:ea typeface="Times"/>
                <a:cs typeface="Times"/>
                <a:sym typeface="Times"/>
              </a:rPr>
              <a:t>Compassionate Mind Foundation community</a:t>
            </a:r>
          </a:p>
        </p:txBody>
      </p:sp>
      <p:pic>
        <p:nvPicPr>
          <p:cNvPr id="24" name="image2.jpeg"/>
          <p:cNvPicPr/>
          <p:nvPr/>
        </p:nvPicPr>
        <p:blipFill>
          <a:blip r:embed="rId2">
            <a:extLst/>
          </a:blip>
          <a:stretch>
            <a:fillRect/>
          </a:stretch>
        </p:blipFill>
        <p:spPr>
          <a:xfrm>
            <a:off x="5183506" y="1632156"/>
            <a:ext cx="3361127" cy="506146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p:cNvSpPr>
          <p:nvPr>
            <p:ph type="body" idx="4294967295"/>
          </p:nvPr>
        </p:nvSpPr>
        <p:spPr>
          <a:xfrm>
            <a:off x="611187" y="1628775"/>
            <a:ext cx="7853363" cy="5565775"/>
          </a:xfrm>
          <a:prstGeom prst="rect">
            <a:avLst/>
          </a:prstGeom>
        </p:spPr>
        <p:txBody>
          <a:bodyPr lIns="0" tIns="0" rIns="0" bIns="0">
            <a:normAutofit/>
          </a:bodyPr>
          <a:lstStyle/>
          <a:p>
            <a:pPr marL="647700" marR="0" lvl="0" indent="-385762" algn="just">
              <a:spcBef>
                <a:spcPts val="800"/>
              </a:spcBef>
              <a:buBlip>
                <a:blip r:embed="rId2"/>
              </a:buBlip>
              <a:defRPr sz="1800">
                <a:uFillTx/>
              </a:defRPr>
            </a:pPr>
            <a:r>
              <a:rPr sz="3600">
                <a:solidFill>
                  <a:srgbClr val="FFFFFF"/>
                </a:solidFill>
                <a:uFill>
                  <a:solidFill>
                    <a:srgbClr val="FFFFFF"/>
                  </a:solidFill>
                </a:uFill>
              </a:rPr>
              <a:t>Compassion involves </a:t>
            </a:r>
          </a:p>
          <a:p>
            <a:pPr marL="342900" marR="0" lvl="0" indent="-80962" algn="just">
              <a:buSzTx/>
              <a:buNone/>
              <a:defRPr sz="1800">
                <a:uFillTx/>
              </a:defRPr>
            </a:pPr>
            <a:endParaRPr sz="3600">
              <a:solidFill>
                <a:srgbClr val="FFFFFF"/>
              </a:solidFill>
              <a:uFill>
                <a:solidFill>
                  <a:srgbClr val="FFFFFF"/>
                </a:solidFill>
              </a:uFill>
            </a:endParaRPr>
          </a:p>
          <a:p>
            <a:pPr marL="647700" marR="0" lvl="0" indent="-385762" algn="just">
              <a:spcBef>
                <a:spcPts val="800"/>
              </a:spcBef>
              <a:buClr>
                <a:srgbClr val="FFFFFF"/>
              </a:buClr>
              <a:defRPr sz="1800">
                <a:uFillTx/>
              </a:defRPr>
            </a:pPr>
            <a:r>
              <a:rPr sz="3600">
                <a:solidFill>
                  <a:srgbClr val="FFFFFF"/>
                </a:solidFill>
                <a:uFill>
                  <a:solidFill>
                    <a:srgbClr val="FFFFFF"/>
                  </a:solidFill>
                </a:uFill>
              </a:rPr>
              <a:t>Wisdom</a:t>
            </a:r>
          </a:p>
          <a:p>
            <a:pPr marL="647700" marR="0" lvl="0" indent="-385762" algn="just">
              <a:spcBef>
                <a:spcPts val="800"/>
              </a:spcBef>
              <a:buClr>
                <a:srgbClr val="FFFFFF"/>
              </a:buClr>
              <a:defRPr sz="1800">
                <a:uFillTx/>
              </a:defRPr>
            </a:pPr>
            <a:r>
              <a:rPr sz="3600">
                <a:solidFill>
                  <a:srgbClr val="FFFFFF"/>
                </a:solidFill>
                <a:uFill>
                  <a:solidFill>
                    <a:srgbClr val="FFFFFF"/>
                  </a:solidFill>
                </a:uFill>
              </a:rPr>
              <a:t>Strength</a:t>
            </a:r>
          </a:p>
          <a:p>
            <a:pPr marL="647700" marR="0" lvl="0" indent="-385762" algn="just">
              <a:spcBef>
                <a:spcPts val="800"/>
              </a:spcBef>
              <a:buClr>
                <a:srgbClr val="FFFFFF"/>
              </a:buClr>
              <a:defRPr sz="1800">
                <a:uFillTx/>
              </a:defRPr>
            </a:pPr>
            <a:r>
              <a:rPr sz="3600">
                <a:solidFill>
                  <a:srgbClr val="FFFFFF"/>
                </a:solidFill>
                <a:uFill>
                  <a:solidFill>
                    <a:srgbClr val="FFFFFF"/>
                  </a:solidFill>
                </a:uFill>
              </a:rPr>
              <a:t>Commitment</a:t>
            </a:r>
          </a:p>
          <a:p>
            <a:pPr marL="604837" marR="0" lvl="0" algn="just">
              <a:buClr>
                <a:srgbClr val="FFFFFF"/>
              </a:buClr>
              <a:defRPr sz="1800">
                <a:uFillTx/>
              </a:defRPr>
            </a:pPr>
            <a:endParaRPr sz="3600">
              <a:solidFill>
                <a:srgbClr val="FFFFFF"/>
              </a:solidFill>
              <a:uFill>
                <a:solidFill>
                  <a:srgbClr val="FFFFFF"/>
                </a:solidFill>
              </a:uFill>
            </a:endParaRPr>
          </a:p>
          <a:p>
            <a:pPr marL="342900" marR="0" lvl="0" indent="-80962" algn="just">
              <a:spcBef>
                <a:spcPts val="800"/>
              </a:spcBef>
              <a:buSzTx/>
              <a:buNone/>
              <a:defRPr sz="1800">
                <a:uFillTx/>
              </a:defRPr>
            </a:pPr>
            <a:r>
              <a:rPr sz="3600">
                <a:solidFill>
                  <a:srgbClr val="FFFFFF"/>
                </a:solidFill>
                <a:uFill>
                  <a:solidFill>
                    <a:srgbClr val="FFFFFF"/>
                  </a:solidFill>
                </a:uFill>
              </a:rPr>
              <a:t>Authority, and ultimately Courage</a:t>
            </a:r>
          </a:p>
        </p:txBody>
      </p:sp>
      <p:sp>
        <p:nvSpPr>
          <p:cNvPr id="66" name="Shape 66"/>
          <p:cNvSpPr>
            <a:spLocks noGrp="1"/>
          </p:cNvSpPr>
          <p:nvPr>
            <p:ph type="title" idx="4294967295"/>
          </p:nvPr>
        </p:nvSpPr>
        <p:spPr>
          <a:xfrm>
            <a:off x="663575" y="-12700"/>
            <a:ext cx="7816850" cy="1771650"/>
          </a:xfrm>
          <a:prstGeom prst="rect">
            <a:avLst/>
          </a:prstGeom>
        </p:spPr>
        <p:txBody>
          <a:bodyPr lIns="0" tIns="0" rIns="0" bIns="0">
            <a:normAutofit/>
          </a:bodyPr>
          <a:lstStyle>
            <a:lvl1pPr marL="295275" marR="0" indent="-295275">
              <a:defRPr>
                <a:solidFill>
                  <a:srgbClr val="FFFF00"/>
                </a:solidFill>
                <a:uFill>
                  <a:solidFill>
                    <a:srgbClr val="FFFF00"/>
                  </a:solidFill>
                </a:uFill>
              </a:defRPr>
            </a:lvl1pPr>
          </a:lstStyle>
          <a:p>
            <a:pPr lvl="0">
              <a:defRPr sz="1800">
                <a:solidFill>
                  <a:srgbClr val="000000"/>
                </a:solidFill>
                <a:uFillTx/>
              </a:defRPr>
            </a:pPr>
            <a:r>
              <a:rPr sz="4400">
                <a:solidFill>
                  <a:srgbClr val="FFFF00"/>
                </a:solidFill>
                <a:uFill>
                  <a:solidFill>
                    <a:srgbClr val="FFFF00"/>
                  </a:solidFill>
                </a:uFill>
              </a:rPr>
              <a:t>Compassion and Courage</a:t>
            </a:r>
          </a:p>
        </p:txBody>
      </p:sp>
      <p:pic>
        <p:nvPicPr>
          <p:cNvPr id="67" name="Water Lilly logo blue.png" descr="Water Lilly logo blue"/>
          <p:cNvPicPr/>
          <p:nvPr/>
        </p:nvPicPr>
        <p:blipFill>
          <a:blip r:embed="rId3">
            <a:extLst/>
          </a:blip>
          <a:stretch>
            <a:fillRect/>
          </a:stretch>
        </p:blipFill>
        <p:spPr>
          <a:xfrm rot="20511548">
            <a:off x="7667625" y="5661025"/>
            <a:ext cx="1008063" cy="882650"/>
          </a:xfrm>
          <a:prstGeom prst="rect">
            <a:avLst/>
          </a:prstGeom>
          <a:ln w="12700">
            <a:miter lim="400000"/>
          </a:ln>
        </p:spPr>
      </p:pic>
      <p:pic>
        <p:nvPicPr>
          <p:cNvPr id="68" name="image.png"/>
          <p:cNvPicPr/>
          <p:nvPr/>
        </p:nvPicPr>
        <p:blipFill>
          <a:blip r:embed="rId4">
            <a:extLst/>
          </a:blip>
          <a:stretch>
            <a:fillRect/>
          </a:stretch>
        </p:blipFill>
        <p:spPr>
          <a:xfrm>
            <a:off x="5940425" y="1700212"/>
            <a:ext cx="2379663" cy="354488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665178" y="264277"/>
            <a:ext cx="8358680" cy="6651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5057" tIns="42529" rIns="85057" bIns="42529"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9pPr>
          </a:lstStyle>
          <a:p>
            <a:pPr algn="ctr" eaLnBrk="1" hangingPunct="1">
              <a:buClrTx/>
              <a:buFontTx/>
              <a:buNone/>
            </a:pPr>
            <a:r>
              <a:rPr lang="en-US" altLang="en-US" sz="4061">
                <a:solidFill>
                  <a:srgbClr val="333399"/>
                </a:solidFill>
              </a:rPr>
              <a:t>         </a:t>
            </a:r>
            <a:r>
              <a:rPr lang="en-US" altLang="en-US">
                <a:solidFill>
                  <a:srgbClr val="333399"/>
                </a:solidFill>
              </a:rPr>
              <a:t>Compassionate chair work</a:t>
            </a:r>
          </a:p>
        </p:txBody>
      </p:sp>
      <p:sp>
        <p:nvSpPr>
          <p:cNvPr id="4098" name="Rectangle 2"/>
          <p:cNvSpPr>
            <a:spLocks noChangeArrowheads="1"/>
          </p:cNvSpPr>
          <p:nvPr/>
        </p:nvSpPr>
        <p:spPr bwMode="auto">
          <a:xfrm>
            <a:off x="363357" y="966084"/>
            <a:ext cx="8225351" cy="29303"/>
          </a:xfrm>
          <a:prstGeom prst="rect">
            <a:avLst/>
          </a:prstGeom>
          <a:gradFill rotWithShape="0">
            <a:gsLst>
              <a:gs pos="0">
                <a:srgbClr val="FFFFFF"/>
              </a:gs>
              <a:gs pos="100000">
                <a:srgbClr val="1C1C1C"/>
              </a:gs>
            </a:gsLst>
            <a:lin ang="10800000" scaled="1"/>
          </a:gra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2215"/>
          </a:p>
        </p:txBody>
      </p:sp>
      <p:sp>
        <p:nvSpPr>
          <p:cNvPr id="4099" name="Text Box 3"/>
          <p:cNvSpPr txBox="1">
            <a:spLocks noChangeArrowheads="1"/>
          </p:cNvSpPr>
          <p:nvPr/>
        </p:nvSpPr>
        <p:spPr bwMode="auto">
          <a:xfrm>
            <a:off x="373613" y="1080365"/>
            <a:ext cx="7243701" cy="393852"/>
          </a:xfrm>
          <a:prstGeom prst="rect">
            <a:avLst/>
          </a:prstGeom>
          <a:noFill/>
          <a:ln w="19080" cap="sq">
            <a:solidFill>
              <a:srgbClr val="008000"/>
            </a:solidFill>
            <a:prstDash val="sysDot"/>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3064" tIns="43193" rIns="83064" bIns="43193">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9pPr>
          </a:lstStyle>
          <a:p>
            <a:pPr algn="ctr">
              <a:buClrTx/>
              <a:buFontTx/>
              <a:buNone/>
            </a:pPr>
            <a:r>
              <a:rPr lang="en-GB" altLang="en-US" sz="1107"/>
              <a:t>Key focus is</a:t>
            </a:r>
            <a:r>
              <a:rPr lang="en-GB" altLang="en-US" sz="1107" i="1"/>
              <a:t> building up </a:t>
            </a:r>
            <a:r>
              <a:rPr lang="en-GB" altLang="en-US" sz="1107"/>
              <a:t>the feelings, tolerance, insights and strengths of the compassionate part of the self </a:t>
            </a:r>
          </a:p>
        </p:txBody>
      </p:sp>
      <p:sp>
        <p:nvSpPr>
          <p:cNvPr id="4100" name="Text Box 4"/>
          <p:cNvSpPr txBox="1">
            <a:spLocks noChangeArrowheads="1"/>
          </p:cNvSpPr>
          <p:nvPr/>
        </p:nvSpPr>
        <p:spPr bwMode="auto">
          <a:xfrm>
            <a:off x="7243700" y="1925756"/>
            <a:ext cx="1794809" cy="752027"/>
          </a:xfrm>
          <a:prstGeom prst="rect">
            <a:avLst/>
          </a:prstGeom>
          <a:noFill/>
          <a:ln w="19080" cap="sq">
            <a:solidFill>
              <a:srgbClr val="000000"/>
            </a:solidFill>
            <a:prstDash val="lgDash"/>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3064" tIns="43193" rIns="83064" bIns="43193">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9pPr>
          </a:lstStyle>
          <a:p>
            <a:pPr algn="ctr">
              <a:buClrTx/>
              <a:buFontTx/>
              <a:buNone/>
            </a:pPr>
            <a:r>
              <a:rPr lang="en-GB" altLang="en-US" sz="1200" i="1"/>
              <a:t> 2) Choose which chairs and which roles client can be active in</a:t>
            </a:r>
          </a:p>
        </p:txBody>
      </p:sp>
      <p:sp>
        <p:nvSpPr>
          <p:cNvPr id="4101" name="Text Box 5"/>
          <p:cNvSpPr txBox="1">
            <a:spLocks noChangeArrowheads="1"/>
          </p:cNvSpPr>
          <p:nvPr/>
        </p:nvSpPr>
        <p:spPr bwMode="auto">
          <a:xfrm>
            <a:off x="199261" y="1689868"/>
            <a:ext cx="2845321" cy="752027"/>
          </a:xfrm>
          <a:prstGeom prst="rect">
            <a:avLst/>
          </a:prstGeom>
          <a:noFill/>
          <a:ln w="19080" cap="sq">
            <a:solidFill>
              <a:srgbClr val="000000"/>
            </a:solidFill>
            <a:prstDash val="lgDash"/>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3064" tIns="43193" rIns="83064" bIns="43193">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9pPr>
          </a:lstStyle>
          <a:p>
            <a:pPr algn="ctr">
              <a:buClrTx/>
              <a:buFontTx/>
              <a:buNone/>
            </a:pPr>
            <a:r>
              <a:rPr lang="en-GB" altLang="en-US" sz="1200" i="1"/>
              <a:t>Spend time and normalise: strengthen those parts capable of growth, change and healing (e.g. compassionate self)</a:t>
            </a:r>
          </a:p>
        </p:txBody>
      </p:sp>
      <p:sp>
        <p:nvSpPr>
          <p:cNvPr id="4102" name="Text Box 6"/>
          <p:cNvSpPr txBox="1">
            <a:spLocks noChangeArrowheads="1"/>
          </p:cNvSpPr>
          <p:nvPr/>
        </p:nvSpPr>
        <p:spPr bwMode="auto">
          <a:xfrm>
            <a:off x="3189632" y="1593168"/>
            <a:ext cx="2259261" cy="470796"/>
          </a:xfrm>
          <a:prstGeom prst="rect">
            <a:avLst/>
          </a:prstGeom>
          <a:noFill/>
          <a:ln w="19080" cap="sq">
            <a:solidFill>
              <a:srgbClr val="008000"/>
            </a:solidFill>
            <a:prstDash val="sysDot"/>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3064" tIns="43193" rIns="83064" bIns="43193">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9pPr>
          </a:lstStyle>
          <a:p>
            <a:pPr algn="ctr">
              <a:buClrTx/>
              <a:buFontTx/>
              <a:buNone/>
            </a:pPr>
            <a:r>
              <a:rPr lang="en-GB" altLang="en-US" sz="1477"/>
              <a:t> </a:t>
            </a:r>
            <a:r>
              <a:rPr lang="en-GB" altLang="en-US" sz="1292"/>
              <a:t>1)</a:t>
            </a:r>
            <a:r>
              <a:rPr lang="en-GB" altLang="en-US" sz="1292" i="1"/>
              <a:t>  </a:t>
            </a:r>
            <a:r>
              <a:rPr lang="en-GB" altLang="en-US" sz="1292"/>
              <a:t>Discuss nature of the different parts of self</a:t>
            </a:r>
          </a:p>
        </p:txBody>
      </p:sp>
      <p:sp>
        <p:nvSpPr>
          <p:cNvPr id="4103" name="Text Box 7"/>
          <p:cNvSpPr txBox="1">
            <a:spLocks noChangeArrowheads="1"/>
          </p:cNvSpPr>
          <p:nvPr/>
        </p:nvSpPr>
        <p:spPr bwMode="auto">
          <a:xfrm>
            <a:off x="5632035" y="1638587"/>
            <a:ext cx="1394823" cy="624108"/>
          </a:xfrm>
          <a:prstGeom prst="rect">
            <a:avLst/>
          </a:prstGeom>
          <a:noFill/>
          <a:ln w="19080" cap="sq">
            <a:solidFill>
              <a:srgbClr val="00CC00"/>
            </a:solidFill>
            <a:prstDash val="dashDot"/>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3064" tIns="43193" rIns="83064" bIns="43193">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9pPr>
          </a:lstStyle>
          <a:p>
            <a:pPr algn="ctr">
              <a:buClrTx/>
              <a:buFontTx/>
              <a:buNone/>
            </a:pPr>
            <a:r>
              <a:rPr lang="en-GB" altLang="en-US" sz="1292"/>
              <a:t>Generate a collaborate agreement</a:t>
            </a:r>
          </a:p>
        </p:txBody>
      </p:sp>
      <p:sp>
        <p:nvSpPr>
          <p:cNvPr id="4104" name="Text Box 8"/>
          <p:cNvSpPr txBox="1">
            <a:spLocks noChangeArrowheads="1"/>
          </p:cNvSpPr>
          <p:nvPr/>
        </p:nvSpPr>
        <p:spPr bwMode="auto">
          <a:xfrm>
            <a:off x="5640826" y="2390210"/>
            <a:ext cx="1394823" cy="1160985"/>
          </a:xfrm>
          <a:prstGeom prst="rect">
            <a:avLst/>
          </a:prstGeom>
          <a:noFill/>
          <a:ln w="19080" cap="sq">
            <a:solidFill>
              <a:srgbClr val="FF0000"/>
            </a:solidFill>
            <a:prstDash val="dashDot"/>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3064" tIns="43193" rIns="83064" bIns="43193">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9pPr>
          </a:lstStyle>
          <a:p>
            <a:pPr algn="ctr">
              <a:buClrTx/>
              <a:buFontTx/>
              <a:buNone/>
            </a:pPr>
            <a:r>
              <a:rPr lang="en-GB" altLang="en-US" sz="1292"/>
              <a:t>### e.g. anger, anxiety, shame, self-criticism, sadness</a:t>
            </a:r>
          </a:p>
        </p:txBody>
      </p:sp>
      <p:sp>
        <p:nvSpPr>
          <p:cNvPr id="4105" name="Text Box 9"/>
          <p:cNvSpPr txBox="1">
            <a:spLocks noChangeArrowheads="1"/>
          </p:cNvSpPr>
          <p:nvPr/>
        </p:nvSpPr>
        <p:spPr bwMode="auto">
          <a:xfrm>
            <a:off x="133329" y="4061945"/>
            <a:ext cx="6905251" cy="1569623"/>
          </a:xfrm>
          <a:prstGeom prst="rect">
            <a:avLst/>
          </a:prstGeom>
          <a:noFill/>
          <a:ln w="38160" cap="rnd">
            <a:solidFill>
              <a:srgbClr val="3333CC"/>
            </a:solidFill>
            <a:prstDash val="sysDot"/>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3064" tIns="43193" rIns="83064" bIns="43193">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9pPr>
          </a:lstStyle>
          <a:p>
            <a:pPr>
              <a:buClrTx/>
              <a:buFontTx/>
              <a:buNone/>
            </a:pPr>
            <a:r>
              <a:rPr lang="en-GB" altLang="en-US" sz="1292">
                <a:latin typeface="Aparajita" charset="0"/>
              </a:rPr>
              <a:t>6) </a:t>
            </a:r>
            <a:r>
              <a:rPr lang="en-GB" altLang="en-US" sz="1292" i="1">
                <a:latin typeface="Aparajita" charset="0"/>
              </a:rPr>
              <a:t> Use soothing breathing rhythm in the compassion chair with mindfulness.  Provide guidance:</a:t>
            </a:r>
            <a:r>
              <a:rPr lang="en-GB" altLang="en-US" sz="1292">
                <a:latin typeface="Aparajita" charset="0"/>
              </a:rPr>
              <a:t> </a:t>
            </a:r>
            <a:r>
              <a:rPr lang="en-GB" altLang="en-US" sz="1107">
                <a:latin typeface="David" charset="0"/>
              </a:rPr>
              <a:t>“In your compassion chair now, engage your soothing breathing rhythm and feel your body slowing down.  Now focus on becoming 'you at your best'... Maybe remember a time when you felt calmer, wiser and kind... Imagine all the qualities you would ideally like to have as a compassionate person... Notice how thinking about them can help you feel in touch with them... Allow yourself to have a compassionate expression... Calmly and gently visualise yourself having wisdom, maturity, authority and strength as you sit there...   With your soothing rhythm, as your body is slowing down, feel yourself becoming the compassionate self.” </a:t>
            </a:r>
            <a:r>
              <a:rPr lang="en-GB" altLang="en-US" sz="1292">
                <a:latin typeface="Aparajita" charset="0"/>
              </a:rPr>
              <a:t> </a:t>
            </a:r>
            <a:r>
              <a:rPr lang="en-GB" altLang="en-US" sz="1292" i="1">
                <a:latin typeface="Aparajita" charset="0"/>
              </a:rPr>
              <a:t>When contact with a compassionate self is made invite them to spend time just feeling compassion for the ### part (Check that the self-critical part is not an abuser' voice, as this is a different process). </a:t>
            </a:r>
          </a:p>
        </p:txBody>
      </p:sp>
      <p:sp>
        <p:nvSpPr>
          <p:cNvPr id="4106" name="Text Box 10"/>
          <p:cNvSpPr txBox="1">
            <a:spLocks noChangeArrowheads="1"/>
          </p:cNvSpPr>
          <p:nvPr/>
        </p:nvSpPr>
        <p:spPr bwMode="auto">
          <a:xfrm>
            <a:off x="3189632" y="2481049"/>
            <a:ext cx="2259261" cy="649756"/>
          </a:xfrm>
          <a:prstGeom prst="rect">
            <a:avLst/>
          </a:prstGeom>
          <a:noFill/>
          <a:ln w="19080" cap="sq">
            <a:solidFill>
              <a:srgbClr val="008000"/>
            </a:solidFill>
            <a:prstDash val="sysDot"/>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3064" tIns="43193" rIns="83064" bIns="43193">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9pPr>
          </a:lstStyle>
          <a:p>
            <a:pPr algn="ctr">
              <a:buClrTx/>
              <a:buFontTx/>
              <a:buNone/>
            </a:pPr>
            <a:r>
              <a:rPr lang="en-GB" altLang="en-US" sz="1477"/>
              <a:t> </a:t>
            </a:r>
            <a:r>
              <a:rPr lang="en-GB" altLang="en-US" sz="1292"/>
              <a:t>3)  “Consider becoming the part you want to work on”</a:t>
            </a:r>
          </a:p>
        </p:txBody>
      </p:sp>
      <p:pic>
        <p:nvPicPr>
          <p:cNvPr id="410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1482" y="397606"/>
            <a:ext cx="1182376" cy="137138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08" name="Text Box 12"/>
          <p:cNvSpPr txBox="1">
            <a:spLocks noChangeArrowheads="1"/>
          </p:cNvSpPr>
          <p:nvPr/>
        </p:nvSpPr>
        <p:spPr bwMode="auto">
          <a:xfrm>
            <a:off x="3189632" y="3320579"/>
            <a:ext cx="2259261" cy="470796"/>
          </a:xfrm>
          <a:prstGeom prst="rect">
            <a:avLst/>
          </a:prstGeom>
          <a:noFill/>
          <a:ln w="19080" cap="sq">
            <a:solidFill>
              <a:srgbClr val="008000"/>
            </a:solidFill>
            <a:prstDash val="sysDot"/>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3064" tIns="43193" rIns="83064" bIns="43193">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9pPr>
          </a:lstStyle>
          <a:p>
            <a:pPr algn="ctr">
              <a:buClrTx/>
              <a:buFontTx/>
              <a:buNone/>
            </a:pPr>
            <a:r>
              <a:rPr lang="en-GB" altLang="en-US" sz="1477"/>
              <a:t> </a:t>
            </a:r>
            <a:r>
              <a:rPr lang="en-GB" altLang="en-US" sz="1292">
                <a:latin typeface="Arial" charset="0"/>
              </a:rPr>
              <a:t>4)  “Recall a time when you felt that </a:t>
            </a:r>
            <a:r>
              <a:rPr lang="en-GB" altLang="en-US" sz="1292">
                <a:latin typeface="Arial" charset="0"/>
                <a:ea typeface="Tahoma" charset="0"/>
                <a:cs typeface="Tahoma" charset="0"/>
              </a:rPr>
              <a:t>### part</a:t>
            </a:r>
            <a:r>
              <a:rPr lang="en-GB" altLang="en-US" sz="1292">
                <a:latin typeface="Arial" charset="0"/>
              </a:rPr>
              <a:t>”</a:t>
            </a:r>
          </a:p>
        </p:txBody>
      </p:sp>
      <p:sp>
        <p:nvSpPr>
          <p:cNvPr id="4109" name="Text Box 13"/>
          <p:cNvSpPr txBox="1">
            <a:spLocks noChangeArrowheads="1"/>
          </p:cNvSpPr>
          <p:nvPr/>
        </p:nvSpPr>
        <p:spPr bwMode="auto">
          <a:xfrm>
            <a:off x="145050" y="3084691"/>
            <a:ext cx="2845321" cy="752027"/>
          </a:xfrm>
          <a:prstGeom prst="rect">
            <a:avLst/>
          </a:prstGeom>
          <a:noFill/>
          <a:ln w="19080" cap="sq">
            <a:solidFill>
              <a:srgbClr val="000000"/>
            </a:solidFill>
            <a:prstDash val="lgDash"/>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3064" tIns="43193" rIns="83064" bIns="43193">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9pPr>
          </a:lstStyle>
          <a:p>
            <a:pPr algn="ctr">
              <a:buClrTx/>
              <a:buFontTx/>
              <a:buNone/>
            </a:pPr>
            <a:r>
              <a:rPr lang="en-GB" altLang="en-US" sz="1200" i="1"/>
              <a:t>Noticing feeling and bodily experiences of that part.  Start with mild examples and work up according to client abilities</a:t>
            </a:r>
          </a:p>
        </p:txBody>
      </p:sp>
      <p:sp>
        <p:nvSpPr>
          <p:cNvPr id="4110" name="Text Box 14"/>
          <p:cNvSpPr txBox="1">
            <a:spLocks noChangeArrowheads="1"/>
          </p:cNvSpPr>
          <p:nvPr/>
        </p:nvSpPr>
        <p:spPr bwMode="auto">
          <a:xfrm>
            <a:off x="7243700" y="3188716"/>
            <a:ext cx="1794809" cy="1250625"/>
          </a:xfrm>
          <a:prstGeom prst="rect">
            <a:avLst/>
          </a:prstGeom>
          <a:noFill/>
          <a:ln w="19080" cap="sq">
            <a:solidFill>
              <a:srgbClr val="000000"/>
            </a:solidFill>
            <a:prstDash val="lgDash"/>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3064" tIns="43193" rIns="83064" bIns="43193">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9pPr>
          </a:lstStyle>
          <a:p>
            <a:pPr algn="ctr">
              <a:buClrTx/>
              <a:buFontTx/>
              <a:buNone/>
            </a:pPr>
            <a:r>
              <a:rPr lang="en-GB" altLang="en-US" sz="1200" i="1"/>
              <a:t> 5) Client switches to a facing chair, maybe working around first to disengage from the part they are working with</a:t>
            </a:r>
          </a:p>
        </p:txBody>
      </p:sp>
      <p:sp>
        <p:nvSpPr>
          <p:cNvPr id="4111" name="Text Box 15"/>
          <p:cNvSpPr txBox="1">
            <a:spLocks noChangeArrowheads="1"/>
          </p:cNvSpPr>
          <p:nvPr/>
        </p:nvSpPr>
        <p:spPr bwMode="auto">
          <a:xfrm>
            <a:off x="7243700" y="4347650"/>
            <a:ext cx="1794809" cy="1416824"/>
          </a:xfrm>
          <a:prstGeom prst="rect">
            <a:avLst/>
          </a:prstGeom>
          <a:noFill/>
          <a:ln w="19080" cap="sq">
            <a:solidFill>
              <a:srgbClr val="000000"/>
            </a:solidFill>
            <a:prstDash val="lgDash"/>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3064" tIns="43193" rIns="83064" bIns="43193">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9pPr>
          </a:lstStyle>
          <a:p>
            <a:pPr algn="ctr">
              <a:buClrTx/>
              <a:buFontTx/>
              <a:buNone/>
            </a:pPr>
            <a:r>
              <a:rPr lang="en-GB" altLang="en-US" sz="1200" i="1"/>
              <a:t> 7) If the person feels pulled by the other ### chair, then just break contact with the chair and refocus on “becoming the compassionate self”</a:t>
            </a:r>
          </a:p>
        </p:txBody>
      </p:sp>
      <p:sp>
        <p:nvSpPr>
          <p:cNvPr id="4112" name="Text Box 16"/>
          <p:cNvSpPr txBox="1">
            <a:spLocks noChangeArrowheads="1"/>
          </p:cNvSpPr>
          <p:nvPr/>
        </p:nvSpPr>
        <p:spPr bwMode="auto">
          <a:xfrm>
            <a:off x="5640826" y="3330836"/>
            <a:ext cx="1394823" cy="700474"/>
          </a:xfrm>
          <a:prstGeom prst="rect">
            <a:avLst/>
          </a:prstGeom>
          <a:noFill/>
          <a:ln w="19080" cap="sq">
            <a:solidFill>
              <a:srgbClr val="FF0000"/>
            </a:solidFill>
            <a:prstDash val="dashDot"/>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3064" tIns="43193" rIns="83064" bIns="43193">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9pPr>
          </a:lstStyle>
          <a:p>
            <a:pPr algn="ctr">
              <a:buClrTx/>
              <a:buFontTx/>
              <a:buNone/>
            </a:pPr>
            <a:r>
              <a:rPr lang="en-GB" altLang="en-US" sz="1107"/>
              <a:t>### in voice of past abuser is marked as 'not self'</a:t>
            </a:r>
          </a:p>
        </p:txBody>
      </p:sp>
      <p:sp>
        <p:nvSpPr>
          <p:cNvPr id="4113" name="Text Box 17"/>
          <p:cNvSpPr txBox="1">
            <a:spLocks noChangeArrowheads="1"/>
          </p:cNvSpPr>
          <p:nvPr/>
        </p:nvSpPr>
        <p:spPr bwMode="auto">
          <a:xfrm>
            <a:off x="864438" y="6057479"/>
            <a:ext cx="7309633" cy="393852"/>
          </a:xfrm>
          <a:prstGeom prst="rect">
            <a:avLst/>
          </a:prstGeom>
          <a:noFill/>
          <a:ln w="19080" cap="sq">
            <a:solidFill>
              <a:srgbClr val="7E0021"/>
            </a:solidFill>
            <a:prstDash val="sysDot"/>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3064" tIns="43193" rIns="83064" bIns="43193">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ahoma" charset="0"/>
                <a:ea typeface="Microsoft YaHei" charset="-122"/>
                <a:cs typeface="Microsoft YaHei" charset="-122"/>
              </a:defRPr>
            </a:lvl9pPr>
          </a:lstStyle>
          <a:p>
            <a:pPr algn="ctr">
              <a:buClrTx/>
              <a:buFontTx/>
              <a:buNone/>
            </a:pPr>
            <a:r>
              <a:rPr lang="en-GB" altLang="en-US" sz="1107"/>
              <a:t>Brief summary aide-memoire of Chapter 22 of Paul Gilbert (2010) Compassion Focused Therapy.  Hove: Routledge</a:t>
            </a:r>
          </a:p>
        </p:txBody>
      </p:sp>
    </p:spTree>
    <p:extLst>
      <p:ext uri="{BB962C8B-B14F-4D97-AF65-F5344CB8AC3E}">
        <p14:creationId xmlns:p14="http://schemas.microsoft.com/office/powerpoint/2010/main" val="6435255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p:cNvSpPr>
          <p:nvPr>
            <p:ph type="title" idx="4294967295"/>
          </p:nvPr>
        </p:nvSpPr>
        <p:spPr>
          <a:xfrm>
            <a:off x="684212" y="188912"/>
            <a:ext cx="7772401" cy="863601"/>
          </a:xfrm>
          <a:prstGeom prst="rect">
            <a:avLst/>
          </a:prstGeom>
        </p:spPr>
        <p:txBody>
          <a:bodyPr lIns="0" tIns="0" rIns="0" bIns="0">
            <a:normAutofit/>
          </a:bodyPr>
          <a:lstStyle>
            <a:lvl1pPr marL="0" marR="0">
              <a:defRPr b="1">
                <a:solidFill>
                  <a:srgbClr val="FFFF99"/>
                </a:solidFill>
                <a:effectLst>
                  <a:outerShdw blurRad="12700" dist="25400" dir="2700000" rotWithShape="0">
                    <a:srgbClr val="000000"/>
                  </a:outerShdw>
                </a:effectLst>
                <a:uFill>
                  <a:solidFill>
                    <a:srgbClr val="FFFF99"/>
                  </a:solidFill>
                </a:uFill>
                <a:latin typeface="Times New Roman Bold"/>
                <a:ea typeface="Times New Roman Bold"/>
                <a:cs typeface="Times New Roman Bold"/>
                <a:sym typeface="Times New Roman Bold"/>
              </a:defRPr>
            </a:lvl1pPr>
          </a:lstStyle>
          <a:p>
            <a:pPr lvl="0">
              <a:defRPr sz="1800" b="0">
                <a:solidFill>
                  <a:srgbClr val="000000"/>
                </a:solidFill>
                <a:effectLst/>
                <a:uFillTx/>
              </a:defRPr>
            </a:pPr>
            <a:r>
              <a:rPr sz="4400" b="1">
                <a:solidFill>
                  <a:srgbClr val="FFFF99"/>
                </a:solidFill>
                <a:effectLst>
                  <a:outerShdw blurRad="12700" dist="25400" dir="2700000" rotWithShape="0">
                    <a:srgbClr val="000000"/>
                  </a:outerShdw>
                </a:effectLst>
                <a:uFill>
                  <a:solidFill>
                    <a:srgbClr val="FFFF99"/>
                  </a:solidFill>
                </a:uFill>
              </a:rPr>
              <a:t>Supporting Research</a:t>
            </a:r>
          </a:p>
        </p:txBody>
      </p:sp>
      <p:sp>
        <p:nvSpPr>
          <p:cNvPr id="355" name="Shape 355"/>
          <p:cNvSpPr>
            <a:spLocks noGrp="1"/>
          </p:cNvSpPr>
          <p:nvPr>
            <p:ph type="body" idx="4294967295"/>
          </p:nvPr>
        </p:nvSpPr>
        <p:spPr>
          <a:xfrm>
            <a:off x="323850" y="1052512"/>
            <a:ext cx="8420100" cy="5805489"/>
          </a:xfrm>
          <a:prstGeom prst="rect">
            <a:avLst/>
          </a:prstGeom>
        </p:spPr>
        <p:txBody>
          <a:bodyPr lIns="0" tIns="0" rIns="0" bIns="0">
            <a:normAutofit/>
          </a:bodyPr>
          <a:lstStyle/>
          <a:p>
            <a:pPr marL="235743" marR="0" lvl="0" indent="-235743" algn="just">
              <a:lnSpc>
                <a:spcPct val="80000"/>
              </a:lnSpc>
              <a:spcBef>
                <a:spcPts val="500"/>
              </a:spcBef>
              <a:buClr>
                <a:srgbClr val="FFFFFF"/>
              </a:buClr>
              <a:buFont typeface="Times New Roman"/>
              <a:defRPr sz="1800">
                <a:uFillTx/>
              </a:defRPr>
            </a:pPr>
            <a:r>
              <a:rPr sz="2200" b="1">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rPr>
              <a:t>Practice of imagining compassion for others produces changes in frontal cortex and immune system (Lutz et al, 2008)</a:t>
            </a:r>
          </a:p>
          <a:p>
            <a:pPr marL="342900" marR="0" lvl="0" algn="just">
              <a:lnSpc>
                <a:spcPct val="80000"/>
              </a:lnSpc>
              <a:buSzTx/>
              <a:buNone/>
              <a:defRPr sz="1800">
                <a:uFillTx/>
              </a:defRPr>
            </a:pPr>
            <a:endParaRPr sz="2200" b="1">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endParaRPr>
          </a:p>
          <a:p>
            <a:pPr marL="235743" marR="0" lvl="0" indent="-235743" algn="just">
              <a:lnSpc>
                <a:spcPct val="80000"/>
              </a:lnSpc>
              <a:spcBef>
                <a:spcPts val="500"/>
              </a:spcBef>
              <a:buClr>
                <a:srgbClr val="FFFFFF"/>
              </a:buClr>
              <a:buFont typeface="Times New Roman"/>
              <a:defRPr sz="1800">
                <a:uFillTx/>
              </a:defRPr>
            </a:pPr>
            <a:r>
              <a:rPr sz="2200" b="1">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rPr>
              <a:t>Loving kindness meditation (compassion directed to self, then others, then strangers) increases positive emotions, mindfulness, feelings of purpose in life and social support and decreases illness symptoms (Frederickson et al, 2008, JPSP)</a:t>
            </a:r>
          </a:p>
          <a:p>
            <a:pPr marL="342900" marR="0" lvl="0" algn="just">
              <a:lnSpc>
                <a:spcPct val="80000"/>
              </a:lnSpc>
              <a:buClr>
                <a:srgbClr val="FFFFFF"/>
              </a:buClr>
              <a:buFont typeface="Times New Roman"/>
              <a:defRPr sz="1800">
                <a:uFillTx/>
              </a:defRPr>
            </a:pPr>
            <a:endParaRPr sz="2200" b="1">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endParaRPr>
          </a:p>
          <a:p>
            <a:pPr marL="235743" marR="0" lvl="0" indent="-235743" algn="just">
              <a:lnSpc>
                <a:spcPct val="80000"/>
              </a:lnSpc>
              <a:spcBef>
                <a:spcPts val="500"/>
              </a:spcBef>
              <a:buClr>
                <a:srgbClr val="FFFFFF"/>
              </a:buClr>
              <a:buFont typeface="Times New Roman"/>
              <a:defRPr sz="1800">
                <a:uFillTx/>
              </a:defRPr>
            </a:pPr>
            <a:r>
              <a:rPr sz="2200" b="1">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rPr>
              <a:t>Compassion meditation (6 weeks) improves immune function, and neuroendocrine and behavioural responses to stress (Pace, 2008, PNE)</a:t>
            </a:r>
          </a:p>
          <a:p>
            <a:pPr marL="342900" marR="0" lvl="0" algn="just">
              <a:lnSpc>
                <a:spcPct val="80000"/>
              </a:lnSpc>
              <a:buClr>
                <a:srgbClr val="FFFFFF"/>
              </a:buClr>
              <a:buFont typeface="Times New Roman"/>
              <a:defRPr sz="1800">
                <a:uFillTx/>
              </a:defRPr>
            </a:pPr>
            <a:endParaRPr sz="2200" b="1">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endParaRPr>
          </a:p>
          <a:p>
            <a:pPr marL="235743" marR="0" lvl="0" indent="-235743" algn="just">
              <a:lnSpc>
                <a:spcPct val="80000"/>
              </a:lnSpc>
              <a:spcBef>
                <a:spcPts val="500"/>
              </a:spcBef>
              <a:buClr>
                <a:srgbClr val="FFFFFF"/>
              </a:buClr>
              <a:buFont typeface="Times New Roman"/>
              <a:defRPr sz="1800">
                <a:uFillTx/>
              </a:defRPr>
            </a:pPr>
            <a:r>
              <a:rPr sz="2200" b="1">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rPr>
              <a:t>Viewing sad faces, neutrally or with a compassionate attitude influences neurophysiological responses to faces (Ji-Woong Kim, 2009, NP)</a:t>
            </a:r>
          </a:p>
          <a:p>
            <a:pPr marL="342900" marR="0" lvl="0" algn="just">
              <a:lnSpc>
                <a:spcPct val="80000"/>
              </a:lnSpc>
              <a:buSzTx/>
              <a:buNone/>
              <a:defRPr sz="1800">
                <a:uFillTx/>
              </a:defRPr>
            </a:pPr>
            <a:endParaRPr sz="2200" b="1">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endParaRPr>
          </a:p>
          <a:p>
            <a:pPr marL="235743" marR="0" lvl="0" indent="-235743" algn="just">
              <a:lnSpc>
                <a:spcPct val="80000"/>
              </a:lnSpc>
              <a:spcBef>
                <a:spcPts val="500"/>
              </a:spcBef>
              <a:buClr>
                <a:srgbClr val="FFFFFF"/>
              </a:buClr>
              <a:buFont typeface="Times New Roman"/>
              <a:defRPr sz="1800">
                <a:uFillTx/>
              </a:defRPr>
            </a:pPr>
            <a:r>
              <a:rPr sz="2200" b="1">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rPr>
              <a:t>Compassion training reduces shame and self-criticism in chronic depressed patients (Gilbert &amp; Proctor, 2006, CPP)</a:t>
            </a:r>
          </a:p>
        </p:txBody>
      </p:sp>
    </p:spTree>
    <p:extLst>
      <p:ext uri="{BB962C8B-B14F-4D97-AF65-F5344CB8AC3E}">
        <p14:creationId xmlns:p14="http://schemas.microsoft.com/office/powerpoint/2010/main" val="223397474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355">
                                            <p:bg/>
                                          </p:spTgt>
                                        </p:tgtEl>
                                        <p:attrNameLst>
                                          <p:attrName>style.visibility</p:attrName>
                                        </p:attrNameLst>
                                      </p:cBhvr>
                                      <p:to>
                                        <p:strVal val="visible"/>
                                      </p:to>
                                    </p:set>
                                    <p:anim calcmode="lin" valueType="num">
                                      <p:cBhvr>
                                        <p:cTn id="7" dur="500" fill="hold"/>
                                        <p:tgtEl>
                                          <p:spTgt spid="355">
                                            <p:bg/>
                                          </p:spTgt>
                                        </p:tgtEl>
                                        <p:attrNameLst>
                                          <p:attrName>ppt_x</p:attrName>
                                        </p:attrNameLst>
                                      </p:cBhvr>
                                      <p:tavLst>
                                        <p:tav tm="0">
                                          <p:val>
                                            <p:strVal val="#ppt_x"/>
                                          </p:val>
                                        </p:tav>
                                        <p:tav tm="100000">
                                          <p:val>
                                            <p:strVal val="#ppt_x"/>
                                          </p:val>
                                        </p:tav>
                                      </p:tavLst>
                                    </p:anim>
                                    <p:anim calcmode="lin" valueType="num">
                                      <p:cBhvr>
                                        <p:cTn id="8" dur="500" fill="hold"/>
                                        <p:tgtEl>
                                          <p:spTgt spid="35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p:stCondLst>
                                    <p:cond delay="0"/>
                                  </p:stCondLst>
                                  <p:iterate>
                                    <p:tmAbs val="0"/>
                                  </p:iterate>
                                  <p:childTnLst>
                                    <p:set>
                                      <p:cBhvr>
                                        <p:cTn id="10" fill="hold"/>
                                        <p:tgtEl>
                                          <p:spTgt spid="355">
                                            <p:txEl>
                                              <p:pRg st="0" end="0"/>
                                            </p:txEl>
                                          </p:spTgt>
                                        </p:tgtEl>
                                        <p:attrNameLst>
                                          <p:attrName>style.visibility</p:attrName>
                                        </p:attrNameLst>
                                      </p:cBhvr>
                                      <p:to>
                                        <p:strVal val="visible"/>
                                      </p:to>
                                    </p:set>
                                    <p:anim calcmode="lin" valueType="num">
                                      <p:cBhvr>
                                        <p:cTn id="11" dur="500" fill="hold"/>
                                        <p:tgtEl>
                                          <p:spTgt spid="355">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5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iterate>
                                    <p:tmAbs val="0"/>
                                  </p:iterate>
                                  <p:childTnLst>
                                    <p:set>
                                      <p:cBhvr>
                                        <p:cTn id="15" fill="hold"/>
                                        <p:tgtEl>
                                          <p:spTgt spid="355">
                                            <p:txEl>
                                              <p:pRg st="1" end="1"/>
                                            </p:txEl>
                                          </p:spTgt>
                                        </p:tgtEl>
                                        <p:attrNameLst>
                                          <p:attrName>style.visibility</p:attrName>
                                        </p:attrNameLst>
                                      </p:cBhvr>
                                      <p:to>
                                        <p:strVal val="visible"/>
                                      </p:to>
                                    </p:set>
                                    <p:anim calcmode="lin" valueType="num">
                                      <p:cBhvr>
                                        <p:cTn id="16" dur="500" fill="hold"/>
                                        <p:tgtEl>
                                          <p:spTgt spid="355">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3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iterate>
                                    <p:tmAbs val="0"/>
                                  </p:iterate>
                                  <p:childTnLst>
                                    <p:set>
                                      <p:cBhvr>
                                        <p:cTn id="21" fill="hold"/>
                                        <p:tgtEl>
                                          <p:spTgt spid="355">
                                            <p:txEl>
                                              <p:pRg st="2" end="2"/>
                                            </p:txEl>
                                          </p:spTgt>
                                        </p:tgtEl>
                                        <p:attrNameLst>
                                          <p:attrName>style.visibility</p:attrName>
                                        </p:attrNameLst>
                                      </p:cBhvr>
                                      <p:to>
                                        <p:strVal val="visible"/>
                                      </p:to>
                                    </p:set>
                                    <p:anim calcmode="lin" valueType="num">
                                      <p:cBhvr>
                                        <p:cTn id="22" dur="500" fill="hold"/>
                                        <p:tgtEl>
                                          <p:spTgt spid="35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55">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grpId="0" nodeType="afterEffect">
                                  <p:stCondLst>
                                    <p:cond delay="0"/>
                                  </p:stCondLst>
                                  <p:iterate>
                                    <p:tmAbs val="0"/>
                                  </p:iterate>
                                  <p:childTnLst>
                                    <p:set>
                                      <p:cBhvr>
                                        <p:cTn id="26" fill="hold"/>
                                        <p:tgtEl>
                                          <p:spTgt spid="355">
                                            <p:txEl>
                                              <p:pRg st="3" end="3"/>
                                            </p:txEl>
                                          </p:spTgt>
                                        </p:tgtEl>
                                        <p:attrNameLst>
                                          <p:attrName>style.visibility</p:attrName>
                                        </p:attrNameLst>
                                      </p:cBhvr>
                                      <p:to>
                                        <p:strVal val="visible"/>
                                      </p:to>
                                    </p:set>
                                    <p:anim calcmode="lin" valueType="num">
                                      <p:cBhvr>
                                        <p:cTn id="27" dur="500" fill="hold"/>
                                        <p:tgtEl>
                                          <p:spTgt spid="355">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3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iterate>
                                    <p:tmAbs val="0"/>
                                  </p:iterate>
                                  <p:childTnLst>
                                    <p:set>
                                      <p:cBhvr>
                                        <p:cTn id="32" fill="hold"/>
                                        <p:tgtEl>
                                          <p:spTgt spid="355">
                                            <p:txEl>
                                              <p:pRg st="4" end="4"/>
                                            </p:txEl>
                                          </p:spTgt>
                                        </p:tgtEl>
                                        <p:attrNameLst>
                                          <p:attrName>style.visibility</p:attrName>
                                        </p:attrNameLst>
                                      </p:cBhvr>
                                      <p:to>
                                        <p:strVal val="visible"/>
                                      </p:to>
                                    </p:set>
                                    <p:anim calcmode="lin" valueType="num">
                                      <p:cBhvr>
                                        <p:cTn id="33" dur="500" fill="hold"/>
                                        <p:tgtEl>
                                          <p:spTgt spid="355">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355">
                                            <p:txEl>
                                              <p:pRg st="4" end="4"/>
                                            </p:txEl>
                                          </p:spTgt>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grpId="0" nodeType="afterEffect">
                                  <p:stCondLst>
                                    <p:cond delay="0"/>
                                  </p:stCondLst>
                                  <p:iterate>
                                    <p:tmAbs val="0"/>
                                  </p:iterate>
                                  <p:childTnLst>
                                    <p:set>
                                      <p:cBhvr>
                                        <p:cTn id="37" fill="hold"/>
                                        <p:tgtEl>
                                          <p:spTgt spid="355">
                                            <p:txEl>
                                              <p:pRg st="5" end="5"/>
                                            </p:txEl>
                                          </p:spTgt>
                                        </p:tgtEl>
                                        <p:attrNameLst>
                                          <p:attrName>style.visibility</p:attrName>
                                        </p:attrNameLst>
                                      </p:cBhvr>
                                      <p:to>
                                        <p:strVal val="visible"/>
                                      </p:to>
                                    </p:set>
                                    <p:anim calcmode="lin" valueType="num">
                                      <p:cBhvr>
                                        <p:cTn id="38" dur="500" fill="hold"/>
                                        <p:tgtEl>
                                          <p:spTgt spid="355">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iterate>
                                    <p:tmAbs val="0"/>
                                  </p:iterate>
                                  <p:childTnLst>
                                    <p:set>
                                      <p:cBhvr>
                                        <p:cTn id="43" fill="hold"/>
                                        <p:tgtEl>
                                          <p:spTgt spid="355">
                                            <p:txEl>
                                              <p:pRg st="6" end="6"/>
                                            </p:txEl>
                                          </p:spTgt>
                                        </p:tgtEl>
                                        <p:attrNameLst>
                                          <p:attrName>style.visibility</p:attrName>
                                        </p:attrNameLst>
                                      </p:cBhvr>
                                      <p:to>
                                        <p:strVal val="visible"/>
                                      </p:to>
                                    </p:set>
                                    <p:anim calcmode="lin" valueType="num">
                                      <p:cBhvr>
                                        <p:cTn id="44" dur="500" fill="hold"/>
                                        <p:tgtEl>
                                          <p:spTgt spid="355">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355">
                                            <p:txEl>
                                              <p:pRg st="6" end="6"/>
                                            </p:txEl>
                                          </p:spTgt>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grpId="0" nodeType="afterEffect">
                                  <p:stCondLst>
                                    <p:cond delay="0"/>
                                  </p:stCondLst>
                                  <p:iterate>
                                    <p:tmAbs val="0"/>
                                  </p:iterate>
                                  <p:childTnLst>
                                    <p:set>
                                      <p:cBhvr>
                                        <p:cTn id="48" fill="hold"/>
                                        <p:tgtEl>
                                          <p:spTgt spid="355">
                                            <p:txEl>
                                              <p:pRg st="7" end="7"/>
                                            </p:txEl>
                                          </p:spTgt>
                                        </p:tgtEl>
                                        <p:attrNameLst>
                                          <p:attrName>style.visibility</p:attrName>
                                        </p:attrNameLst>
                                      </p:cBhvr>
                                      <p:to>
                                        <p:strVal val="visible"/>
                                      </p:to>
                                    </p:set>
                                    <p:anim calcmode="lin" valueType="num">
                                      <p:cBhvr>
                                        <p:cTn id="49" dur="500" fill="hold"/>
                                        <p:tgtEl>
                                          <p:spTgt spid="355">
                                            <p:txEl>
                                              <p:pRg st="7" end="7"/>
                                            </p:txEl>
                                          </p:spTgt>
                                        </p:tgtEl>
                                        <p:attrNameLst>
                                          <p:attrName>ppt_x</p:attrName>
                                        </p:attrNameLst>
                                      </p:cBhvr>
                                      <p:tavLst>
                                        <p:tav tm="0">
                                          <p:val>
                                            <p:strVal val="#ppt_x"/>
                                          </p:val>
                                        </p:tav>
                                        <p:tav tm="100000">
                                          <p:val>
                                            <p:strVal val="#ppt_x"/>
                                          </p:val>
                                        </p:tav>
                                      </p:tavLst>
                                    </p:anim>
                                    <p:anim calcmode="lin" valueType="num">
                                      <p:cBhvr>
                                        <p:cTn id="50" dur="500" fill="hold"/>
                                        <p:tgtEl>
                                          <p:spTgt spid="35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iterate>
                                    <p:tmAbs val="0"/>
                                  </p:iterate>
                                  <p:childTnLst>
                                    <p:set>
                                      <p:cBhvr>
                                        <p:cTn id="54" fill="hold"/>
                                        <p:tgtEl>
                                          <p:spTgt spid="355">
                                            <p:txEl>
                                              <p:pRg st="8" end="8"/>
                                            </p:txEl>
                                          </p:spTgt>
                                        </p:tgtEl>
                                        <p:attrNameLst>
                                          <p:attrName>style.visibility</p:attrName>
                                        </p:attrNameLst>
                                      </p:cBhvr>
                                      <p:to>
                                        <p:strVal val="visible"/>
                                      </p:to>
                                    </p:set>
                                    <p:anim calcmode="lin" valueType="num">
                                      <p:cBhvr>
                                        <p:cTn id="55" dur="500" fill="hold"/>
                                        <p:tgtEl>
                                          <p:spTgt spid="355">
                                            <p:txEl>
                                              <p:pRg st="8" end="8"/>
                                            </p:txEl>
                                          </p:spTgt>
                                        </p:tgtEl>
                                        <p:attrNameLst>
                                          <p:attrName>ppt_x</p:attrName>
                                        </p:attrNameLst>
                                      </p:cBhvr>
                                      <p:tavLst>
                                        <p:tav tm="0">
                                          <p:val>
                                            <p:strVal val="#ppt_x"/>
                                          </p:val>
                                        </p:tav>
                                        <p:tav tm="100000">
                                          <p:val>
                                            <p:strVal val="#ppt_x"/>
                                          </p:val>
                                        </p:tav>
                                      </p:tavLst>
                                    </p:anim>
                                    <p:anim calcmode="lin" valueType="num">
                                      <p:cBhvr>
                                        <p:cTn id="56" dur="500" fill="hold"/>
                                        <p:tgtEl>
                                          <p:spTgt spid="35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build="p"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p:cNvSpPr>
          <p:nvPr>
            <p:ph type="title" idx="4294967295"/>
          </p:nvPr>
        </p:nvSpPr>
        <p:spPr>
          <a:xfrm>
            <a:off x="684212" y="188912"/>
            <a:ext cx="7772401" cy="863601"/>
          </a:xfrm>
          <a:prstGeom prst="rect">
            <a:avLst/>
          </a:prstGeom>
        </p:spPr>
        <p:txBody>
          <a:bodyPr lIns="0" tIns="0" rIns="0" bIns="0">
            <a:normAutofit/>
          </a:bodyPr>
          <a:lstStyle>
            <a:lvl1pPr marL="0" marR="0">
              <a:defRPr b="1">
                <a:solidFill>
                  <a:srgbClr val="FFFF99"/>
                </a:solidFill>
                <a:effectLst>
                  <a:outerShdw blurRad="12700" dist="25400" dir="2700000" rotWithShape="0">
                    <a:srgbClr val="000000"/>
                  </a:outerShdw>
                </a:effectLst>
                <a:uFill>
                  <a:solidFill>
                    <a:srgbClr val="FFFF99"/>
                  </a:solidFill>
                </a:uFill>
                <a:latin typeface="Times New Roman Bold"/>
                <a:ea typeface="Times New Roman Bold"/>
                <a:cs typeface="Times New Roman Bold"/>
                <a:sym typeface="Times New Roman Bold"/>
              </a:defRPr>
            </a:lvl1pPr>
          </a:lstStyle>
          <a:p>
            <a:pPr lvl="0">
              <a:defRPr sz="1800" b="0">
                <a:solidFill>
                  <a:srgbClr val="000000"/>
                </a:solidFill>
                <a:effectLst/>
                <a:uFillTx/>
              </a:defRPr>
            </a:pPr>
            <a:r>
              <a:rPr sz="4400" b="1">
                <a:solidFill>
                  <a:srgbClr val="FFFF99"/>
                </a:solidFill>
                <a:effectLst>
                  <a:outerShdw blurRad="12700" dist="25400" dir="2700000" rotWithShape="0">
                    <a:srgbClr val="000000"/>
                  </a:outerShdw>
                </a:effectLst>
                <a:uFill>
                  <a:solidFill>
                    <a:srgbClr val="FFFF99"/>
                  </a:solidFill>
                </a:uFill>
              </a:rPr>
              <a:t>Supporting Research</a:t>
            </a:r>
          </a:p>
        </p:txBody>
      </p:sp>
      <p:sp>
        <p:nvSpPr>
          <p:cNvPr id="358" name="Shape 358"/>
          <p:cNvSpPr>
            <a:spLocks noGrp="1"/>
          </p:cNvSpPr>
          <p:nvPr>
            <p:ph type="body" idx="4294967295"/>
          </p:nvPr>
        </p:nvSpPr>
        <p:spPr>
          <a:xfrm>
            <a:off x="323850" y="1268412"/>
            <a:ext cx="8420100" cy="5805489"/>
          </a:xfrm>
          <a:prstGeom prst="rect">
            <a:avLst/>
          </a:prstGeom>
        </p:spPr>
        <p:txBody>
          <a:bodyPr lIns="0" tIns="0" rIns="0" bIns="0">
            <a:normAutofit/>
          </a:bodyPr>
          <a:lstStyle/>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Hutcherson, Seppala and Gross (2008) found that a brief loving-kindness meditation increased feelings of social connectedness and affiliation towards strangers. </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Compassionate letter writing to oneself has been found to improve coping with life events and reduces depression (Leary, Tate, Adams, et al., 2007).  </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Schanche and colleagues (2011) found that self-compassion was an important mediator of reduction in negative emotions associated with cluster is C personality disorders and recommended self-compassion as a target for therapeutic intervention. </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Kuyken and colleagues (2010) found that self-compassion was a significant mediator between mindfulness and recovery in a study of the effectiveness of Mindfulness Based Cognitive Therapy for depression.</a:t>
            </a:r>
          </a:p>
        </p:txBody>
      </p:sp>
    </p:spTree>
    <p:extLst>
      <p:ext uri="{BB962C8B-B14F-4D97-AF65-F5344CB8AC3E}">
        <p14:creationId xmlns:p14="http://schemas.microsoft.com/office/powerpoint/2010/main" val="358444985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358">
                                            <p:bg/>
                                          </p:spTgt>
                                        </p:tgtEl>
                                        <p:attrNameLst>
                                          <p:attrName>style.visibility</p:attrName>
                                        </p:attrNameLst>
                                      </p:cBhvr>
                                      <p:to>
                                        <p:strVal val="visible"/>
                                      </p:to>
                                    </p:set>
                                    <p:anim calcmode="lin" valueType="num">
                                      <p:cBhvr>
                                        <p:cTn id="7" dur="500" fill="hold"/>
                                        <p:tgtEl>
                                          <p:spTgt spid="358">
                                            <p:bg/>
                                          </p:spTgt>
                                        </p:tgtEl>
                                        <p:attrNameLst>
                                          <p:attrName>ppt_x</p:attrName>
                                        </p:attrNameLst>
                                      </p:cBhvr>
                                      <p:tavLst>
                                        <p:tav tm="0">
                                          <p:val>
                                            <p:strVal val="#ppt_x"/>
                                          </p:val>
                                        </p:tav>
                                        <p:tav tm="100000">
                                          <p:val>
                                            <p:strVal val="#ppt_x"/>
                                          </p:val>
                                        </p:tav>
                                      </p:tavLst>
                                    </p:anim>
                                    <p:anim calcmode="lin" valueType="num">
                                      <p:cBhvr>
                                        <p:cTn id="8" dur="500" fill="hold"/>
                                        <p:tgtEl>
                                          <p:spTgt spid="35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p:stCondLst>
                                    <p:cond delay="0"/>
                                  </p:stCondLst>
                                  <p:iterate>
                                    <p:tmAbs val="0"/>
                                  </p:iterate>
                                  <p:childTnLst>
                                    <p:set>
                                      <p:cBhvr>
                                        <p:cTn id="10" fill="hold"/>
                                        <p:tgtEl>
                                          <p:spTgt spid="358">
                                            <p:txEl>
                                              <p:pRg st="0" end="0"/>
                                            </p:txEl>
                                          </p:spTgt>
                                        </p:tgtEl>
                                        <p:attrNameLst>
                                          <p:attrName>style.visibility</p:attrName>
                                        </p:attrNameLst>
                                      </p:cBhvr>
                                      <p:to>
                                        <p:strVal val="visible"/>
                                      </p:to>
                                    </p:set>
                                    <p:anim calcmode="lin" valueType="num">
                                      <p:cBhvr>
                                        <p:cTn id="11" dur="500" fill="hold"/>
                                        <p:tgtEl>
                                          <p:spTgt spid="358">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iterate>
                                    <p:tmAbs val="0"/>
                                  </p:iterate>
                                  <p:childTnLst>
                                    <p:set>
                                      <p:cBhvr>
                                        <p:cTn id="16" fill="hold"/>
                                        <p:tgtEl>
                                          <p:spTgt spid="358">
                                            <p:txEl>
                                              <p:pRg st="1" end="1"/>
                                            </p:txEl>
                                          </p:spTgt>
                                        </p:tgtEl>
                                        <p:attrNameLst>
                                          <p:attrName>style.visibility</p:attrName>
                                        </p:attrNameLst>
                                      </p:cBhvr>
                                      <p:to>
                                        <p:strVal val="visible"/>
                                      </p:to>
                                    </p:set>
                                    <p:anim calcmode="lin" valueType="num">
                                      <p:cBhvr>
                                        <p:cTn id="17" dur="500" fill="hold"/>
                                        <p:tgtEl>
                                          <p:spTgt spid="358">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p:tmAbs val="0"/>
                                  </p:iterate>
                                  <p:childTnLst>
                                    <p:set>
                                      <p:cBhvr>
                                        <p:cTn id="22" fill="hold"/>
                                        <p:tgtEl>
                                          <p:spTgt spid="358">
                                            <p:txEl>
                                              <p:pRg st="2" end="2"/>
                                            </p:txEl>
                                          </p:spTgt>
                                        </p:tgtEl>
                                        <p:attrNameLst>
                                          <p:attrName>style.visibility</p:attrName>
                                        </p:attrNameLst>
                                      </p:cBhvr>
                                      <p:to>
                                        <p:strVal val="visible"/>
                                      </p:to>
                                    </p:set>
                                    <p:anim calcmode="lin" valueType="num">
                                      <p:cBhvr>
                                        <p:cTn id="23" dur="500" fill="hold"/>
                                        <p:tgtEl>
                                          <p:spTgt spid="358">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35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p:tmAbs val="0"/>
                                  </p:iterate>
                                  <p:childTnLst>
                                    <p:set>
                                      <p:cBhvr>
                                        <p:cTn id="28" fill="hold"/>
                                        <p:tgtEl>
                                          <p:spTgt spid="358">
                                            <p:txEl>
                                              <p:pRg st="3" end="3"/>
                                            </p:txEl>
                                          </p:spTgt>
                                        </p:tgtEl>
                                        <p:attrNameLst>
                                          <p:attrName>style.visibility</p:attrName>
                                        </p:attrNameLst>
                                      </p:cBhvr>
                                      <p:to>
                                        <p:strVal val="visible"/>
                                      </p:to>
                                    </p:set>
                                    <p:anim calcmode="lin" valueType="num">
                                      <p:cBhvr>
                                        <p:cTn id="29" dur="500" fill="hold"/>
                                        <p:tgtEl>
                                          <p:spTgt spid="358">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5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0" build="p"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p:cNvSpPr>
          <p:nvPr>
            <p:ph type="title" idx="4294967295"/>
          </p:nvPr>
        </p:nvSpPr>
        <p:spPr>
          <a:xfrm>
            <a:off x="684212" y="188912"/>
            <a:ext cx="7772401" cy="863601"/>
          </a:xfrm>
          <a:prstGeom prst="rect">
            <a:avLst/>
          </a:prstGeom>
        </p:spPr>
        <p:txBody>
          <a:bodyPr lIns="0" tIns="0" rIns="0" bIns="0">
            <a:normAutofit/>
          </a:bodyPr>
          <a:lstStyle>
            <a:lvl1pPr marL="0" marR="0">
              <a:defRPr b="1">
                <a:solidFill>
                  <a:srgbClr val="FFFF99"/>
                </a:solidFill>
                <a:effectLst>
                  <a:outerShdw blurRad="12700" dist="25400" dir="2700000" rotWithShape="0">
                    <a:srgbClr val="000000"/>
                  </a:outerShdw>
                </a:effectLst>
                <a:uFill>
                  <a:solidFill>
                    <a:srgbClr val="FFFF99"/>
                  </a:solidFill>
                </a:uFill>
                <a:latin typeface="Times New Roman Bold"/>
                <a:ea typeface="Times New Roman Bold"/>
                <a:cs typeface="Times New Roman Bold"/>
                <a:sym typeface="Times New Roman Bold"/>
              </a:defRPr>
            </a:lvl1pPr>
          </a:lstStyle>
          <a:p>
            <a:pPr lvl="0">
              <a:defRPr sz="1800" b="0">
                <a:solidFill>
                  <a:srgbClr val="000000"/>
                </a:solidFill>
                <a:effectLst/>
                <a:uFillTx/>
              </a:defRPr>
            </a:pPr>
            <a:r>
              <a:rPr sz="4400" b="1">
                <a:solidFill>
                  <a:srgbClr val="FFFF99"/>
                </a:solidFill>
                <a:effectLst>
                  <a:outerShdw blurRad="12700" dist="25400" dir="2700000" rotWithShape="0">
                    <a:srgbClr val="000000"/>
                  </a:outerShdw>
                </a:effectLst>
                <a:uFill>
                  <a:solidFill>
                    <a:srgbClr val="FFFF99"/>
                  </a:solidFill>
                </a:uFill>
              </a:rPr>
              <a:t>Supporting Research</a:t>
            </a:r>
          </a:p>
        </p:txBody>
      </p:sp>
      <p:sp>
        <p:nvSpPr>
          <p:cNvPr id="361" name="Shape 361"/>
          <p:cNvSpPr>
            <a:spLocks noGrp="1"/>
          </p:cNvSpPr>
          <p:nvPr>
            <p:ph type="body" idx="4294967295"/>
          </p:nvPr>
        </p:nvSpPr>
        <p:spPr>
          <a:xfrm>
            <a:off x="323850" y="1268412"/>
            <a:ext cx="8420100" cy="5805489"/>
          </a:xfrm>
          <a:prstGeom prst="rect">
            <a:avLst/>
          </a:prstGeom>
        </p:spPr>
        <p:txBody>
          <a:bodyPr lIns="0" tIns="0" rIns="0" bIns="0">
            <a:normAutofit/>
          </a:bodyPr>
          <a:lstStyle/>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A review of research concerning both clinical and nonclinical settings, compassion-focused interventions have been found to be significantly effective (Hofmann, Grossman, &amp; Hinton, 2011). </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Self-compassion has been found to offer protection against anxiety and depression, even when controlling for self-criticism. People who report high levels of self-compassion on the SCS also report high levels of many positive psychological traits such as autonomy, competence, and emotional intelligence (Neff, 2003; Neff, Rude, &amp; Kirkpatrick, 2007).</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Ashworth, Gracey &amp; Gilbert, (2011) found CFT to be a helpful addition and focus for people with acquired brian injury in an uncontrolled trial. </a:t>
            </a:r>
          </a:p>
        </p:txBody>
      </p:sp>
    </p:spTree>
    <p:extLst>
      <p:ext uri="{BB962C8B-B14F-4D97-AF65-F5344CB8AC3E}">
        <p14:creationId xmlns:p14="http://schemas.microsoft.com/office/powerpoint/2010/main" val="6430265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361">
                                            <p:bg/>
                                          </p:spTgt>
                                        </p:tgtEl>
                                        <p:attrNameLst>
                                          <p:attrName>style.visibility</p:attrName>
                                        </p:attrNameLst>
                                      </p:cBhvr>
                                      <p:to>
                                        <p:strVal val="visible"/>
                                      </p:to>
                                    </p:set>
                                    <p:anim calcmode="lin" valueType="num">
                                      <p:cBhvr>
                                        <p:cTn id="7" dur="500" fill="hold"/>
                                        <p:tgtEl>
                                          <p:spTgt spid="361">
                                            <p:bg/>
                                          </p:spTgt>
                                        </p:tgtEl>
                                        <p:attrNameLst>
                                          <p:attrName>ppt_x</p:attrName>
                                        </p:attrNameLst>
                                      </p:cBhvr>
                                      <p:tavLst>
                                        <p:tav tm="0">
                                          <p:val>
                                            <p:strVal val="#ppt_x"/>
                                          </p:val>
                                        </p:tav>
                                        <p:tav tm="100000">
                                          <p:val>
                                            <p:strVal val="#ppt_x"/>
                                          </p:val>
                                        </p:tav>
                                      </p:tavLst>
                                    </p:anim>
                                    <p:anim calcmode="lin" valueType="num">
                                      <p:cBhvr>
                                        <p:cTn id="8" dur="500" fill="hold"/>
                                        <p:tgtEl>
                                          <p:spTgt spid="36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p:stCondLst>
                                    <p:cond delay="0"/>
                                  </p:stCondLst>
                                  <p:iterate>
                                    <p:tmAbs val="0"/>
                                  </p:iterate>
                                  <p:childTnLst>
                                    <p:set>
                                      <p:cBhvr>
                                        <p:cTn id="10" fill="hold"/>
                                        <p:tgtEl>
                                          <p:spTgt spid="361">
                                            <p:txEl>
                                              <p:pRg st="0" end="0"/>
                                            </p:txEl>
                                          </p:spTgt>
                                        </p:tgtEl>
                                        <p:attrNameLst>
                                          <p:attrName>style.visibility</p:attrName>
                                        </p:attrNameLst>
                                      </p:cBhvr>
                                      <p:to>
                                        <p:strVal val="visible"/>
                                      </p:to>
                                    </p:set>
                                    <p:anim calcmode="lin" valueType="num">
                                      <p:cBhvr>
                                        <p:cTn id="11" dur="500" fill="hold"/>
                                        <p:tgtEl>
                                          <p:spTgt spid="361">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iterate>
                                    <p:tmAbs val="0"/>
                                  </p:iterate>
                                  <p:childTnLst>
                                    <p:set>
                                      <p:cBhvr>
                                        <p:cTn id="16" fill="hold"/>
                                        <p:tgtEl>
                                          <p:spTgt spid="361">
                                            <p:txEl>
                                              <p:pRg st="1" end="1"/>
                                            </p:txEl>
                                          </p:spTgt>
                                        </p:tgtEl>
                                        <p:attrNameLst>
                                          <p:attrName>style.visibility</p:attrName>
                                        </p:attrNameLst>
                                      </p:cBhvr>
                                      <p:to>
                                        <p:strVal val="visible"/>
                                      </p:to>
                                    </p:set>
                                    <p:anim calcmode="lin" valueType="num">
                                      <p:cBhvr>
                                        <p:cTn id="17" dur="500" fill="hold"/>
                                        <p:tgtEl>
                                          <p:spTgt spid="361">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p:tmAbs val="0"/>
                                  </p:iterate>
                                  <p:childTnLst>
                                    <p:set>
                                      <p:cBhvr>
                                        <p:cTn id="22" fill="hold"/>
                                        <p:tgtEl>
                                          <p:spTgt spid="361">
                                            <p:txEl>
                                              <p:pRg st="2" end="2"/>
                                            </p:txEl>
                                          </p:spTgt>
                                        </p:tgtEl>
                                        <p:attrNameLst>
                                          <p:attrName>style.visibility</p:attrName>
                                        </p:attrNameLst>
                                      </p:cBhvr>
                                      <p:to>
                                        <p:strVal val="visible"/>
                                      </p:to>
                                    </p:set>
                                    <p:anim calcmode="lin" valueType="num">
                                      <p:cBhvr>
                                        <p:cTn id="23" dur="500" fill="hold"/>
                                        <p:tgtEl>
                                          <p:spTgt spid="361">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36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build="p"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p:cNvSpPr>
          <p:nvPr>
            <p:ph type="title" idx="4294967295"/>
          </p:nvPr>
        </p:nvSpPr>
        <p:spPr>
          <a:xfrm>
            <a:off x="684212" y="115887"/>
            <a:ext cx="7772401" cy="863601"/>
          </a:xfrm>
          <a:prstGeom prst="rect">
            <a:avLst/>
          </a:prstGeom>
        </p:spPr>
        <p:txBody>
          <a:bodyPr lIns="0" tIns="0" rIns="0" bIns="0">
            <a:normAutofit/>
          </a:bodyPr>
          <a:lstStyle>
            <a:lvl1pPr marL="0" marR="0">
              <a:defRPr b="1">
                <a:solidFill>
                  <a:srgbClr val="FFFF99"/>
                </a:solidFill>
                <a:effectLst>
                  <a:outerShdw blurRad="12700" dist="25400" dir="2700000" rotWithShape="0">
                    <a:srgbClr val="000000"/>
                  </a:outerShdw>
                </a:effectLst>
                <a:uFill>
                  <a:solidFill>
                    <a:srgbClr val="FFFF99"/>
                  </a:solidFill>
                </a:uFill>
                <a:latin typeface="Times New Roman Bold"/>
                <a:ea typeface="Times New Roman Bold"/>
                <a:cs typeface="Times New Roman Bold"/>
                <a:sym typeface="Times New Roman Bold"/>
              </a:defRPr>
            </a:lvl1pPr>
          </a:lstStyle>
          <a:p>
            <a:pPr lvl="0">
              <a:defRPr sz="1800" b="0">
                <a:solidFill>
                  <a:srgbClr val="000000"/>
                </a:solidFill>
                <a:effectLst/>
                <a:uFillTx/>
              </a:defRPr>
            </a:pPr>
            <a:r>
              <a:rPr sz="4400" b="1">
                <a:solidFill>
                  <a:srgbClr val="FFFF99"/>
                </a:solidFill>
                <a:effectLst>
                  <a:outerShdw blurRad="12700" dist="25400" dir="2700000" rotWithShape="0">
                    <a:srgbClr val="000000"/>
                  </a:outerShdw>
                </a:effectLst>
                <a:uFill>
                  <a:solidFill>
                    <a:srgbClr val="FFFF99"/>
                  </a:solidFill>
                </a:uFill>
              </a:rPr>
              <a:t>Supporting Research</a:t>
            </a:r>
          </a:p>
        </p:txBody>
      </p:sp>
      <p:sp>
        <p:nvSpPr>
          <p:cNvPr id="364" name="Shape 364"/>
          <p:cNvSpPr>
            <a:spLocks noGrp="1"/>
          </p:cNvSpPr>
          <p:nvPr>
            <p:ph type="body" idx="4294967295"/>
          </p:nvPr>
        </p:nvSpPr>
        <p:spPr>
          <a:xfrm>
            <a:off x="323850" y="1052512"/>
            <a:ext cx="8420100" cy="5805489"/>
          </a:xfrm>
          <a:prstGeom prst="rect">
            <a:avLst/>
          </a:prstGeom>
        </p:spPr>
        <p:txBody>
          <a:bodyPr lIns="0" tIns="0" rIns="0" bIns="0">
            <a:normAutofit/>
          </a:bodyPr>
          <a:lstStyle/>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Braehler and colleagues (2012) found significant clinical improvement and increases in compassion, as well as high levels of tolerability and low attrition, as compared to a treatment as usual condition. </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In a clinical trial, Laithwaite and colleagues (2010) found significant effects for depression, self-esteem and an improvement in sense of self compared to others, in a sample of patients in recovery from psychosis in a forensic mental health setting. </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CFT has been found to be significantly effective for the treatment of personality disorders (Lucre &amp; Corten, 2012), eating disorders (Gale et. al., 2012) and heterogeneous mental health problems in people presenting to community mental health teams (Judge &amp; et.al., 2012). </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Van Dam and colleagues (2010) found that self-compassion accounted for as much as 10 times more unique variance in psychological health than a measure of mindfulness did in a large community sample. </a:t>
            </a:r>
          </a:p>
        </p:txBody>
      </p:sp>
    </p:spTree>
    <p:extLst>
      <p:ext uri="{BB962C8B-B14F-4D97-AF65-F5344CB8AC3E}">
        <p14:creationId xmlns:p14="http://schemas.microsoft.com/office/powerpoint/2010/main" val="304794892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364">
                                            <p:bg/>
                                          </p:spTgt>
                                        </p:tgtEl>
                                        <p:attrNameLst>
                                          <p:attrName>style.visibility</p:attrName>
                                        </p:attrNameLst>
                                      </p:cBhvr>
                                      <p:to>
                                        <p:strVal val="visible"/>
                                      </p:to>
                                    </p:set>
                                    <p:anim calcmode="lin" valueType="num">
                                      <p:cBhvr>
                                        <p:cTn id="7" dur="500" fill="hold"/>
                                        <p:tgtEl>
                                          <p:spTgt spid="364">
                                            <p:bg/>
                                          </p:spTgt>
                                        </p:tgtEl>
                                        <p:attrNameLst>
                                          <p:attrName>ppt_x</p:attrName>
                                        </p:attrNameLst>
                                      </p:cBhvr>
                                      <p:tavLst>
                                        <p:tav tm="0">
                                          <p:val>
                                            <p:strVal val="#ppt_x"/>
                                          </p:val>
                                        </p:tav>
                                        <p:tav tm="100000">
                                          <p:val>
                                            <p:strVal val="#ppt_x"/>
                                          </p:val>
                                        </p:tav>
                                      </p:tavLst>
                                    </p:anim>
                                    <p:anim calcmode="lin" valueType="num">
                                      <p:cBhvr>
                                        <p:cTn id="8" dur="500" fill="hold"/>
                                        <p:tgtEl>
                                          <p:spTgt spid="36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p:stCondLst>
                                    <p:cond delay="0"/>
                                  </p:stCondLst>
                                  <p:iterate>
                                    <p:tmAbs val="0"/>
                                  </p:iterate>
                                  <p:childTnLst>
                                    <p:set>
                                      <p:cBhvr>
                                        <p:cTn id="10" fill="hold"/>
                                        <p:tgtEl>
                                          <p:spTgt spid="364">
                                            <p:txEl>
                                              <p:pRg st="0" end="0"/>
                                            </p:txEl>
                                          </p:spTgt>
                                        </p:tgtEl>
                                        <p:attrNameLst>
                                          <p:attrName>style.visibility</p:attrName>
                                        </p:attrNameLst>
                                      </p:cBhvr>
                                      <p:to>
                                        <p:strVal val="visible"/>
                                      </p:to>
                                    </p:set>
                                    <p:anim calcmode="lin" valueType="num">
                                      <p:cBhvr>
                                        <p:cTn id="11" dur="500" fill="hold"/>
                                        <p:tgtEl>
                                          <p:spTgt spid="364">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iterate>
                                    <p:tmAbs val="0"/>
                                  </p:iterate>
                                  <p:childTnLst>
                                    <p:set>
                                      <p:cBhvr>
                                        <p:cTn id="16" fill="hold"/>
                                        <p:tgtEl>
                                          <p:spTgt spid="364">
                                            <p:txEl>
                                              <p:pRg st="1" end="1"/>
                                            </p:txEl>
                                          </p:spTgt>
                                        </p:tgtEl>
                                        <p:attrNameLst>
                                          <p:attrName>style.visibility</p:attrName>
                                        </p:attrNameLst>
                                      </p:cBhvr>
                                      <p:to>
                                        <p:strVal val="visible"/>
                                      </p:to>
                                    </p:set>
                                    <p:anim calcmode="lin" valueType="num">
                                      <p:cBhvr>
                                        <p:cTn id="17" dur="500" fill="hold"/>
                                        <p:tgtEl>
                                          <p:spTgt spid="364">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p:tmAbs val="0"/>
                                  </p:iterate>
                                  <p:childTnLst>
                                    <p:set>
                                      <p:cBhvr>
                                        <p:cTn id="22" fill="hold"/>
                                        <p:tgtEl>
                                          <p:spTgt spid="364">
                                            <p:txEl>
                                              <p:pRg st="2" end="2"/>
                                            </p:txEl>
                                          </p:spTgt>
                                        </p:tgtEl>
                                        <p:attrNameLst>
                                          <p:attrName>style.visibility</p:attrName>
                                        </p:attrNameLst>
                                      </p:cBhvr>
                                      <p:to>
                                        <p:strVal val="visible"/>
                                      </p:to>
                                    </p:set>
                                    <p:anim calcmode="lin" valueType="num">
                                      <p:cBhvr>
                                        <p:cTn id="23" dur="500" fill="hold"/>
                                        <p:tgtEl>
                                          <p:spTgt spid="36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3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p:tmAbs val="0"/>
                                  </p:iterate>
                                  <p:childTnLst>
                                    <p:set>
                                      <p:cBhvr>
                                        <p:cTn id="28" fill="hold"/>
                                        <p:tgtEl>
                                          <p:spTgt spid="364">
                                            <p:txEl>
                                              <p:pRg st="3" end="3"/>
                                            </p:txEl>
                                          </p:spTgt>
                                        </p:tgtEl>
                                        <p:attrNameLst>
                                          <p:attrName>style.visibility</p:attrName>
                                        </p:attrNameLst>
                                      </p:cBhvr>
                                      <p:to>
                                        <p:strVal val="visible"/>
                                      </p:to>
                                    </p:set>
                                    <p:anim calcmode="lin" valueType="num">
                                      <p:cBhvr>
                                        <p:cTn id="29" dur="500" fill="hold"/>
                                        <p:tgtEl>
                                          <p:spTgt spid="364">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6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0" build="p"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p:cNvSpPr>
          <p:nvPr>
            <p:ph type="title" idx="4294967295"/>
          </p:nvPr>
        </p:nvSpPr>
        <p:spPr>
          <a:xfrm>
            <a:off x="684212" y="115887"/>
            <a:ext cx="7772401" cy="863601"/>
          </a:xfrm>
          <a:prstGeom prst="rect">
            <a:avLst/>
          </a:prstGeom>
        </p:spPr>
        <p:txBody>
          <a:bodyPr lIns="0" tIns="0" rIns="0" bIns="0">
            <a:normAutofit/>
          </a:bodyPr>
          <a:lstStyle>
            <a:lvl1pPr marL="0" marR="0">
              <a:defRPr b="1">
                <a:solidFill>
                  <a:srgbClr val="FFFF99"/>
                </a:solidFill>
                <a:effectLst>
                  <a:outerShdw blurRad="12700" dist="25400" dir="2700000" rotWithShape="0">
                    <a:srgbClr val="000000"/>
                  </a:outerShdw>
                </a:effectLst>
                <a:uFill>
                  <a:solidFill>
                    <a:srgbClr val="FFFF99"/>
                  </a:solidFill>
                </a:uFill>
                <a:latin typeface="Times New Roman Bold"/>
                <a:ea typeface="Times New Roman Bold"/>
                <a:cs typeface="Times New Roman Bold"/>
                <a:sym typeface="Times New Roman Bold"/>
              </a:defRPr>
            </a:lvl1pPr>
          </a:lstStyle>
          <a:p>
            <a:pPr lvl="0">
              <a:defRPr sz="1800" b="0">
                <a:solidFill>
                  <a:srgbClr val="000000"/>
                </a:solidFill>
                <a:effectLst/>
                <a:uFillTx/>
              </a:defRPr>
            </a:pPr>
            <a:r>
              <a:rPr sz="4400" b="1">
                <a:solidFill>
                  <a:srgbClr val="FFFF99"/>
                </a:solidFill>
                <a:effectLst>
                  <a:outerShdw blurRad="12700" dist="25400" dir="2700000" rotWithShape="0">
                    <a:srgbClr val="000000"/>
                  </a:outerShdw>
                </a:effectLst>
                <a:uFill>
                  <a:solidFill>
                    <a:srgbClr val="FFFF99"/>
                  </a:solidFill>
                </a:uFill>
              </a:rPr>
              <a:t>Future Directions</a:t>
            </a:r>
          </a:p>
        </p:txBody>
      </p:sp>
      <p:sp>
        <p:nvSpPr>
          <p:cNvPr id="367" name="Shape 367"/>
          <p:cNvSpPr>
            <a:spLocks noGrp="1"/>
          </p:cNvSpPr>
          <p:nvPr>
            <p:ph type="body" idx="4294967295"/>
          </p:nvPr>
        </p:nvSpPr>
        <p:spPr>
          <a:xfrm>
            <a:off x="323850" y="1052512"/>
            <a:ext cx="8420100" cy="5805489"/>
          </a:xfrm>
          <a:prstGeom prst="rect">
            <a:avLst/>
          </a:prstGeom>
        </p:spPr>
        <p:txBody>
          <a:bodyPr lIns="0" tIns="0" rIns="0" bIns="0">
            <a:normAutofit/>
          </a:bodyPr>
          <a:lstStyle/>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Testing Contextual Compassion Focused Therapy</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The Development of Assessment Measures</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Anger</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Psychosis</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Contextual Compassion Focused Therapeutic Community</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Trauma</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Emotion Regulation</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TBI</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Smoking Cessation</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CCARE</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Shame &amp; Stigma</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Compassionate Organizations</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Scalable Education</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CF-SIG</a:t>
            </a:r>
          </a:p>
          <a:p>
            <a:pPr marL="257175" marR="0" lvl="0" indent="-257175" algn="just">
              <a:lnSpc>
                <a:spcPct val="80000"/>
              </a:lnSpc>
              <a:spcBef>
                <a:spcPts val="500"/>
              </a:spcBef>
              <a:buClr>
                <a:srgbClr val="FFFFFF"/>
              </a:buClr>
              <a:defRPr sz="1800">
                <a:uFillTx/>
              </a:defRPr>
            </a:pPr>
            <a:r>
              <a:rPr sz="2400">
                <a:solidFill>
                  <a:srgbClr val="FFFFFF"/>
                </a:solidFill>
                <a:uFill>
                  <a:solidFill>
                    <a:srgbClr val="FFFFFF"/>
                  </a:solidFill>
                </a:uFill>
              </a:rPr>
              <a:t>CMF Inernational</a:t>
            </a:r>
          </a:p>
        </p:txBody>
      </p:sp>
    </p:spTree>
    <p:extLst>
      <p:ext uri="{BB962C8B-B14F-4D97-AF65-F5344CB8AC3E}">
        <p14:creationId xmlns:p14="http://schemas.microsoft.com/office/powerpoint/2010/main" val="282520475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367">
                                            <p:bg/>
                                          </p:spTgt>
                                        </p:tgtEl>
                                        <p:attrNameLst>
                                          <p:attrName>style.visibility</p:attrName>
                                        </p:attrNameLst>
                                      </p:cBhvr>
                                      <p:to>
                                        <p:strVal val="visible"/>
                                      </p:to>
                                    </p:set>
                                    <p:anim calcmode="lin" valueType="num">
                                      <p:cBhvr>
                                        <p:cTn id="7" dur="500" fill="hold"/>
                                        <p:tgtEl>
                                          <p:spTgt spid="367">
                                            <p:bg/>
                                          </p:spTgt>
                                        </p:tgtEl>
                                        <p:attrNameLst>
                                          <p:attrName>ppt_x</p:attrName>
                                        </p:attrNameLst>
                                      </p:cBhvr>
                                      <p:tavLst>
                                        <p:tav tm="0">
                                          <p:val>
                                            <p:strVal val="#ppt_x"/>
                                          </p:val>
                                        </p:tav>
                                        <p:tav tm="100000">
                                          <p:val>
                                            <p:strVal val="#ppt_x"/>
                                          </p:val>
                                        </p:tav>
                                      </p:tavLst>
                                    </p:anim>
                                    <p:anim calcmode="lin" valueType="num">
                                      <p:cBhvr>
                                        <p:cTn id="8" dur="500" fill="hold"/>
                                        <p:tgtEl>
                                          <p:spTgt spid="367">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p:stCondLst>
                                    <p:cond delay="0"/>
                                  </p:stCondLst>
                                  <p:iterate>
                                    <p:tmAbs val="0"/>
                                  </p:iterate>
                                  <p:childTnLst>
                                    <p:set>
                                      <p:cBhvr>
                                        <p:cTn id="10" fill="hold"/>
                                        <p:tgtEl>
                                          <p:spTgt spid="367">
                                            <p:txEl>
                                              <p:pRg st="0" end="0"/>
                                            </p:txEl>
                                          </p:spTgt>
                                        </p:tgtEl>
                                        <p:attrNameLst>
                                          <p:attrName>style.visibility</p:attrName>
                                        </p:attrNameLst>
                                      </p:cBhvr>
                                      <p:to>
                                        <p:strVal val="visible"/>
                                      </p:to>
                                    </p:set>
                                    <p:anim calcmode="lin" valueType="num">
                                      <p:cBhvr>
                                        <p:cTn id="11" dur="500" fill="hold"/>
                                        <p:tgtEl>
                                          <p:spTgt spid="367">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iterate>
                                    <p:tmAbs val="0"/>
                                  </p:iterate>
                                  <p:childTnLst>
                                    <p:set>
                                      <p:cBhvr>
                                        <p:cTn id="16" fill="hold"/>
                                        <p:tgtEl>
                                          <p:spTgt spid="367">
                                            <p:txEl>
                                              <p:pRg st="1" end="1"/>
                                            </p:txEl>
                                          </p:spTgt>
                                        </p:tgtEl>
                                        <p:attrNameLst>
                                          <p:attrName>style.visibility</p:attrName>
                                        </p:attrNameLst>
                                      </p:cBhvr>
                                      <p:to>
                                        <p:strVal val="visible"/>
                                      </p:to>
                                    </p:set>
                                    <p:anim calcmode="lin" valueType="num">
                                      <p:cBhvr>
                                        <p:cTn id="17" dur="500" fill="hold"/>
                                        <p:tgtEl>
                                          <p:spTgt spid="367">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p:tmAbs val="0"/>
                                  </p:iterate>
                                  <p:childTnLst>
                                    <p:set>
                                      <p:cBhvr>
                                        <p:cTn id="22" fill="hold"/>
                                        <p:tgtEl>
                                          <p:spTgt spid="367">
                                            <p:txEl>
                                              <p:pRg st="2" end="2"/>
                                            </p:txEl>
                                          </p:spTgt>
                                        </p:tgtEl>
                                        <p:attrNameLst>
                                          <p:attrName>style.visibility</p:attrName>
                                        </p:attrNameLst>
                                      </p:cBhvr>
                                      <p:to>
                                        <p:strVal val="visible"/>
                                      </p:to>
                                    </p:set>
                                    <p:anim calcmode="lin" valueType="num">
                                      <p:cBhvr>
                                        <p:cTn id="23" dur="500" fill="hold"/>
                                        <p:tgtEl>
                                          <p:spTgt spid="367">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3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p:tmAbs val="0"/>
                                  </p:iterate>
                                  <p:childTnLst>
                                    <p:set>
                                      <p:cBhvr>
                                        <p:cTn id="28" fill="hold"/>
                                        <p:tgtEl>
                                          <p:spTgt spid="367">
                                            <p:txEl>
                                              <p:pRg st="3" end="3"/>
                                            </p:txEl>
                                          </p:spTgt>
                                        </p:tgtEl>
                                        <p:attrNameLst>
                                          <p:attrName>style.visibility</p:attrName>
                                        </p:attrNameLst>
                                      </p:cBhvr>
                                      <p:to>
                                        <p:strVal val="visible"/>
                                      </p:to>
                                    </p:set>
                                    <p:anim calcmode="lin" valueType="num">
                                      <p:cBhvr>
                                        <p:cTn id="29" dur="500" fill="hold"/>
                                        <p:tgtEl>
                                          <p:spTgt spid="367">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iterate>
                                    <p:tmAbs val="0"/>
                                  </p:iterate>
                                  <p:childTnLst>
                                    <p:set>
                                      <p:cBhvr>
                                        <p:cTn id="34" fill="hold"/>
                                        <p:tgtEl>
                                          <p:spTgt spid="367">
                                            <p:txEl>
                                              <p:pRg st="4" end="4"/>
                                            </p:txEl>
                                          </p:spTgt>
                                        </p:tgtEl>
                                        <p:attrNameLst>
                                          <p:attrName>style.visibility</p:attrName>
                                        </p:attrNameLst>
                                      </p:cBhvr>
                                      <p:to>
                                        <p:strVal val="visible"/>
                                      </p:to>
                                    </p:set>
                                    <p:anim calcmode="lin" valueType="num">
                                      <p:cBhvr>
                                        <p:cTn id="35" dur="500" fill="hold"/>
                                        <p:tgtEl>
                                          <p:spTgt spid="367">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iterate>
                                    <p:tmAbs val="0"/>
                                  </p:iterate>
                                  <p:childTnLst>
                                    <p:set>
                                      <p:cBhvr>
                                        <p:cTn id="40" fill="hold"/>
                                        <p:tgtEl>
                                          <p:spTgt spid="367">
                                            <p:txEl>
                                              <p:pRg st="5" end="5"/>
                                            </p:txEl>
                                          </p:spTgt>
                                        </p:tgtEl>
                                        <p:attrNameLst>
                                          <p:attrName>style.visibility</p:attrName>
                                        </p:attrNameLst>
                                      </p:cBhvr>
                                      <p:to>
                                        <p:strVal val="visible"/>
                                      </p:to>
                                    </p:set>
                                    <p:anim calcmode="lin" valueType="num">
                                      <p:cBhvr>
                                        <p:cTn id="41" dur="500" fill="hold"/>
                                        <p:tgtEl>
                                          <p:spTgt spid="367">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3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p:tmAbs val="0"/>
                                  </p:iterate>
                                  <p:childTnLst>
                                    <p:set>
                                      <p:cBhvr>
                                        <p:cTn id="46" fill="hold"/>
                                        <p:tgtEl>
                                          <p:spTgt spid="367">
                                            <p:txEl>
                                              <p:pRg st="6" end="6"/>
                                            </p:txEl>
                                          </p:spTgt>
                                        </p:tgtEl>
                                        <p:attrNameLst>
                                          <p:attrName>style.visibility</p:attrName>
                                        </p:attrNameLst>
                                      </p:cBhvr>
                                      <p:to>
                                        <p:strVal val="visible"/>
                                      </p:to>
                                    </p:set>
                                    <p:anim calcmode="lin" valueType="num">
                                      <p:cBhvr>
                                        <p:cTn id="47" dur="500" fill="hold"/>
                                        <p:tgtEl>
                                          <p:spTgt spid="367">
                                            <p:txEl>
                                              <p:pRg st="6" end="6"/>
                                            </p:txEl>
                                          </p:spTgt>
                                        </p:tgtEl>
                                        <p:attrNameLst>
                                          <p:attrName>ppt_x</p:attrName>
                                        </p:attrNameLst>
                                      </p:cBhvr>
                                      <p:tavLst>
                                        <p:tav tm="0">
                                          <p:val>
                                            <p:strVal val="#ppt_x"/>
                                          </p:val>
                                        </p:tav>
                                        <p:tav tm="100000">
                                          <p:val>
                                            <p:strVal val="#ppt_x"/>
                                          </p:val>
                                        </p:tav>
                                      </p:tavLst>
                                    </p:anim>
                                    <p:anim calcmode="lin" valueType="num">
                                      <p:cBhvr>
                                        <p:cTn id="48" dur="500" fill="hold"/>
                                        <p:tgtEl>
                                          <p:spTgt spid="3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iterate>
                                    <p:tmAbs val="0"/>
                                  </p:iterate>
                                  <p:childTnLst>
                                    <p:set>
                                      <p:cBhvr>
                                        <p:cTn id="52" fill="hold"/>
                                        <p:tgtEl>
                                          <p:spTgt spid="367">
                                            <p:txEl>
                                              <p:pRg st="7" end="7"/>
                                            </p:txEl>
                                          </p:spTgt>
                                        </p:tgtEl>
                                        <p:attrNameLst>
                                          <p:attrName>style.visibility</p:attrName>
                                        </p:attrNameLst>
                                      </p:cBhvr>
                                      <p:to>
                                        <p:strVal val="visible"/>
                                      </p:to>
                                    </p:set>
                                    <p:anim calcmode="lin" valueType="num">
                                      <p:cBhvr>
                                        <p:cTn id="53" dur="500" fill="hold"/>
                                        <p:tgtEl>
                                          <p:spTgt spid="367">
                                            <p:txEl>
                                              <p:pRg st="7" end="7"/>
                                            </p:txEl>
                                          </p:spTgt>
                                        </p:tgtEl>
                                        <p:attrNameLst>
                                          <p:attrName>ppt_x</p:attrName>
                                        </p:attrNameLst>
                                      </p:cBhvr>
                                      <p:tavLst>
                                        <p:tav tm="0">
                                          <p:val>
                                            <p:strVal val="#ppt_x"/>
                                          </p:val>
                                        </p:tav>
                                        <p:tav tm="100000">
                                          <p:val>
                                            <p:strVal val="#ppt_x"/>
                                          </p:val>
                                        </p:tav>
                                      </p:tavLst>
                                    </p:anim>
                                    <p:anim calcmode="lin" valueType="num">
                                      <p:cBhvr>
                                        <p:cTn id="54" dur="500" fill="hold"/>
                                        <p:tgtEl>
                                          <p:spTgt spid="3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iterate>
                                    <p:tmAbs val="0"/>
                                  </p:iterate>
                                  <p:childTnLst>
                                    <p:set>
                                      <p:cBhvr>
                                        <p:cTn id="58" fill="hold"/>
                                        <p:tgtEl>
                                          <p:spTgt spid="367">
                                            <p:txEl>
                                              <p:pRg st="8" end="8"/>
                                            </p:txEl>
                                          </p:spTgt>
                                        </p:tgtEl>
                                        <p:attrNameLst>
                                          <p:attrName>style.visibility</p:attrName>
                                        </p:attrNameLst>
                                      </p:cBhvr>
                                      <p:to>
                                        <p:strVal val="visible"/>
                                      </p:to>
                                    </p:set>
                                    <p:anim calcmode="lin" valueType="num">
                                      <p:cBhvr>
                                        <p:cTn id="59" dur="500" fill="hold"/>
                                        <p:tgtEl>
                                          <p:spTgt spid="367">
                                            <p:txEl>
                                              <p:pRg st="8" end="8"/>
                                            </p:txEl>
                                          </p:spTgt>
                                        </p:tgtEl>
                                        <p:attrNameLst>
                                          <p:attrName>ppt_x</p:attrName>
                                        </p:attrNameLst>
                                      </p:cBhvr>
                                      <p:tavLst>
                                        <p:tav tm="0">
                                          <p:val>
                                            <p:strVal val="#ppt_x"/>
                                          </p:val>
                                        </p:tav>
                                        <p:tav tm="100000">
                                          <p:val>
                                            <p:strVal val="#ppt_x"/>
                                          </p:val>
                                        </p:tav>
                                      </p:tavLst>
                                    </p:anim>
                                    <p:anim calcmode="lin" valueType="num">
                                      <p:cBhvr>
                                        <p:cTn id="60" dur="500" fill="hold"/>
                                        <p:tgtEl>
                                          <p:spTgt spid="3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iterate>
                                    <p:tmAbs val="0"/>
                                  </p:iterate>
                                  <p:childTnLst>
                                    <p:set>
                                      <p:cBhvr>
                                        <p:cTn id="64" fill="hold"/>
                                        <p:tgtEl>
                                          <p:spTgt spid="367">
                                            <p:txEl>
                                              <p:pRg st="9" end="9"/>
                                            </p:txEl>
                                          </p:spTgt>
                                        </p:tgtEl>
                                        <p:attrNameLst>
                                          <p:attrName>style.visibility</p:attrName>
                                        </p:attrNameLst>
                                      </p:cBhvr>
                                      <p:to>
                                        <p:strVal val="visible"/>
                                      </p:to>
                                    </p:set>
                                    <p:anim calcmode="lin" valueType="num">
                                      <p:cBhvr>
                                        <p:cTn id="65" dur="500" fill="hold"/>
                                        <p:tgtEl>
                                          <p:spTgt spid="367">
                                            <p:txEl>
                                              <p:pRg st="9" end="9"/>
                                            </p:txEl>
                                          </p:spTgt>
                                        </p:tgtEl>
                                        <p:attrNameLst>
                                          <p:attrName>ppt_x</p:attrName>
                                        </p:attrNameLst>
                                      </p:cBhvr>
                                      <p:tavLst>
                                        <p:tav tm="0">
                                          <p:val>
                                            <p:strVal val="#ppt_x"/>
                                          </p:val>
                                        </p:tav>
                                        <p:tav tm="100000">
                                          <p:val>
                                            <p:strVal val="#ppt_x"/>
                                          </p:val>
                                        </p:tav>
                                      </p:tavLst>
                                    </p:anim>
                                    <p:anim calcmode="lin" valueType="num">
                                      <p:cBhvr>
                                        <p:cTn id="66" dur="500" fill="hold"/>
                                        <p:tgtEl>
                                          <p:spTgt spid="3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iterate>
                                    <p:tmAbs val="0"/>
                                  </p:iterate>
                                  <p:childTnLst>
                                    <p:set>
                                      <p:cBhvr>
                                        <p:cTn id="70" fill="hold"/>
                                        <p:tgtEl>
                                          <p:spTgt spid="367">
                                            <p:txEl>
                                              <p:pRg st="10" end="10"/>
                                            </p:txEl>
                                          </p:spTgt>
                                        </p:tgtEl>
                                        <p:attrNameLst>
                                          <p:attrName>style.visibility</p:attrName>
                                        </p:attrNameLst>
                                      </p:cBhvr>
                                      <p:to>
                                        <p:strVal val="visible"/>
                                      </p:to>
                                    </p:set>
                                    <p:anim calcmode="lin" valueType="num">
                                      <p:cBhvr>
                                        <p:cTn id="71" dur="500" fill="hold"/>
                                        <p:tgtEl>
                                          <p:spTgt spid="367">
                                            <p:txEl>
                                              <p:pRg st="10" end="10"/>
                                            </p:txEl>
                                          </p:spTgt>
                                        </p:tgtEl>
                                        <p:attrNameLst>
                                          <p:attrName>ppt_x</p:attrName>
                                        </p:attrNameLst>
                                      </p:cBhvr>
                                      <p:tavLst>
                                        <p:tav tm="0">
                                          <p:val>
                                            <p:strVal val="#ppt_x"/>
                                          </p:val>
                                        </p:tav>
                                        <p:tav tm="100000">
                                          <p:val>
                                            <p:strVal val="#ppt_x"/>
                                          </p:val>
                                        </p:tav>
                                      </p:tavLst>
                                    </p:anim>
                                    <p:anim calcmode="lin" valueType="num">
                                      <p:cBhvr>
                                        <p:cTn id="72" dur="500" fill="hold"/>
                                        <p:tgtEl>
                                          <p:spTgt spid="3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iterate>
                                    <p:tmAbs val="0"/>
                                  </p:iterate>
                                  <p:childTnLst>
                                    <p:set>
                                      <p:cBhvr>
                                        <p:cTn id="76" fill="hold"/>
                                        <p:tgtEl>
                                          <p:spTgt spid="367">
                                            <p:txEl>
                                              <p:pRg st="11" end="11"/>
                                            </p:txEl>
                                          </p:spTgt>
                                        </p:tgtEl>
                                        <p:attrNameLst>
                                          <p:attrName>style.visibility</p:attrName>
                                        </p:attrNameLst>
                                      </p:cBhvr>
                                      <p:to>
                                        <p:strVal val="visible"/>
                                      </p:to>
                                    </p:set>
                                    <p:anim calcmode="lin" valueType="num">
                                      <p:cBhvr>
                                        <p:cTn id="77" dur="500" fill="hold"/>
                                        <p:tgtEl>
                                          <p:spTgt spid="367">
                                            <p:txEl>
                                              <p:pRg st="11" end="11"/>
                                            </p:txEl>
                                          </p:spTgt>
                                        </p:tgtEl>
                                        <p:attrNameLst>
                                          <p:attrName>ppt_x</p:attrName>
                                        </p:attrNameLst>
                                      </p:cBhvr>
                                      <p:tavLst>
                                        <p:tav tm="0">
                                          <p:val>
                                            <p:strVal val="#ppt_x"/>
                                          </p:val>
                                        </p:tav>
                                        <p:tav tm="100000">
                                          <p:val>
                                            <p:strVal val="#ppt_x"/>
                                          </p:val>
                                        </p:tav>
                                      </p:tavLst>
                                    </p:anim>
                                    <p:anim calcmode="lin" valueType="num">
                                      <p:cBhvr>
                                        <p:cTn id="78" dur="500" fill="hold"/>
                                        <p:tgtEl>
                                          <p:spTgt spid="36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iterate>
                                    <p:tmAbs val="0"/>
                                  </p:iterate>
                                  <p:childTnLst>
                                    <p:set>
                                      <p:cBhvr>
                                        <p:cTn id="82" fill="hold"/>
                                        <p:tgtEl>
                                          <p:spTgt spid="367">
                                            <p:txEl>
                                              <p:pRg st="12" end="12"/>
                                            </p:txEl>
                                          </p:spTgt>
                                        </p:tgtEl>
                                        <p:attrNameLst>
                                          <p:attrName>style.visibility</p:attrName>
                                        </p:attrNameLst>
                                      </p:cBhvr>
                                      <p:to>
                                        <p:strVal val="visible"/>
                                      </p:to>
                                    </p:set>
                                    <p:anim calcmode="lin" valueType="num">
                                      <p:cBhvr>
                                        <p:cTn id="83" dur="500" fill="hold"/>
                                        <p:tgtEl>
                                          <p:spTgt spid="367">
                                            <p:txEl>
                                              <p:pRg st="12" end="12"/>
                                            </p:txEl>
                                          </p:spTgt>
                                        </p:tgtEl>
                                        <p:attrNameLst>
                                          <p:attrName>ppt_x</p:attrName>
                                        </p:attrNameLst>
                                      </p:cBhvr>
                                      <p:tavLst>
                                        <p:tav tm="0">
                                          <p:val>
                                            <p:strVal val="#ppt_x"/>
                                          </p:val>
                                        </p:tav>
                                        <p:tav tm="100000">
                                          <p:val>
                                            <p:strVal val="#ppt_x"/>
                                          </p:val>
                                        </p:tav>
                                      </p:tavLst>
                                    </p:anim>
                                    <p:anim calcmode="lin" valueType="num">
                                      <p:cBhvr>
                                        <p:cTn id="84" dur="500" fill="hold"/>
                                        <p:tgtEl>
                                          <p:spTgt spid="36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iterate>
                                    <p:tmAbs val="0"/>
                                  </p:iterate>
                                  <p:childTnLst>
                                    <p:set>
                                      <p:cBhvr>
                                        <p:cTn id="88" fill="hold"/>
                                        <p:tgtEl>
                                          <p:spTgt spid="367">
                                            <p:txEl>
                                              <p:pRg st="13" end="13"/>
                                            </p:txEl>
                                          </p:spTgt>
                                        </p:tgtEl>
                                        <p:attrNameLst>
                                          <p:attrName>style.visibility</p:attrName>
                                        </p:attrNameLst>
                                      </p:cBhvr>
                                      <p:to>
                                        <p:strVal val="visible"/>
                                      </p:to>
                                    </p:set>
                                    <p:anim calcmode="lin" valueType="num">
                                      <p:cBhvr>
                                        <p:cTn id="89" dur="500" fill="hold"/>
                                        <p:tgtEl>
                                          <p:spTgt spid="367">
                                            <p:txEl>
                                              <p:pRg st="13" end="13"/>
                                            </p:txEl>
                                          </p:spTgt>
                                        </p:tgtEl>
                                        <p:attrNameLst>
                                          <p:attrName>ppt_x</p:attrName>
                                        </p:attrNameLst>
                                      </p:cBhvr>
                                      <p:tavLst>
                                        <p:tav tm="0">
                                          <p:val>
                                            <p:strVal val="#ppt_x"/>
                                          </p:val>
                                        </p:tav>
                                        <p:tav tm="100000">
                                          <p:val>
                                            <p:strVal val="#ppt_x"/>
                                          </p:val>
                                        </p:tav>
                                      </p:tavLst>
                                    </p:anim>
                                    <p:anim calcmode="lin" valueType="num">
                                      <p:cBhvr>
                                        <p:cTn id="90" dur="500" fill="hold"/>
                                        <p:tgtEl>
                                          <p:spTgt spid="367">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iterate>
                                    <p:tmAbs val="0"/>
                                  </p:iterate>
                                  <p:childTnLst>
                                    <p:set>
                                      <p:cBhvr>
                                        <p:cTn id="94" fill="hold"/>
                                        <p:tgtEl>
                                          <p:spTgt spid="367">
                                            <p:txEl>
                                              <p:pRg st="14" end="14"/>
                                            </p:txEl>
                                          </p:spTgt>
                                        </p:tgtEl>
                                        <p:attrNameLst>
                                          <p:attrName>style.visibility</p:attrName>
                                        </p:attrNameLst>
                                      </p:cBhvr>
                                      <p:to>
                                        <p:strVal val="visible"/>
                                      </p:to>
                                    </p:set>
                                    <p:anim calcmode="lin" valueType="num">
                                      <p:cBhvr>
                                        <p:cTn id="95" dur="500" fill="hold"/>
                                        <p:tgtEl>
                                          <p:spTgt spid="367">
                                            <p:txEl>
                                              <p:pRg st="14" end="14"/>
                                            </p:txEl>
                                          </p:spTgt>
                                        </p:tgtEl>
                                        <p:attrNameLst>
                                          <p:attrName>ppt_x</p:attrName>
                                        </p:attrNameLst>
                                      </p:cBhvr>
                                      <p:tavLst>
                                        <p:tav tm="0">
                                          <p:val>
                                            <p:strVal val="#ppt_x"/>
                                          </p:val>
                                        </p:tav>
                                        <p:tav tm="100000">
                                          <p:val>
                                            <p:strVal val="#ppt_x"/>
                                          </p:val>
                                        </p:tav>
                                      </p:tavLst>
                                    </p:anim>
                                    <p:anim calcmode="lin" valueType="num">
                                      <p:cBhvr>
                                        <p:cTn id="96" dur="500" fill="hold"/>
                                        <p:tgtEl>
                                          <p:spTgt spid="367">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build="p"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59637" y="25642"/>
            <a:ext cx="3833711" cy="6822706"/>
          </a:xfrm>
          <a:prstGeom prst="rect">
            <a:avLst/>
          </a:prstGeom>
        </p:spPr>
      </p:pic>
    </p:spTree>
    <p:extLst>
      <p:ext uri="{BB962C8B-B14F-4D97-AF65-F5344CB8AC3E}">
        <p14:creationId xmlns:p14="http://schemas.microsoft.com/office/powerpoint/2010/main" val="1431348666"/>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p:nvPr/>
        </p:nvSpPr>
        <p:spPr>
          <a:xfrm>
            <a:off x="804862" y="63500"/>
            <a:ext cx="8042276" cy="84447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lnSpc>
                <a:spcPct val="100000"/>
              </a:lnSpc>
              <a:spcBef>
                <a:spcPts val="0"/>
              </a:spcBef>
              <a:defRPr sz="5900" b="0">
                <a:solidFill>
                  <a:srgbClr val="FFFF00"/>
                </a:solidFill>
                <a:effectLst>
                  <a:outerShdw blurRad="12700" dist="25400" dir="2700000" rotWithShape="0">
                    <a:srgbClr val="000000"/>
                  </a:outerShdw>
                </a:effectLst>
                <a:uFillTx/>
              </a:defRPr>
            </a:lvl1pPr>
          </a:lstStyle>
          <a:p>
            <a:pPr lvl="0">
              <a:defRPr sz="1800">
                <a:solidFill>
                  <a:srgbClr val="000000"/>
                </a:solidFill>
                <a:effectLst/>
              </a:defRPr>
            </a:pPr>
            <a:r>
              <a:rPr sz="5900">
                <a:solidFill>
                  <a:srgbClr val="FFFF00"/>
                </a:solidFill>
                <a:effectLst>
                  <a:outerShdw blurRad="12700" dist="25400" dir="2700000" rotWithShape="0">
                    <a:srgbClr val="000000"/>
                  </a:outerShdw>
                </a:effectLst>
              </a:rPr>
              <a:t>The ACT of Compassion</a:t>
            </a:r>
          </a:p>
        </p:txBody>
      </p:sp>
      <p:pic>
        <p:nvPicPr>
          <p:cNvPr id="370" name="image3.jpeg"/>
          <p:cNvPicPr/>
          <p:nvPr/>
        </p:nvPicPr>
        <p:blipFill>
          <a:blip r:embed="rId2">
            <a:extLst/>
          </a:blip>
          <a:stretch>
            <a:fillRect/>
          </a:stretch>
        </p:blipFill>
        <p:spPr>
          <a:xfrm>
            <a:off x="2669876" y="1058437"/>
            <a:ext cx="3804248" cy="5434637"/>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title" idx="4294967295"/>
          </p:nvPr>
        </p:nvSpPr>
        <p:spPr>
          <a:xfrm>
            <a:off x="609600" y="381000"/>
            <a:ext cx="8077200" cy="744538"/>
          </a:xfrm>
          <a:prstGeom prst="rect">
            <a:avLst/>
          </a:prstGeom>
        </p:spPr>
        <p:txBody>
          <a:bodyPr lIns="0" tIns="0" rIns="0" bIns="0">
            <a:noAutofit/>
          </a:bodyPr>
          <a:lstStyle/>
          <a:p>
            <a:pPr marL="0" marR="0" lvl="0" defTabSz="576072">
              <a:defRPr sz="1800">
                <a:uFillTx/>
              </a:defRPr>
            </a:pPr>
            <a:r>
              <a:rPr lang="en-US" sz="3200" b="1" dirty="0" smtClean="0">
                <a:solidFill>
                  <a:srgbClr val="FFFF00"/>
                </a:solidFill>
                <a:effectLst>
                  <a:outerShdw blurRad="8001" dist="16002" dir="2700000" rotWithShape="0">
                    <a:srgbClr val="000000"/>
                  </a:outerShdw>
                </a:effectLst>
                <a:uFill>
                  <a:solidFill>
                    <a:srgbClr val="FFFF00"/>
                  </a:solidFill>
                </a:uFill>
                <a:latin typeface="Times New Roman Bold"/>
                <a:ea typeface="Times New Roman Bold"/>
                <a:cs typeface="Times New Roman Bold"/>
                <a:sym typeface="Times New Roman Bold"/>
              </a:rPr>
              <a:t>Beginning to Understand </a:t>
            </a:r>
            <a:r>
              <a:rPr sz="3200" b="1" dirty="0" smtClean="0">
                <a:solidFill>
                  <a:srgbClr val="FFFF00"/>
                </a:solidFill>
                <a:effectLst>
                  <a:outerShdw blurRad="8001" dist="16002" dir="2700000" rotWithShape="0">
                    <a:srgbClr val="000000"/>
                  </a:outerShdw>
                </a:effectLst>
                <a:uFill>
                  <a:solidFill>
                    <a:srgbClr val="FFFF00"/>
                  </a:solidFill>
                </a:uFill>
                <a:latin typeface="Times New Roman Bold"/>
                <a:ea typeface="Times New Roman Bold"/>
                <a:cs typeface="Times New Roman Bold"/>
                <a:sym typeface="Times New Roman Bold"/>
              </a:rPr>
              <a:t>Compassion </a:t>
            </a:r>
            <a:r>
              <a:rPr sz="3200" b="1" dirty="0">
                <a:solidFill>
                  <a:srgbClr val="FFFF00"/>
                </a:solidFill>
                <a:effectLst>
                  <a:outerShdw blurRad="8001" dist="16002" dir="2700000" rotWithShape="0">
                    <a:srgbClr val="000000"/>
                  </a:outerShdw>
                </a:effectLst>
                <a:uFill>
                  <a:solidFill>
                    <a:srgbClr val="FFFF00"/>
                  </a:solidFill>
                </a:uFill>
                <a:latin typeface="Times New Roman Bold"/>
                <a:ea typeface="Times New Roman Bold"/>
                <a:cs typeface="Times New Roman Bold"/>
                <a:sym typeface="Times New Roman Bold"/>
              </a:rPr>
              <a:t/>
            </a:r>
            <a:br>
              <a:rPr sz="3200" b="1" dirty="0">
                <a:solidFill>
                  <a:srgbClr val="FFFF00"/>
                </a:solidFill>
                <a:effectLst>
                  <a:outerShdw blurRad="8001" dist="16002" dir="2700000" rotWithShape="0">
                    <a:srgbClr val="000000"/>
                  </a:outerShdw>
                </a:effectLst>
                <a:uFill>
                  <a:solidFill>
                    <a:srgbClr val="FFFF00"/>
                  </a:solidFill>
                </a:uFill>
                <a:latin typeface="Times New Roman Bold"/>
                <a:ea typeface="Times New Roman Bold"/>
                <a:cs typeface="Times New Roman Bold"/>
                <a:sym typeface="Times New Roman Bold"/>
              </a:rPr>
            </a:br>
            <a:r>
              <a:rPr sz="3200" b="1" dirty="0">
                <a:solidFill>
                  <a:srgbClr val="FFFF00"/>
                </a:solidFill>
                <a:effectLst>
                  <a:outerShdw blurRad="8001" dist="16002" dir="2700000" rotWithShape="0">
                    <a:srgbClr val="000000"/>
                  </a:outerShdw>
                </a:effectLst>
                <a:uFill>
                  <a:solidFill>
                    <a:srgbClr val="FFFF00"/>
                  </a:solidFill>
                </a:uFill>
                <a:latin typeface="Times New Roman Bold"/>
                <a:ea typeface="Times New Roman Bold"/>
                <a:cs typeface="Times New Roman Bold"/>
                <a:sym typeface="Times New Roman Bold"/>
              </a:rPr>
              <a:t> </a:t>
            </a:r>
            <a:r>
              <a:rPr lang="en-US" sz="3200" b="1" dirty="0" smtClean="0">
                <a:solidFill>
                  <a:srgbClr val="FFFF00"/>
                </a:solidFill>
                <a:effectLst>
                  <a:outerShdw blurRad="8001" dist="16002" dir="2700000" rotWithShape="0">
                    <a:srgbClr val="000000"/>
                  </a:outerShdw>
                </a:effectLst>
                <a:uFill>
                  <a:solidFill>
                    <a:srgbClr val="FFFF00"/>
                  </a:solidFill>
                </a:uFill>
                <a:latin typeface="Times New Roman Bold"/>
                <a:ea typeface="Times New Roman Bold"/>
                <a:cs typeface="Times New Roman Bold"/>
                <a:sym typeface="Times New Roman Bold"/>
              </a:rPr>
              <a:t>in Terms of Psychological Flexibility</a:t>
            </a:r>
            <a:endParaRPr sz="3200" b="1" dirty="0">
              <a:solidFill>
                <a:srgbClr val="FFFF00"/>
              </a:solidFill>
              <a:effectLst>
                <a:outerShdw blurRad="8001" dist="16002" dir="2700000" rotWithShape="0">
                  <a:srgbClr val="000000"/>
                </a:outerShdw>
              </a:effectLst>
              <a:uFill>
                <a:solidFill>
                  <a:srgbClr val="FFFF00"/>
                </a:solidFill>
              </a:uFill>
              <a:latin typeface="Times New Roman Bold"/>
              <a:ea typeface="Times New Roman Bold"/>
              <a:cs typeface="Times New Roman Bold"/>
              <a:sym typeface="Times New Roman Bold"/>
            </a:endParaRPr>
          </a:p>
        </p:txBody>
      </p:sp>
      <p:sp>
        <p:nvSpPr>
          <p:cNvPr id="71" name="Shape 71"/>
          <p:cNvSpPr>
            <a:spLocks noGrp="1"/>
          </p:cNvSpPr>
          <p:nvPr>
            <p:ph type="body" idx="4294967295"/>
          </p:nvPr>
        </p:nvSpPr>
        <p:spPr>
          <a:xfrm>
            <a:off x="457200" y="1219200"/>
            <a:ext cx="8229600" cy="5732463"/>
          </a:xfrm>
          <a:prstGeom prst="rect">
            <a:avLst/>
          </a:prstGeom>
        </p:spPr>
        <p:txBody>
          <a:bodyPr lIns="0" tIns="0" rIns="0" bIns="0">
            <a:normAutofit/>
          </a:bodyPr>
          <a:lstStyle/>
          <a:p>
            <a:pPr marL="342900" marR="0" lvl="0">
              <a:buSzTx/>
              <a:buNone/>
              <a:defRPr sz="1800">
                <a:uFillTx/>
              </a:defRPr>
            </a:pPr>
            <a:endParaRPr sz="3200" dirty="0">
              <a:solidFill>
                <a:srgbClr val="FFFFFF"/>
              </a:solidFill>
              <a:uFill>
                <a:solidFill>
                  <a:srgbClr val="FFFFFF"/>
                </a:solidFill>
              </a:uFill>
            </a:endParaRPr>
          </a:p>
          <a:p>
            <a:pPr marL="342900" marR="0" lvl="0">
              <a:buClr>
                <a:srgbClr val="FFFFFF"/>
              </a:buClr>
              <a:defRPr sz="1800">
                <a:uFillTx/>
              </a:defRPr>
            </a:pPr>
            <a:r>
              <a:rPr sz="3200" dirty="0">
                <a:solidFill>
                  <a:srgbClr val="FFFFFF"/>
                </a:solidFill>
                <a:uFill>
                  <a:solidFill>
                    <a:srgbClr val="FFFFFF"/>
                  </a:solidFill>
                </a:uFill>
              </a:rPr>
              <a:t>Compassion involves: </a:t>
            </a:r>
          </a:p>
          <a:p>
            <a:pPr marL="722539" marR="0" lvl="1" indent="-265339">
              <a:spcBef>
                <a:spcPts val="600"/>
              </a:spcBef>
              <a:buClr>
                <a:srgbClr val="FFFFFF"/>
              </a:buClr>
              <a:buChar char="–"/>
              <a:defRPr sz="1800">
                <a:uFillTx/>
              </a:defRPr>
            </a:pPr>
            <a:r>
              <a:rPr sz="2600" dirty="0">
                <a:solidFill>
                  <a:srgbClr val="FFFFFF"/>
                </a:solidFill>
                <a:uFill>
                  <a:solidFill>
                    <a:srgbClr val="FFFFFF"/>
                  </a:solidFill>
                </a:uFill>
              </a:rPr>
              <a:t>willingly experiencing difficult emotions; </a:t>
            </a:r>
          </a:p>
          <a:p>
            <a:pPr marL="722539" marR="0" lvl="1" indent="-265339">
              <a:spcBef>
                <a:spcPts val="600"/>
              </a:spcBef>
              <a:buClr>
                <a:srgbClr val="FFFFFF"/>
              </a:buClr>
              <a:buChar char="–"/>
              <a:defRPr sz="1800">
                <a:uFillTx/>
              </a:defRPr>
            </a:pPr>
            <a:r>
              <a:rPr sz="2600" dirty="0">
                <a:solidFill>
                  <a:srgbClr val="FFFFFF"/>
                </a:solidFill>
                <a:uFill>
                  <a:solidFill>
                    <a:srgbClr val="FFFFFF"/>
                  </a:solidFill>
                </a:uFill>
              </a:rPr>
              <a:t>mindfully observing our self-evaluative, distressing and shaming thoughts without allowing them to dominate our behavior or our states of mind</a:t>
            </a:r>
          </a:p>
          <a:p>
            <a:pPr marL="722539" marR="0" lvl="1" indent="-265339">
              <a:spcBef>
                <a:spcPts val="600"/>
              </a:spcBef>
              <a:buClr>
                <a:srgbClr val="FFFFFF"/>
              </a:buClr>
              <a:buChar char="–"/>
              <a:defRPr sz="1800">
                <a:uFillTx/>
              </a:defRPr>
            </a:pPr>
            <a:r>
              <a:rPr sz="2600" dirty="0">
                <a:solidFill>
                  <a:srgbClr val="FFFFFF"/>
                </a:solidFill>
                <a:uFill>
                  <a:solidFill>
                    <a:srgbClr val="FFFFFF"/>
                  </a:solidFill>
                </a:uFill>
              </a:rPr>
              <a:t>engaging more fully in our life’s pursuits with self-kindness and self-validation</a:t>
            </a:r>
          </a:p>
          <a:p>
            <a:pPr marL="722539" marR="0" lvl="1" indent="-265339">
              <a:spcBef>
                <a:spcPts val="600"/>
              </a:spcBef>
              <a:buClr>
                <a:srgbClr val="FFFFFF"/>
              </a:buClr>
              <a:buChar char="–"/>
              <a:defRPr sz="1800">
                <a:uFillTx/>
              </a:defRPr>
            </a:pPr>
            <a:r>
              <a:rPr sz="2600" dirty="0">
                <a:solidFill>
                  <a:srgbClr val="FFFFFF"/>
                </a:solidFill>
                <a:uFill>
                  <a:solidFill>
                    <a:srgbClr val="FFFFFF"/>
                  </a:solidFill>
                </a:uFill>
              </a:rPr>
              <a:t>flexibly shifting our perspective towards a broader, transcendent sense of self </a:t>
            </a:r>
            <a:r>
              <a:rPr sz="2400" dirty="0">
                <a:solidFill>
                  <a:srgbClr val="FFFFFF"/>
                </a:solidFill>
                <a:uFill>
                  <a:solidFill>
                    <a:srgbClr val="FFFFFF"/>
                  </a:solidFill>
                </a:uFill>
              </a:rPr>
              <a:t>(Hayes, 2008a, Dahl, Plumb, Stewart and Lundgren, </a:t>
            </a:r>
            <a:r>
              <a:rPr sz="2400" dirty="0" smtClean="0">
                <a:solidFill>
                  <a:srgbClr val="FFFFFF"/>
                </a:solidFill>
                <a:uFill>
                  <a:solidFill>
                    <a:srgbClr val="FFFFFF"/>
                  </a:solidFill>
                </a:uFill>
              </a:rPr>
              <a:t>2009</a:t>
            </a:r>
            <a:r>
              <a:rPr sz="2400" dirty="0">
                <a:solidFill>
                  <a:srgbClr val="FFFFFF"/>
                </a:solidFill>
                <a:uFill>
                  <a:solidFill>
                    <a:srgbClr val="FFFFFF"/>
                  </a:solidFill>
                </a:uFill>
              </a:rPr>
              <a:t>)</a:t>
            </a:r>
          </a:p>
        </p:txBody>
      </p:sp>
      <p:pic>
        <p:nvPicPr>
          <p:cNvPr id="72" name="Water Lilly logo blue.png" descr="Water Lilly logo blue"/>
          <p:cNvPicPr/>
          <p:nvPr/>
        </p:nvPicPr>
        <p:blipFill>
          <a:blip r:embed="rId2">
            <a:extLst/>
          </a:blip>
          <a:stretch>
            <a:fillRect/>
          </a:stretch>
        </p:blipFill>
        <p:spPr>
          <a:xfrm rot="20511548">
            <a:off x="7853362" y="5840412"/>
            <a:ext cx="1008063" cy="88265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title" idx="4294967295"/>
          </p:nvPr>
        </p:nvSpPr>
        <p:spPr>
          <a:xfrm>
            <a:off x="684212" y="476249"/>
            <a:ext cx="7772401" cy="1143002"/>
          </a:xfrm>
          <a:prstGeom prst="rect">
            <a:avLst/>
          </a:prstGeom>
        </p:spPr>
        <p:txBody>
          <a:bodyPr lIns="0" tIns="0" rIns="0" bIns="0">
            <a:normAutofit/>
          </a:bodyPr>
          <a:lstStyle>
            <a:lvl1pPr marL="0" marR="0">
              <a:defRPr>
                <a:solidFill>
                  <a:srgbClr val="FFFF00"/>
                </a:solidFill>
                <a:uFill>
                  <a:solidFill>
                    <a:srgbClr val="FFFF00"/>
                  </a:solidFill>
                </a:uFill>
              </a:defRPr>
            </a:lvl1pPr>
          </a:lstStyle>
          <a:p>
            <a:pPr lvl="0">
              <a:defRPr sz="1800">
                <a:solidFill>
                  <a:srgbClr val="000000"/>
                </a:solidFill>
                <a:uFillTx/>
              </a:defRPr>
            </a:pPr>
            <a:r>
              <a:rPr sz="4400">
                <a:solidFill>
                  <a:srgbClr val="FFFF00"/>
                </a:solidFill>
                <a:uFill>
                  <a:solidFill>
                    <a:srgbClr val="FFFF00"/>
                  </a:solidFill>
                </a:uFill>
              </a:rPr>
              <a:t>Psychological Flexibility</a:t>
            </a:r>
          </a:p>
        </p:txBody>
      </p:sp>
      <p:sp>
        <p:nvSpPr>
          <p:cNvPr id="252" name="Shape 252"/>
          <p:cNvSpPr/>
          <p:nvPr/>
        </p:nvSpPr>
        <p:spPr>
          <a:xfrm>
            <a:off x="434975" y="1881527"/>
            <a:ext cx="5938838" cy="336323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L="346163" lvl="0" indent="-346163">
              <a:lnSpc>
                <a:spcPct val="120000"/>
              </a:lnSpc>
              <a:spcBef>
                <a:spcPts val="2500"/>
              </a:spcBef>
              <a:buSzPct val="62000"/>
              <a:buBlip>
                <a:blip r:embed="rId2"/>
              </a:buBlip>
              <a:defRPr sz="1800" b="0">
                <a:uFillTx/>
              </a:defRPr>
            </a:pPr>
            <a:r>
              <a:rPr sz="2500">
                <a:solidFill>
                  <a:srgbClr val="FFFFFF"/>
                </a:solidFill>
                <a:uFill>
                  <a:solidFill>
                    <a:srgbClr val="FFFFFF"/>
                  </a:solidFill>
                </a:uFill>
                <a:latin typeface="Arial"/>
                <a:ea typeface="Arial"/>
                <a:cs typeface="Arial"/>
                <a:sym typeface="Arial"/>
              </a:rPr>
              <a:t>“</a:t>
            </a:r>
            <a:r>
              <a:rPr sz="2500">
                <a:solidFill>
                  <a:srgbClr val="FFFFFF"/>
                </a:solidFill>
                <a:uFill>
                  <a:solidFill>
                    <a:srgbClr val="FFFFFF"/>
                  </a:solidFill>
                </a:uFill>
                <a:latin typeface="Georgia"/>
                <a:ea typeface="Georgia"/>
                <a:cs typeface="Georgia"/>
                <a:sym typeface="Georgia"/>
              </a:rPr>
              <a:t>It is defined as the ability to fully contact the present moment and the thoughts and feelings it contains without needless defense, and, depending upon what the situation affords, persisting or changing in behavior in the pursuit of goals and values.</a:t>
            </a:r>
            <a:r>
              <a:rPr sz="2500">
                <a:solidFill>
                  <a:srgbClr val="FFFFFF"/>
                </a:solidFill>
                <a:uFill>
                  <a:solidFill>
                    <a:srgbClr val="FFFFFF"/>
                  </a:solidFill>
                </a:uFill>
                <a:latin typeface="Arial"/>
                <a:ea typeface="Arial"/>
                <a:cs typeface="Arial"/>
                <a:sym typeface="Arial"/>
              </a:rPr>
              <a:t>”</a:t>
            </a:r>
            <a:r>
              <a:rPr sz="2500">
                <a:solidFill>
                  <a:srgbClr val="FFFFFF"/>
                </a:solidFill>
                <a:uFill>
                  <a:solidFill>
                    <a:srgbClr val="FFFFFF"/>
                  </a:solidFill>
                </a:uFill>
                <a:latin typeface="Georgia"/>
                <a:ea typeface="Georgia"/>
                <a:cs typeface="Georgia"/>
                <a:sym typeface="Georgia"/>
              </a:rPr>
              <a:t> (Hayes, et. al., 2006)</a:t>
            </a:r>
          </a:p>
        </p:txBody>
      </p:sp>
      <p:pic>
        <p:nvPicPr>
          <p:cNvPr id="253" name="image.png"/>
          <p:cNvPicPr/>
          <p:nvPr/>
        </p:nvPicPr>
        <p:blipFill>
          <a:blip r:embed="rId3">
            <a:extLst/>
          </a:blip>
          <a:stretch>
            <a:fillRect/>
          </a:stretch>
        </p:blipFill>
        <p:spPr>
          <a:xfrm>
            <a:off x="6062662" y="2232025"/>
            <a:ext cx="2768601" cy="2662238"/>
          </a:xfrm>
          <a:prstGeom prst="rect">
            <a:avLst/>
          </a:prstGeom>
          <a:ln w="12700">
            <a:miter lim="400000"/>
          </a:ln>
        </p:spPr>
      </p:pic>
    </p:spTree>
    <p:extLst>
      <p:ext uri="{BB962C8B-B14F-4D97-AF65-F5344CB8AC3E}">
        <p14:creationId xmlns:p14="http://schemas.microsoft.com/office/powerpoint/2010/main" val="3467552229"/>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68425"/>
            <a:ext cx="8135937" cy="515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6147" name="Text Box 3"/>
          <p:cNvSpPr txBox="1">
            <a:spLocks noChangeArrowheads="1"/>
          </p:cNvSpPr>
          <p:nvPr/>
        </p:nvSpPr>
        <p:spPr bwMode="auto">
          <a:xfrm>
            <a:off x="1258888" y="260350"/>
            <a:ext cx="6913562" cy="969963"/>
          </a:xfrm>
          <a:prstGeom prst="rect">
            <a:avLst/>
          </a:prstGeom>
          <a:noFill/>
          <a:ln w="9525">
            <a:noFill/>
            <a:miter lim="800000"/>
            <a:headEnd/>
            <a:tailEnd/>
          </a:ln>
          <a:effec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lnSpc>
                <a:spcPct val="55000"/>
              </a:lnSpc>
              <a:spcBef>
                <a:spcPct val="50000"/>
              </a:spcBef>
            </a:pPr>
            <a:r>
              <a:rPr lang="en-GB" altLang="en-US" sz="3600">
                <a:solidFill>
                  <a:srgbClr val="FFFF00"/>
                </a:solidFill>
                <a:effectLst>
                  <a:outerShdw blurRad="38100" dist="38100" dir="2700000" algn="tl">
                    <a:srgbClr val="000000"/>
                  </a:outerShdw>
                </a:effectLst>
              </a:rPr>
              <a:t>Why do we need Compassion?</a:t>
            </a:r>
          </a:p>
          <a:p>
            <a:pPr algn="ctr" eaLnBrk="1" hangingPunct="1">
              <a:lnSpc>
                <a:spcPct val="55000"/>
              </a:lnSpc>
              <a:spcBef>
                <a:spcPct val="50000"/>
              </a:spcBef>
            </a:pPr>
            <a:r>
              <a:rPr lang="en-GB" altLang="en-US" sz="3600">
                <a:solidFill>
                  <a:srgbClr val="FFFF00"/>
                </a:solidFill>
                <a:effectLst>
                  <a:outerShdw blurRad="38100" dist="38100" dir="2700000" algn="tl">
                    <a:srgbClr val="000000"/>
                  </a:outerShdw>
                </a:effectLst>
              </a:rPr>
              <a:t> Life is Hard</a:t>
            </a:r>
          </a:p>
        </p:txBody>
      </p:sp>
    </p:spTree>
    <p:extLst>
      <p:ext uri="{BB962C8B-B14F-4D97-AF65-F5344CB8AC3E}">
        <p14:creationId xmlns:p14="http://schemas.microsoft.com/office/powerpoint/2010/main" val="348451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46147">
                                            <p:txEl>
                                              <p:pRg st="0" end="0"/>
                                            </p:txEl>
                                          </p:spTgt>
                                        </p:tgtEl>
                                        <p:attrNameLst>
                                          <p:attrName>style.visibility</p:attrName>
                                        </p:attrNameLst>
                                      </p:cBhvr>
                                      <p:to>
                                        <p:strVal val="visible"/>
                                      </p:to>
                                    </p:set>
                                    <p:anim calcmode="lin" valueType="num">
                                      <p:cBhvr>
                                        <p:cTn id="7" dur="500" fill="hold"/>
                                        <p:tgtEl>
                                          <p:spTgt spid="6461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461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46147">
                                            <p:txEl>
                                              <p:pRg st="1" end="1"/>
                                            </p:txEl>
                                          </p:spTgt>
                                        </p:tgtEl>
                                        <p:attrNameLst>
                                          <p:attrName>style.visibility</p:attrName>
                                        </p:attrNameLst>
                                      </p:cBhvr>
                                      <p:to>
                                        <p:strVal val="visible"/>
                                      </p:to>
                                    </p:set>
                                    <p:anim calcmode="lin" valueType="num">
                                      <p:cBhvr>
                                        <p:cTn id="13" dur="500" fill="hold"/>
                                        <p:tgtEl>
                                          <p:spTgt spid="64614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461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646146"/>
                                        </p:tgtEl>
                                        <p:attrNameLst>
                                          <p:attrName>style.visibility</p:attrName>
                                        </p:attrNameLst>
                                      </p:cBhvr>
                                      <p:to>
                                        <p:strVal val="visible"/>
                                      </p:to>
                                    </p:set>
                                    <p:anim calcmode="lin" valueType="num">
                                      <p:cBhvr>
                                        <p:cTn id="19" dur="500" fill="hold"/>
                                        <p:tgtEl>
                                          <p:spTgt spid="646146"/>
                                        </p:tgtEl>
                                        <p:attrNameLst>
                                          <p:attrName>ppt_w</p:attrName>
                                        </p:attrNameLst>
                                      </p:cBhvr>
                                      <p:tavLst>
                                        <p:tav tm="0">
                                          <p:val>
                                            <p:fltVal val="0"/>
                                          </p:val>
                                        </p:tav>
                                        <p:tav tm="100000">
                                          <p:val>
                                            <p:strVal val="#ppt_w"/>
                                          </p:val>
                                        </p:tav>
                                      </p:tavLst>
                                    </p:anim>
                                    <p:anim calcmode="lin" valueType="num">
                                      <p:cBhvr>
                                        <p:cTn id="20" dur="500" fill="hold"/>
                                        <p:tgtEl>
                                          <p:spTgt spid="6461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title" idx="4294967295"/>
          </p:nvPr>
        </p:nvSpPr>
        <p:spPr>
          <a:xfrm>
            <a:off x="901700" y="188912"/>
            <a:ext cx="7342188" cy="576263"/>
          </a:xfrm>
          <a:prstGeom prst="rect">
            <a:avLst/>
          </a:prstGeom>
        </p:spPr>
        <p:txBody>
          <a:bodyPr lIns="0" tIns="0" rIns="0" bIns="0">
            <a:normAutofit/>
          </a:bodyPr>
          <a:lstStyle>
            <a:lvl1pPr marL="0" marR="0">
              <a:defRPr sz="3200" b="1">
                <a:solidFill>
                  <a:srgbClr val="FFFF00"/>
                </a:solidFill>
                <a:effectLst>
                  <a:outerShdw blurRad="12700" dist="25400" dir="2700000" rotWithShape="0">
                    <a:srgbClr val="000000"/>
                  </a:outerShdw>
                </a:effectLst>
                <a:uFill>
                  <a:solidFill>
                    <a:srgbClr val="FFFF00"/>
                  </a:solidFill>
                </a:uFill>
              </a:defRPr>
            </a:lvl1pPr>
          </a:lstStyle>
          <a:p>
            <a:pPr lvl="0">
              <a:defRPr sz="1800" b="0">
                <a:solidFill>
                  <a:srgbClr val="000000"/>
                </a:solidFill>
                <a:effectLst/>
                <a:uFillTx/>
              </a:defRPr>
            </a:pPr>
            <a:r>
              <a:rPr sz="3200" b="1">
                <a:solidFill>
                  <a:srgbClr val="FFFF00"/>
                </a:solidFill>
                <a:effectLst>
                  <a:outerShdw blurRad="12700" dist="25400" dir="2700000" rotWithShape="0">
                    <a:srgbClr val="000000"/>
                  </a:outerShdw>
                </a:effectLst>
                <a:uFill>
                  <a:solidFill>
                    <a:srgbClr val="FFFF00"/>
                  </a:solidFill>
                </a:uFill>
              </a:rPr>
              <a:t>Compassion begins with a reality check</a:t>
            </a:r>
          </a:p>
        </p:txBody>
      </p:sp>
      <p:sp>
        <p:nvSpPr>
          <p:cNvPr id="75" name="Shape 75"/>
          <p:cNvSpPr>
            <a:spLocks noGrp="1"/>
          </p:cNvSpPr>
          <p:nvPr>
            <p:ph type="body" idx="4294967295"/>
          </p:nvPr>
        </p:nvSpPr>
        <p:spPr>
          <a:xfrm>
            <a:off x="468312" y="908049"/>
            <a:ext cx="8135938" cy="5688014"/>
          </a:xfrm>
          <a:prstGeom prst="rect">
            <a:avLst/>
          </a:prstGeom>
        </p:spPr>
        <p:txBody>
          <a:bodyPr lIns="0" tIns="0" rIns="0" bIns="0">
            <a:normAutofit/>
          </a:bodyPr>
          <a:lstStyle/>
          <a:p>
            <a:pPr marL="0" marR="0" lvl="0" indent="0" algn="just">
              <a:spcBef>
                <a:spcPts val="900"/>
              </a:spcBef>
              <a:buSzTx/>
              <a:buNone/>
              <a:defRPr sz="1800">
                <a:uFillTx/>
              </a:defRPr>
            </a:pPr>
            <a:r>
              <a:rPr sz="4000" b="1" dirty="0">
                <a:solidFill>
                  <a:srgbClr val="FFFFFF"/>
                </a:solidFill>
                <a:effectLst>
                  <a:outerShdw blurRad="12700" dist="25400" dir="2700000" rotWithShape="0">
                    <a:srgbClr val="000000"/>
                  </a:outerShdw>
                </a:effectLst>
                <a:uFill>
                  <a:solidFill>
                    <a:srgbClr val="FFFFFF"/>
                  </a:solidFill>
                </a:uFill>
              </a:rPr>
              <a:t>We come out of the world, </a:t>
            </a:r>
          </a:p>
          <a:p>
            <a:pPr marL="0" marR="0" lvl="0" indent="0" algn="just">
              <a:spcBef>
                <a:spcPts val="900"/>
              </a:spcBef>
              <a:buSzTx/>
              <a:buNone/>
              <a:defRPr sz="1800">
                <a:uFillTx/>
              </a:defRPr>
            </a:pPr>
            <a:r>
              <a:rPr sz="4000" b="1" dirty="0">
                <a:solidFill>
                  <a:srgbClr val="FFFFFF"/>
                </a:solidFill>
                <a:effectLst>
                  <a:outerShdw blurRad="12700" dist="25400" dir="2700000" rotWithShape="0">
                    <a:srgbClr val="000000"/>
                  </a:outerShdw>
                </a:effectLst>
                <a:uFill>
                  <a:solidFill>
                    <a:srgbClr val="FFFFFF"/>
                  </a:solidFill>
                </a:uFill>
              </a:rPr>
              <a:t>not into it. - Watts</a:t>
            </a:r>
          </a:p>
          <a:p>
            <a:pPr marL="0" marR="0" lvl="0" indent="0" algn="just">
              <a:buSzTx/>
              <a:buNone/>
              <a:defRPr sz="1800">
                <a:uFillTx/>
              </a:defRPr>
            </a:pPr>
            <a:endParaRPr sz="3200" b="1" dirty="0">
              <a:solidFill>
                <a:srgbClr val="FFFFFF"/>
              </a:solidFill>
              <a:effectLst>
                <a:outerShdw blurRad="12700" dist="25400" dir="2700000" rotWithShape="0">
                  <a:srgbClr val="000000"/>
                </a:outerShdw>
              </a:effectLst>
              <a:uFill>
                <a:solidFill>
                  <a:srgbClr val="FFFFFF"/>
                </a:solidFill>
              </a:uFill>
            </a:endParaRPr>
          </a:p>
        </p:txBody>
      </p:sp>
      <p:pic>
        <p:nvPicPr>
          <p:cNvPr id="76" name="Water Lilly logo blue.png" descr="Water Lilly logo blue"/>
          <p:cNvPicPr/>
          <p:nvPr/>
        </p:nvPicPr>
        <p:blipFill>
          <a:blip r:embed="rId2">
            <a:extLst/>
          </a:blip>
          <a:stretch>
            <a:fillRect/>
          </a:stretch>
        </p:blipFill>
        <p:spPr>
          <a:xfrm rot="20511548">
            <a:off x="8135937" y="5975350"/>
            <a:ext cx="1008063" cy="88265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75">
                                            <p:bg/>
                                          </p:spTgt>
                                        </p:tgtEl>
                                        <p:attrNameLst>
                                          <p:attrName>style.visibility</p:attrName>
                                        </p:attrNameLst>
                                      </p:cBhvr>
                                      <p:to>
                                        <p:strVal val="visible"/>
                                      </p:to>
                                    </p:set>
                                    <p:anim calcmode="lin" valueType="num">
                                      <p:cBhvr>
                                        <p:cTn id="7" dur="500" fill="hold"/>
                                        <p:tgtEl>
                                          <p:spTgt spid="75">
                                            <p:bg/>
                                          </p:spTgt>
                                        </p:tgtEl>
                                        <p:attrNameLst>
                                          <p:attrName>ppt_x</p:attrName>
                                        </p:attrNameLst>
                                      </p:cBhvr>
                                      <p:tavLst>
                                        <p:tav tm="0">
                                          <p:val>
                                            <p:strVal val="#ppt_x"/>
                                          </p:val>
                                        </p:tav>
                                        <p:tav tm="100000">
                                          <p:val>
                                            <p:strVal val="#ppt_x"/>
                                          </p:val>
                                        </p:tav>
                                      </p:tavLst>
                                    </p:anim>
                                    <p:anim calcmode="lin" valueType="num">
                                      <p:cBhvr>
                                        <p:cTn id="8" dur="500" fill="hold"/>
                                        <p:tgtEl>
                                          <p:spTgt spid="75">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p:stCondLst>
                                    <p:cond delay="0"/>
                                  </p:stCondLst>
                                  <p:iterate>
                                    <p:tmAbs val="0"/>
                                  </p:iterate>
                                  <p:childTnLst>
                                    <p:set>
                                      <p:cBhvr>
                                        <p:cTn id="10" fill="hold"/>
                                        <p:tgtEl>
                                          <p:spTgt spid="75">
                                            <p:txEl>
                                              <p:pRg st="0" end="0"/>
                                            </p:txEl>
                                          </p:spTgt>
                                        </p:tgtEl>
                                        <p:attrNameLst>
                                          <p:attrName>style.visibility</p:attrName>
                                        </p:attrNameLst>
                                      </p:cBhvr>
                                      <p:to>
                                        <p:strVal val="visible"/>
                                      </p:to>
                                    </p:set>
                                    <p:anim calcmode="lin" valueType="num">
                                      <p:cBhvr>
                                        <p:cTn id="11"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75">
                                            <p:txEl>
                                              <p:pRg st="1" end="1"/>
                                            </p:txEl>
                                          </p:spTgt>
                                        </p:tgtEl>
                                        <p:attrNameLst>
                                          <p:attrName>style.visibility</p:attrName>
                                        </p:attrNameLst>
                                      </p:cBhvr>
                                      <p:to>
                                        <p:strVal val="visible"/>
                                      </p:to>
                                    </p:set>
                                    <p:anim calcmode="lin" valueType="num">
                                      <p:cBhvr>
                                        <p:cTn id="17" dur="500" fill="hold"/>
                                        <p:tgtEl>
                                          <p:spTgt spid="75">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7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1" build="p"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title" idx="4294967295"/>
          </p:nvPr>
        </p:nvSpPr>
        <p:spPr>
          <a:xfrm>
            <a:off x="901700" y="188912"/>
            <a:ext cx="7342188" cy="576263"/>
          </a:xfrm>
          <a:prstGeom prst="rect">
            <a:avLst/>
          </a:prstGeom>
        </p:spPr>
        <p:txBody>
          <a:bodyPr lIns="0" tIns="0" rIns="0" bIns="0">
            <a:normAutofit/>
          </a:bodyPr>
          <a:lstStyle>
            <a:lvl1pPr marL="0" marR="0">
              <a:defRPr sz="3200" b="1">
                <a:solidFill>
                  <a:srgbClr val="FFFF00"/>
                </a:solidFill>
                <a:effectLst>
                  <a:outerShdw blurRad="12700" dist="25400" dir="2700000" rotWithShape="0">
                    <a:srgbClr val="000000"/>
                  </a:outerShdw>
                </a:effectLst>
                <a:uFill>
                  <a:solidFill>
                    <a:srgbClr val="FFFF00"/>
                  </a:solidFill>
                </a:uFill>
              </a:defRPr>
            </a:lvl1pPr>
          </a:lstStyle>
          <a:p>
            <a:pPr lvl="0">
              <a:defRPr sz="1800" b="0">
                <a:solidFill>
                  <a:srgbClr val="000000"/>
                </a:solidFill>
                <a:effectLst/>
                <a:uFillTx/>
              </a:defRPr>
            </a:pPr>
            <a:r>
              <a:rPr sz="3200" b="1">
                <a:solidFill>
                  <a:srgbClr val="FFFF00"/>
                </a:solidFill>
                <a:effectLst>
                  <a:outerShdw blurRad="12700" dist="25400" dir="2700000" rotWithShape="0">
                    <a:srgbClr val="000000"/>
                  </a:outerShdw>
                </a:effectLst>
                <a:uFill>
                  <a:solidFill>
                    <a:srgbClr val="FFFF00"/>
                  </a:solidFill>
                </a:uFill>
              </a:rPr>
              <a:t>Compassion begins with a reality check</a:t>
            </a:r>
          </a:p>
        </p:txBody>
      </p:sp>
      <p:sp>
        <p:nvSpPr>
          <p:cNvPr id="75" name="Shape 75"/>
          <p:cNvSpPr>
            <a:spLocks noGrp="1"/>
          </p:cNvSpPr>
          <p:nvPr>
            <p:ph type="body" idx="4294967295"/>
          </p:nvPr>
        </p:nvSpPr>
        <p:spPr>
          <a:xfrm>
            <a:off x="468312" y="908049"/>
            <a:ext cx="8135938" cy="5688014"/>
          </a:xfrm>
          <a:prstGeom prst="rect">
            <a:avLst/>
          </a:prstGeom>
        </p:spPr>
        <p:txBody>
          <a:bodyPr lIns="0" tIns="0" rIns="0" bIns="0">
            <a:normAutofit/>
          </a:bodyPr>
          <a:lstStyle/>
          <a:p>
            <a:pPr marL="0" marR="0" lvl="0" indent="0" algn="just">
              <a:buSzTx/>
              <a:buNone/>
              <a:defRPr sz="1800">
                <a:uFillTx/>
              </a:defRPr>
            </a:pPr>
            <a:endParaRPr sz="3200" b="1" dirty="0">
              <a:solidFill>
                <a:srgbClr val="FFFFFF"/>
              </a:solidFill>
              <a:effectLst>
                <a:outerShdw blurRad="12700" dist="25400" dir="2700000" rotWithShape="0">
                  <a:srgbClr val="000000"/>
                </a:outerShdw>
              </a:effectLst>
              <a:uFill>
                <a:solidFill>
                  <a:srgbClr val="FFFFFF"/>
                </a:solidFill>
              </a:uFill>
            </a:endParaRPr>
          </a:p>
          <a:p>
            <a:pPr marL="0" marR="0" lvl="0" indent="0" algn="just">
              <a:buSzTx/>
              <a:buNone/>
              <a:defRPr sz="1800">
                <a:uFillTx/>
              </a:defRPr>
            </a:pPr>
            <a:r>
              <a:rPr sz="3200" b="1" dirty="0">
                <a:solidFill>
                  <a:srgbClr val="FFFFFF"/>
                </a:solidFill>
                <a:effectLst>
                  <a:outerShdw blurRad="12700" dist="25400" dir="2700000" rotWithShape="0">
                    <a:srgbClr val="000000"/>
                  </a:outerShdw>
                </a:effectLst>
                <a:uFill>
                  <a:solidFill>
                    <a:srgbClr val="FFFFFF"/>
                  </a:solidFill>
                </a:uFill>
              </a:rPr>
              <a:t>We are an emergent species in the ‘flow of life’ so our brains, with their motives, emotions, and response patterns are products of evolution, designed to function in certain ways</a:t>
            </a:r>
          </a:p>
          <a:p>
            <a:pPr marL="0" marR="0" lvl="0" indent="0" algn="just">
              <a:buSzTx/>
              <a:buNone/>
              <a:defRPr sz="1800">
                <a:uFillTx/>
              </a:defRPr>
            </a:pPr>
            <a:endParaRPr sz="3200" b="1" dirty="0">
              <a:solidFill>
                <a:srgbClr val="FFFFFF"/>
              </a:solidFill>
              <a:effectLst>
                <a:outerShdw blurRad="12700" dist="25400" dir="2700000" rotWithShape="0">
                  <a:srgbClr val="000000"/>
                </a:outerShdw>
              </a:effectLst>
              <a:uFill>
                <a:solidFill>
                  <a:srgbClr val="FFFFFF"/>
                </a:solidFill>
              </a:uFill>
            </a:endParaRPr>
          </a:p>
          <a:p>
            <a:pPr marL="0" marR="0" lvl="0" indent="0" algn="just">
              <a:spcBef>
                <a:spcPts val="900"/>
              </a:spcBef>
              <a:buSzTx/>
              <a:buNone/>
              <a:defRPr sz="1800">
                <a:uFillTx/>
              </a:defRPr>
            </a:pPr>
            <a:r>
              <a:rPr sz="3200" b="1" dirty="0">
                <a:solidFill>
                  <a:srgbClr val="FFFFFF"/>
                </a:solidFill>
                <a:effectLst>
                  <a:outerShdw blurRad="12700" dist="25400" dir="2700000" rotWithShape="0">
                    <a:srgbClr val="000000"/>
                  </a:outerShdw>
                </a:effectLst>
                <a:uFill>
                  <a:solidFill>
                    <a:srgbClr val="FFFFFF"/>
                  </a:solidFill>
                </a:uFill>
              </a:rPr>
              <a:t>	</a:t>
            </a:r>
            <a:r>
              <a:rPr sz="4000" b="1" dirty="0">
                <a:solidFill>
                  <a:srgbClr val="FFFF66"/>
                </a:solidFill>
                <a:effectLst>
                  <a:outerShdw blurRad="12700" dist="25400" dir="2700000" rotWithShape="0">
                    <a:srgbClr val="000000"/>
                  </a:outerShdw>
                </a:effectLst>
                <a:uFill>
                  <a:solidFill>
                    <a:srgbClr val="FFFF66"/>
                  </a:solidFill>
                </a:uFill>
              </a:rPr>
              <a:t>		</a:t>
            </a:r>
          </a:p>
        </p:txBody>
      </p:sp>
      <p:pic>
        <p:nvPicPr>
          <p:cNvPr id="76" name="Water Lilly logo blue.png" descr="Water Lilly logo blue"/>
          <p:cNvPicPr/>
          <p:nvPr/>
        </p:nvPicPr>
        <p:blipFill>
          <a:blip r:embed="rId2">
            <a:extLst/>
          </a:blip>
          <a:stretch>
            <a:fillRect/>
          </a:stretch>
        </p:blipFill>
        <p:spPr>
          <a:xfrm rot="20511548">
            <a:off x="8135937" y="5975350"/>
            <a:ext cx="1008063" cy="882650"/>
          </a:xfrm>
          <a:prstGeom prst="rect">
            <a:avLst/>
          </a:prstGeom>
          <a:ln w="12700">
            <a:miter lim="400000"/>
          </a:ln>
        </p:spPr>
      </p:pic>
    </p:spTree>
    <p:extLst>
      <p:ext uri="{BB962C8B-B14F-4D97-AF65-F5344CB8AC3E}">
        <p14:creationId xmlns:p14="http://schemas.microsoft.com/office/powerpoint/2010/main" val="131671319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5">
                                            <p:bg/>
                                          </p:spTgt>
                                        </p:tgtEl>
                                        <p:attrNameLst>
                                          <p:attrName>style.visibility</p:attrName>
                                        </p:attrNameLst>
                                      </p:cBhvr>
                                      <p:to>
                                        <p:strVal val="visible"/>
                                      </p:to>
                                    </p:set>
                                    <p:anim calcmode="lin" valueType="num">
                                      <p:cBhvr>
                                        <p:cTn id="7" dur="500" fill="hold"/>
                                        <p:tgtEl>
                                          <p:spTgt spid="75">
                                            <p:bg/>
                                          </p:spTgt>
                                        </p:tgtEl>
                                        <p:attrNameLst>
                                          <p:attrName>ppt_x</p:attrName>
                                        </p:attrNameLst>
                                      </p:cBhvr>
                                      <p:tavLst>
                                        <p:tav tm="0">
                                          <p:val>
                                            <p:strVal val="#ppt_x"/>
                                          </p:val>
                                        </p:tav>
                                        <p:tav tm="100000">
                                          <p:val>
                                            <p:strVal val="#ppt_x"/>
                                          </p:val>
                                        </p:tav>
                                      </p:tavLst>
                                    </p:anim>
                                    <p:anim calcmode="lin" valueType="num">
                                      <p:cBhvr>
                                        <p:cTn id="8" dur="500" fill="hold"/>
                                        <p:tgtEl>
                                          <p:spTgt spid="7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75">
                                            <p:txEl>
                                              <p:pRg st="1" end="1"/>
                                            </p:txEl>
                                          </p:spTgt>
                                        </p:tgtEl>
                                        <p:attrNameLst>
                                          <p:attrName>style.visibility</p:attrName>
                                        </p:attrNameLst>
                                      </p:cBhvr>
                                      <p:to>
                                        <p:strVal val="visible"/>
                                      </p:to>
                                    </p:set>
                                    <p:anim calcmode="lin" valueType="num">
                                      <p:cBhvr>
                                        <p:cTn id="13" dur="500" fill="hold"/>
                                        <p:tgtEl>
                                          <p:spTgt spid="7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p:tmAbs val="0"/>
                                  </p:iterate>
                                  <p:childTnLst>
                                    <p:set>
                                      <p:cBhvr>
                                        <p:cTn id="18" fill="hold"/>
                                        <p:tgtEl>
                                          <p:spTgt spid="75">
                                            <p:txEl>
                                              <p:pRg st="3" end="3"/>
                                            </p:txEl>
                                          </p:spTgt>
                                        </p:tgtEl>
                                        <p:attrNameLst>
                                          <p:attrName>style.visibility</p:attrName>
                                        </p:attrNameLst>
                                      </p:cBhvr>
                                      <p:to>
                                        <p:strVal val="visible"/>
                                      </p:to>
                                    </p:set>
                                    <p:anim calcmode="lin" valueType="num">
                                      <p:cBhvr>
                                        <p:cTn id="19" dur="500" fill="hold"/>
                                        <p:tgtEl>
                                          <p:spTgt spid="75">
                                            <p:txEl>
                                              <p:pRg st="3" end="3"/>
                                            </p:txEl>
                                          </p:spTgt>
                                        </p:tgtEl>
                                        <p:attrNameLst>
                                          <p:attrName>ppt_x</p:attrName>
                                        </p:attrNameLst>
                                      </p:cBhvr>
                                      <p:tavLst>
                                        <p:tav tm="0">
                                          <p:val>
                                            <p:strVal val="#ppt_x"/>
                                          </p:val>
                                        </p:tav>
                                        <p:tav tm="100000">
                                          <p:val>
                                            <p:strVal val="#ppt_x"/>
                                          </p:val>
                                        </p:tav>
                                      </p:tavLst>
                                    </p:anim>
                                    <p:anim calcmode="lin" valueType="num">
                                      <p:cBhvr>
                                        <p:cTn id="20" dur="500" fill="hold"/>
                                        <p:tgtEl>
                                          <p:spTgt spid="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build="p"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idx="4294967295"/>
          </p:nvPr>
        </p:nvSpPr>
        <p:spPr>
          <a:xfrm>
            <a:off x="901700" y="188912"/>
            <a:ext cx="7342188" cy="576263"/>
          </a:xfrm>
          <a:prstGeom prst="rect">
            <a:avLst/>
          </a:prstGeom>
        </p:spPr>
        <p:txBody>
          <a:bodyPr lIns="0" tIns="0" rIns="0" bIns="0">
            <a:normAutofit/>
          </a:bodyPr>
          <a:lstStyle>
            <a:lvl1pPr marL="0" marR="0">
              <a:defRPr sz="3200" b="1">
                <a:solidFill>
                  <a:srgbClr val="FFFF00"/>
                </a:solidFill>
                <a:effectLst>
                  <a:outerShdw blurRad="12700" dist="25400" dir="2700000" rotWithShape="0">
                    <a:srgbClr val="000000"/>
                  </a:outerShdw>
                </a:effectLst>
                <a:uFill>
                  <a:solidFill>
                    <a:srgbClr val="FFFF00"/>
                  </a:solidFill>
                </a:uFill>
              </a:defRPr>
            </a:lvl1pPr>
          </a:lstStyle>
          <a:p>
            <a:pPr lvl="0">
              <a:defRPr sz="1800" b="0">
                <a:solidFill>
                  <a:srgbClr val="000000"/>
                </a:solidFill>
                <a:effectLst/>
                <a:uFillTx/>
              </a:defRPr>
            </a:pPr>
            <a:r>
              <a:rPr sz="3200" b="1">
                <a:solidFill>
                  <a:srgbClr val="FFFF00"/>
                </a:solidFill>
                <a:effectLst>
                  <a:outerShdw blurRad="12700" dist="25400" dir="2700000" rotWithShape="0">
                    <a:srgbClr val="000000"/>
                  </a:outerShdw>
                </a:effectLst>
                <a:uFill>
                  <a:solidFill>
                    <a:srgbClr val="FFFF00"/>
                  </a:solidFill>
                </a:uFill>
              </a:rPr>
              <a:t>Compassion begins with a reality check</a:t>
            </a:r>
          </a:p>
        </p:txBody>
      </p:sp>
      <p:sp>
        <p:nvSpPr>
          <p:cNvPr id="79" name="Shape 79"/>
          <p:cNvSpPr>
            <a:spLocks noGrp="1"/>
          </p:cNvSpPr>
          <p:nvPr>
            <p:ph type="body" idx="4294967295"/>
          </p:nvPr>
        </p:nvSpPr>
        <p:spPr>
          <a:xfrm>
            <a:off x="468312" y="908049"/>
            <a:ext cx="8135938" cy="5688014"/>
          </a:xfrm>
          <a:prstGeom prst="rect">
            <a:avLst/>
          </a:prstGeom>
        </p:spPr>
        <p:txBody>
          <a:bodyPr lIns="0" tIns="0" rIns="0" bIns="0">
            <a:normAutofit/>
          </a:bodyPr>
          <a:lstStyle/>
          <a:p>
            <a:pPr marL="0" marR="0" lvl="0" indent="0" algn="just">
              <a:buSzTx/>
              <a:buNone/>
              <a:defRPr sz="1800">
                <a:uFillTx/>
              </a:defRPr>
            </a:pPr>
            <a:endParaRPr sz="3200" b="1" dirty="0">
              <a:solidFill>
                <a:srgbClr val="FFFFFF"/>
              </a:solidFill>
              <a:effectLst>
                <a:outerShdw blurRad="12700" dist="25400" dir="2700000" rotWithShape="0">
                  <a:srgbClr val="000000"/>
                </a:outerShdw>
              </a:effectLst>
              <a:uFill>
                <a:solidFill>
                  <a:srgbClr val="FFFFFF"/>
                </a:solidFill>
              </a:uFill>
            </a:endParaRPr>
          </a:p>
          <a:p>
            <a:pPr marL="0" marR="0" lvl="0" indent="0" algn="just">
              <a:buSzTx/>
              <a:buNone/>
              <a:defRPr sz="1800">
                <a:uFillTx/>
              </a:defRPr>
            </a:pPr>
            <a:r>
              <a:rPr sz="3200" b="1" dirty="0">
                <a:solidFill>
                  <a:srgbClr val="FFFFFF"/>
                </a:solidFill>
                <a:effectLst>
                  <a:outerShdw blurRad="12700" dist="25400" dir="2700000" rotWithShape="0">
                    <a:srgbClr val="000000"/>
                  </a:outerShdw>
                </a:effectLst>
                <a:uFill>
                  <a:solidFill>
                    <a:srgbClr val="FFFFFF"/>
                  </a:solidFill>
                </a:uFill>
              </a:rPr>
              <a:t>We are designed for wanting, craving needing and seeking permanence – to fear and aggress, to love and to grieve – to know of our </a:t>
            </a:r>
            <a:r>
              <a:rPr sz="3200" b="1" dirty="0" smtClean="0">
                <a:solidFill>
                  <a:srgbClr val="FFFFFF"/>
                </a:solidFill>
                <a:effectLst>
                  <a:outerShdw blurRad="12700" dist="25400" dir="2700000" rotWithShape="0">
                    <a:srgbClr val="000000"/>
                  </a:outerShdw>
                </a:effectLst>
                <a:uFill>
                  <a:solidFill>
                    <a:srgbClr val="FFFFFF"/>
                  </a:solidFill>
                </a:uFill>
              </a:rPr>
              <a:t>destiny</a:t>
            </a:r>
            <a:r>
              <a:rPr lang="en-US" sz="3200" b="1" dirty="0" smtClean="0">
                <a:solidFill>
                  <a:srgbClr val="FFFFFF"/>
                </a:solidFill>
                <a:effectLst>
                  <a:outerShdw blurRad="12700" dist="25400" dir="2700000" rotWithShape="0">
                    <a:srgbClr val="000000"/>
                  </a:outerShdw>
                </a:effectLst>
                <a:uFill>
                  <a:solidFill>
                    <a:srgbClr val="FFFFFF"/>
                  </a:solidFill>
                </a:uFill>
              </a:rPr>
              <a:t>.</a:t>
            </a:r>
          </a:p>
          <a:p>
            <a:pPr marL="0" marR="0" lvl="0" indent="0" algn="just">
              <a:buSzTx/>
              <a:buNone/>
              <a:defRPr sz="1800">
                <a:uFillTx/>
              </a:defRPr>
            </a:pPr>
            <a:endParaRPr lang="en-US" b="1" dirty="0">
              <a:solidFill>
                <a:srgbClr val="FFFFFF"/>
              </a:solidFill>
              <a:effectLst>
                <a:outerShdw blurRad="12700" dist="25400" dir="2700000" rotWithShape="0">
                  <a:srgbClr val="000000"/>
                </a:outerShdw>
              </a:effectLst>
              <a:uFill>
                <a:solidFill>
                  <a:srgbClr val="FFFFFF"/>
                </a:solidFill>
              </a:uFill>
            </a:endParaRPr>
          </a:p>
          <a:p>
            <a:pPr marL="0" marR="0" lvl="0" indent="0" algn="just">
              <a:buSzTx/>
              <a:buNone/>
              <a:defRPr sz="1800">
                <a:uFillTx/>
              </a:defRPr>
            </a:pPr>
            <a:r>
              <a:rPr lang="en-US" sz="3200" b="1" dirty="0" smtClean="0">
                <a:solidFill>
                  <a:srgbClr val="FFFFFF"/>
                </a:solidFill>
                <a:effectLst>
                  <a:outerShdw blurRad="12700" dist="25400" dir="2700000" rotWithShape="0">
                    <a:srgbClr val="000000"/>
                  </a:outerShdw>
                </a:effectLst>
                <a:uFill>
                  <a:solidFill>
                    <a:srgbClr val="FFFFFF"/>
                  </a:solidFill>
                </a:uFill>
              </a:rPr>
              <a:t>Stardust, Grains of Sand, and Vast Neural Networks.</a:t>
            </a:r>
          </a:p>
          <a:p>
            <a:pPr marL="0" marR="0" lvl="0" indent="0" algn="just">
              <a:buSzTx/>
              <a:buNone/>
              <a:defRPr sz="1800">
                <a:uFillTx/>
              </a:defRPr>
            </a:pPr>
            <a:endParaRPr lang="en-US" b="1" dirty="0">
              <a:solidFill>
                <a:srgbClr val="FFFFFF"/>
              </a:solidFill>
              <a:effectLst>
                <a:outerShdw blurRad="12700" dist="25400" dir="2700000" rotWithShape="0">
                  <a:srgbClr val="000000"/>
                </a:outerShdw>
              </a:effectLst>
              <a:uFill>
                <a:solidFill>
                  <a:srgbClr val="FFFFFF"/>
                </a:solidFill>
              </a:uFill>
            </a:endParaRPr>
          </a:p>
          <a:p>
            <a:pPr marL="0" marR="0" lvl="0" indent="0" algn="just">
              <a:buSzTx/>
              <a:buNone/>
              <a:defRPr sz="1800">
                <a:uFillTx/>
              </a:defRPr>
            </a:pPr>
            <a:endParaRPr lang="en-US" b="1" dirty="0">
              <a:solidFill>
                <a:srgbClr val="FFFFFF"/>
              </a:solidFill>
              <a:effectLst>
                <a:outerShdw blurRad="12700" dist="25400" dir="2700000" rotWithShape="0">
                  <a:srgbClr val="000000"/>
                </a:outerShdw>
              </a:effectLst>
              <a:uFill>
                <a:solidFill>
                  <a:srgbClr val="FFFFFF"/>
                </a:solidFill>
              </a:uFill>
            </a:endParaRPr>
          </a:p>
          <a:p>
            <a:pPr marL="0" marR="0" lvl="0" indent="0" algn="just">
              <a:buSzTx/>
              <a:buNone/>
              <a:defRPr sz="1800">
                <a:uFillTx/>
              </a:defRPr>
            </a:pPr>
            <a:endParaRPr sz="3200" b="1" dirty="0">
              <a:solidFill>
                <a:srgbClr val="FFFFFF"/>
              </a:solidFill>
              <a:effectLst>
                <a:outerShdw blurRad="12700" dist="25400" dir="2700000" rotWithShape="0">
                  <a:srgbClr val="000000"/>
                </a:outerShdw>
              </a:effectLst>
              <a:uFill>
                <a:solidFill>
                  <a:srgbClr val="FFFFFF"/>
                </a:solidFill>
              </a:uFill>
            </a:endParaRPr>
          </a:p>
          <a:p>
            <a:pPr marL="0" marR="0" lvl="0" indent="0" algn="just">
              <a:buSzTx/>
              <a:buNone/>
              <a:defRPr sz="1800">
                <a:uFillTx/>
              </a:defRPr>
            </a:pPr>
            <a:endParaRPr lang="en-US" sz="3200" b="1" dirty="0" smtClean="0">
              <a:solidFill>
                <a:srgbClr val="FFFFFF"/>
              </a:solidFill>
              <a:effectLst>
                <a:outerShdw blurRad="12700" dist="25400" dir="2700000" rotWithShape="0">
                  <a:srgbClr val="000000"/>
                </a:outerShdw>
              </a:effectLst>
              <a:uFill>
                <a:solidFill>
                  <a:srgbClr val="FFFFFF"/>
                </a:solidFill>
              </a:uFill>
            </a:endParaRPr>
          </a:p>
          <a:p>
            <a:pPr marL="0" marR="0" lvl="0" indent="0" algn="just">
              <a:buSzTx/>
              <a:buNone/>
              <a:defRPr sz="1800">
                <a:uFillTx/>
              </a:defRPr>
            </a:pPr>
            <a:endParaRPr sz="3200" b="1" dirty="0">
              <a:solidFill>
                <a:srgbClr val="FFFFFF"/>
              </a:solidFill>
              <a:effectLst>
                <a:outerShdw blurRad="12700" dist="25400" dir="2700000" rotWithShape="0">
                  <a:srgbClr val="000000"/>
                </a:outerShdw>
              </a:effectLst>
              <a:uFill>
                <a:solidFill>
                  <a:srgbClr val="FFFFFF"/>
                </a:solidFill>
              </a:uFill>
            </a:endParaRPr>
          </a:p>
        </p:txBody>
      </p:sp>
      <p:pic>
        <p:nvPicPr>
          <p:cNvPr id="80" name="Water Lilly logo blue.png" descr="Water Lilly logo blue"/>
          <p:cNvPicPr/>
          <p:nvPr/>
        </p:nvPicPr>
        <p:blipFill>
          <a:blip r:embed="rId2">
            <a:extLst/>
          </a:blip>
          <a:stretch>
            <a:fillRect/>
          </a:stretch>
        </p:blipFill>
        <p:spPr>
          <a:xfrm rot="20511548">
            <a:off x="8135937" y="5975350"/>
            <a:ext cx="1008063" cy="88265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79">
                                            <p:txEl>
                                              <p:pRg st="1" end="1"/>
                                            </p:txEl>
                                          </p:spTgt>
                                        </p:tgtEl>
                                        <p:attrNameLst>
                                          <p:attrName>style.visibility</p:attrName>
                                        </p:attrNameLst>
                                      </p:cBhvr>
                                      <p:to>
                                        <p:strVal val="visible"/>
                                      </p:to>
                                    </p:set>
                                    <p:anim calcmode="lin" valueType="num">
                                      <p:cBhvr>
                                        <p:cTn id="7" dur="500" fill="hold"/>
                                        <p:tgtEl>
                                          <p:spTgt spid="79">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79">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1" nodeType="afterEffect">
                                  <p:stCondLst>
                                    <p:cond delay="0"/>
                                  </p:stCondLst>
                                  <p:iterate>
                                    <p:tmAbs val="0"/>
                                  </p:iterate>
                                  <p:childTnLst>
                                    <p:set>
                                      <p:cBhvr>
                                        <p:cTn id="11" fill="hold"/>
                                        <p:tgtEl>
                                          <p:spTgt spid="79">
                                            <p:txEl>
                                              <p:pRg st="3" end="3"/>
                                            </p:txEl>
                                          </p:spTgt>
                                        </p:tgtEl>
                                        <p:attrNameLst>
                                          <p:attrName>style.visibility</p:attrName>
                                        </p:attrNameLst>
                                      </p:cBhvr>
                                      <p:to>
                                        <p:strVal val="visible"/>
                                      </p:to>
                                    </p:set>
                                    <p:anim calcmode="lin" valueType="num">
                                      <p:cBhvr>
                                        <p:cTn id="12" dur="500" fill="hold"/>
                                        <p:tgtEl>
                                          <p:spTgt spid="79">
                                            <p:txEl>
                                              <p:pRg st="3" end="3"/>
                                            </p:txEl>
                                          </p:spTgt>
                                        </p:tgtEl>
                                        <p:attrNameLst>
                                          <p:attrName>ppt_x</p:attrName>
                                        </p:attrNameLst>
                                      </p:cBhvr>
                                      <p:tavLst>
                                        <p:tav tm="0">
                                          <p:val>
                                            <p:strVal val="#ppt_x"/>
                                          </p:val>
                                        </p:tav>
                                        <p:tav tm="100000">
                                          <p:val>
                                            <p:strVal val="#ppt_x"/>
                                          </p:val>
                                        </p:tav>
                                      </p:tavLst>
                                    </p:anim>
                                    <p:anim calcmode="lin" valueType="num">
                                      <p:cBhvr>
                                        <p:cTn id="13" dur="500" fill="hold"/>
                                        <p:tgtEl>
                                          <p:spTgt spid="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1" build="p"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idx="4294967295"/>
          </p:nvPr>
        </p:nvSpPr>
        <p:spPr>
          <a:xfrm>
            <a:off x="901700" y="188912"/>
            <a:ext cx="7342188" cy="576263"/>
          </a:xfrm>
          <a:prstGeom prst="rect">
            <a:avLst/>
          </a:prstGeom>
        </p:spPr>
        <p:txBody>
          <a:bodyPr lIns="0" tIns="0" rIns="0" bIns="0">
            <a:normAutofit/>
          </a:bodyPr>
          <a:lstStyle>
            <a:lvl1pPr marL="0" marR="0">
              <a:defRPr sz="3200" b="1">
                <a:solidFill>
                  <a:srgbClr val="FFFF00"/>
                </a:solidFill>
                <a:effectLst>
                  <a:outerShdw blurRad="12700" dist="25400" dir="2700000" rotWithShape="0">
                    <a:srgbClr val="000000"/>
                  </a:outerShdw>
                </a:effectLst>
                <a:uFill>
                  <a:solidFill>
                    <a:srgbClr val="FFFF00"/>
                  </a:solidFill>
                </a:uFill>
              </a:defRPr>
            </a:lvl1pPr>
          </a:lstStyle>
          <a:p>
            <a:pPr lvl="0">
              <a:defRPr sz="1800" b="0">
                <a:solidFill>
                  <a:srgbClr val="000000"/>
                </a:solidFill>
                <a:effectLst/>
                <a:uFillTx/>
              </a:defRPr>
            </a:pPr>
            <a:r>
              <a:rPr sz="3200" b="1">
                <a:solidFill>
                  <a:srgbClr val="FFFF00"/>
                </a:solidFill>
                <a:effectLst>
                  <a:outerShdw blurRad="12700" dist="25400" dir="2700000" rotWithShape="0">
                    <a:srgbClr val="000000"/>
                  </a:outerShdw>
                </a:effectLst>
                <a:uFill>
                  <a:solidFill>
                    <a:srgbClr val="FFFF00"/>
                  </a:solidFill>
                </a:uFill>
              </a:rPr>
              <a:t>Compassion begins with a reality check</a:t>
            </a:r>
          </a:p>
        </p:txBody>
      </p:sp>
      <p:sp>
        <p:nvSpPr>
          <p:cNvPr id="79" name="Shape 79"/>
          <p:cNvSpPr>
            <a:spLocks noGrp="1"/>
          </p:cNvSpPr>
          <p:nvPr>
            <p:ph type="body" idx="4294967295"/>
          </p:nvPr>
        </p:nvSpPr>
        <p:spPr>
          <a:xfrm>
            <a:off x="504825" y="309488"/>
            <a:ext cx="8135938" cy="5062685"/>
          </a:xfrm>
          <a:prstGeom prst="rect">
            <a:avLst/>
          </a:prstGeom>
        </p:spPr>
        <p:txBody>
          <a:bodyPr lIns="0" tIns="0" rIns="0" bIns="0">
            <a:normAutofit/>
          </a:bodyPr>
          <a:lstStyle/>
          <a:p>
            <a:pPr marL="0" marR="0" lvl="0" indent="0" algn="just">
              <a:buSzTx/>
              <a:buNone/>
              <a:defRPr sz="1800">
                <a:uFillTx/>
              </a:defRPr>
            </a:pPr>
            <a:endParaRPr sz="3200" b="1" dirty="0">
              <a:solidFill>
                <a:srgbClr val="FFFFFF"/>
              </a:solidFill>
              <a:effectLst>
                <a:outerShdw blurRad="12700" dist="25400" dir="2700000" rotWithShape="0">
                  <a:srgbClr val="000000"/>
                </a:outerShdw>
              </a:effectLst>
              <a:uFill>
                <a:solidFill>
                  <a:srgbClr val="FFFFFF"/>
                </a:solidFill>
              </a:uFill>
            </a:endParaRPr>
          </a:p>
          <a:p>
            <a:pPr marL="0" marR="0" lvl="0" indent="0" algn="just">
              <a:buSzTx/>
              <a:buNone/>
              <a:defRPr sz="1800">
                <a:uFillTx/>
              </a:defRPr>
            </a:pPr>
            <a:endParaRPr sz="3200" b="1" dirty="0">
              <a:solidFill>
                <a:srgbClr val="FFFFFF"/>
              </a:solidFill>
              <a:effectLst>
                <a:outerShdw blurRad="12700" dist="25400" dir="2700000" rotWithShape="0">
                  <a:srgbClr val="000000"/>
                </a:outerShdw>
              </a:effectLst>
              <a:uFill>
                <a:solidFill>
                  <a:srgbClr val="FFFFFF"/>
                </a:solidFill>
              </a:uFill>
            </a:endParaRPr>
          </a:p>
          <a:p>
            <a:pPr marL="0" marR="0" lvl="0" indent="0" algn="just">
              <a:spcBef>
                <a:spcPts val="900"/>
              </a:spcBef>
              <a:buSzTx/>
              <a:buNone/>
              <a:defRPr sz="1800">
                <a:uFillTx/>
              </a:defRPr>
            </a:pPr>
            <a:r>
              <a:rPr sz="3200" b="1" dirty="0">
                <a:solidFill>
                  <a:srgbClr val="FFFFFF"/>
                </a:solidFill>
                <a:effectLst>
                  <a:outerShdw blurRad="12700" dist="25400" dir="2700000" rotWithShape="0">
                    <a:srgbClr val="000000"/>
                  </a:outerShdw>
                </a:effectLst>
                <a:uFill>
                  <a:solidFill>
                    <a:srgbClr val="FFFFFF"/>
                  </a:solidFill>
                </a:uFill>
              </a:rPr>
              <a:t>We move towards what might sustain and benefit us (appetitive stimuli) and away from that which may harm us (aversive stimuli).	</a:t>
            </a:r>
            <a:r>
              <a:rPr sz="4000" b="1" dirty="0">
                <a:solidFill>
                  <a:srgbClr val="FFFF66"/>
                </a:solidFill>
                <a:effectLst>
                  <a:outerShdw blurRad="12700" dist="25400" dir="2700000" rotWithShape="0">
                    <a:srgbClr val="000000"/>
                  </a:outerShdw>
                </a:effectLst>
                <a:uFill>
                  <a:solidFill>
                    <a:srgbClr val="FFFF66"/>
                  </a:solidFill>
                </a:uFill>
              </a:rPr>
              <a:t>		</a:t>
            </a:r>
          </a:p>
        </p:txBody>
      </p:sp>
      <p:pic>
        <p:nvPicPr>
          <p:cNvPr id="80" name="Water Lilly logo blue.png" descr="Water Lilly logo blue"/>
          <p:cNvPicPr/>
          <p:nvPr/>
        </p:nvPicPr>
        <p:blipFill>
          <a:blip r:embed="rId2">
            <a:extLst/>
          </a:blip>
          <a:stretch>
            <a:fillRect/>
          </a:stretch>
        </p:blipFill>
        <p:spPr>
          <a:xfrm rot="20511548">
            <a:off x="8135937" y="5975350"/>
            <a:ext cx="1008063" cy="882650"/>
          </a:xfrm>
          <a:prstGeom prst="rect">
            <a:avLst/>
          </a:prstGeom>
          <a:ln w="12700">
            <a:miter lim="400000"/>
          </a:ln>
        </p:spPr>
      </p:pic>
    </p:spTree>
    <p:extLst>
      <p:ext uri="{BB962C8B-B14F-4D97-AF65-F5344CB8AC3E}">
        <p14:creationId xmlns:p14="http://schemas.microsoft.com/office/powerpoint/2010/main" val="104803373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9">
                                            <p:txEl>
                                              <p:pRg st="2" end="2"/>
                                            </p:txEl>
                                          </p:spTgt>
                                        </p:tgtEl>
                                        <p:attrNameLst>
                                          <p:attrName>style.visibility</p:attrName>
                                        </p:attrNameLst>
                                      </p:cBhvr>
                                      <p:to>
                                        <p:strVal val="visible"/>
                                      </p:to>
                                    </p:set>
                                    <p:anim calcmode="lin" valueType="num">
                                      <p:cBhvr>
                                        <p:cTn id="7" dur="500" fill="hold"/>
                                        <p:tgtEl>
                                          <p:spTgt spid="79">
                                            <p:txEl>
                                              <p:pRg st="2" end="2"/>
                                            </p:txEl>
                                          </p:spTgt>
                                        </p:tgtEl>
                                        <p:attrNameLst>
                                          <p:attrName>ppt_x</p:attrName>
                                        </p:attrNameLst>
                                      </p:cBhvr>
                                      <p:tavLst>
                                        <p:tav tm="0">
                                          <p:val>
                                            <p:strVal val="#ppt_x"/>
                                          </p:val>
                                        </p:tav>
                                        <p:tav tm="100000">
                                          <p:val>
                                            <p:strVal val="#ppt_x"/>
                                          </p:val>
                                        </p:tav>
                                      </p:tavLst>
                                    </p:anim>
                                    <p:anim calcmode="lin" valueType="num">
                                      <p:cBhvr>
                                        <p:cTn id="8" dur="500" fill="hold"/>
                                        <p:tgtEl>
                                          <p:spTgt spid="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build="p"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ChangeArrowheads="1"/>
          </p:cNvSpPr>
          <p:nvPr>
            <p:ph type="ctrTitle" idx="4294967295"/>
          </p:nvPr>
        </p:nvSpPr>
        <p:spPr>
          <a:xfrm>
            <a:off x="901700" y="188913"/>
            <a:ext cx="7342188" cy="576262"/>
          </a:xfrm>
        </p:spPr>
        <p:txBody>
          <a:bodyPr/>
          <a:lstStyle/>
          <a:p>
            <a:pPr eaLnBrk="1" hangingPunct="1"/>
            <a:r>
              <a:rPr lang="en-GB" altLang="en-US" sz="3200" b="1">
                <a:solidFill>
                  <a:srgbClr val="FFFF00"/>
                </a:solidFill>
                <a:effectLst>
                  <a:outerShdw blurRad="38100" dist="38100" dir="2700000" algn="tl">
                    <a:srgbClr val="000000"/>
                  </a:outerShdw>
                </a:effectLst>
                <a:ea typeface="ＭＳ Ｐゴシック" charset="-128"/>
              </a:rPr>
              <a:t>Compassion begins with a reality check</a:t>
            </a:r>
          </a:p>
        </p:txBody>
      </p:sp>
      <p:sp>
        <p:nvSpPr>
          <p:cNvPr id="696323" name="Rectangle 3"/>
          <p:cNvSpPr>
            <a:spLocks noGrp="1" noChangeArrowheads="1"/>
          </p:cNvSpPr>
          <p:nvPr>
            <p:ph type="subTitle" idx="4294967295"/>
          </p:nvPr>
        </p:nvSpPr>
        <p:spPr>
          <a:xfrm>
            <a:off x="468313" y="908050"/>
            <a:ext cx="8135937" cy="5688013"/>
          </a:xfrm>
        </p:spPr>
        <p:txBody>
          <a:bodyPr/>
          <a:lstStyle/>
          <a:p>
            <a:pPr marL="0" indent="0" algn="just" eaLnBrk="1" hangingPunct="1">
              <a:lnSpc>
                <a:spcPct val="80000"/>
              </a:lnSpc>
              <a:buFontTx/>
              <a:buNone/>
            </a:pPr>
            <a:endParaRPr lang="en-GB" altLang="en-US" sz="2800" b="1" dirty="0">
              <a:solidFill>
                <a:schemeClr val="bg1"/>
              </a:solidFill>
              <a:effectLst>
                <a:outerShdw blurRad="38100" dist="38100" dir="2700000" algn="tl">
                  <a:srgbClr val="000000"/>
                </a:outerShdw>
              </a:effectLst>
              <a:ea typeface="ＭＳ Ｐゴシック" charset="-128"/>
            </a:endParaRPr>
          </a:p>
          <a:p>
            <a:pPr marL="0" indent="0" algn="just" eaLnBrk="1" hangingPunct="1">
              <a:lnSpc>
                <a:spcPct val="80000"/>
              </a:lnSpc>
              <a:buFontTx/>
              <a:buNone/>
            </a:pPr>
            <a:r>
              <a:rPr lang="en-GB" altLang="en-US" sz="2800" b="1" dirty="0">
                <a:solidFill>
                  <a:schemeClr val="bg1"/>
                </a:solidFill>
                <a:effectLst>
                  <a:outerShdw blurRad="38100" dist="38100" dir="2700000" algn="tl">
                    <a:srgbClr val="000000"/>
                  </a:outerShdw>
                </a:effectLst>
                <a:ea typeface="ＭＳ Ｐゴシック" charset="-128"/>
              </a:rPr>
              <a:t>Our lives are short (25,000-30,000 days), decay and end. We are subject to various malfunctions and diseases – in a genetic lottery. Everything changes – the nature of impermanence – the nature of tragedy</a:t>
            </a:r>
          </a:p>
          <a:p>
            <a:pPr marL="0" indent="0" algn="just" eaLnBrk="1" hangingPunct="1">
              <a:lnSpc>
                <a:spcPct val="80000"/>
              </a:lnSpc>
              <a:buFontTx/>
              <a:buNone/>
            </a:pPr>
            <a:r>
              <a:rPr lang="en-GB" altLang="en-US" sz="3600" b="1" dirty="0">
                <a:solidFill>
                  <a:srgbClr val="FFFF66"/>
                </a:solidFill>
                <a:effectLst>
                  <a:outerShdw blurRad="38100" dist="38100" dir="2700000" algn="tl">
                    <a:srgbClr val="000000"/>
                  </a:outerShdw>
                </a:effectLst>
                <a:ea typeface="ＭＳ Ｐゴシック" charset="-128"/>
              </a:rPr>
              <a:t>		</a:t>
            </a:r>
          </a:p>
        </p:txBody>
      </p:sp>
      <p:pic>
        <p:nvPicPr>
          <p:cNvPr id="32771"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rot="-1088452">
            <a:off x="8135938" y="5975350"/>
            <a:ext cx="1008062" cy="88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401730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96323">
                                            <p:txEl>
                                              <p:pRg st="1" end="1"/>
                                            </p:txEl>
                                          </p:spTgt>
                                        </p:tgtEl>
                                        <p:attrNameLst>
                                          <p:attrName>style.visibility</p:attrName>
                                        </p:attrNameLst>
                                      </p:cBhvr>
                                      <p:to>
                                        <p:strVal val="visible"/>
                                      </p:to>
                                    </p:set>
                                    <p:anim calcmode="lin" valueType="num">
                                      <p:cBhvr additive="base">
                                        <p:cTn id="7" dur="500" fill="hold"/>
                                        <p:tgtEl>
                                          <p:spTgt spid="6963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96323">
                                            <p:txEl>
                                              <p:pRg st="2" end="2"/>
                                            </p:txEl>
                                          </p:spTgt>
                                        </p:tgtEl>
                                        <p:attrNameLst>
                                          <p:attrName>style.visibility</p:attrName>
                                        </p:attrNameLst>
                                      </p:cBhvr>
                                      <p:to>
                                        <p:strVal val="visible"/>
                                      </p:to>
                                    </p:set>
                                    <p:anim calcmode="lin" valueType="num">
                                      <p:cBhvr additive="base">
                                        <p:cTn id="13" dur="500" fill="hold"/>
                                        <p:tgtEl>
                                          <p:spTgt spid="6963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ChangeArrowheads="1"/>
          </p:cNvSpPr>
          <p:nvPr>
            <p:ph type="ctrTitle" idx="4294967295"/>
          </p:nvPr>
        </p:nvSpPr>
        <p:spPr>
          <a:xfrm>
            <a:off x="901700" y="188913"/>
            <a:ext cx="7342188" cy="576262"/>
          </a:xfrm>
        </p:spPr>
        <p:txBody>
          <a:bodyPr/>
          <a:lstStyle/>
          <a:p>
            <a:pPr eaLnBrk="1" hangingPunct="1"/>
            <a:r>
              <a:rPr lang="en-GB" altLang="en-US" sz="3200" b="1">
                <a:solidFill>
                  <a:srgbClr val="FFFF00"/>
                </a:solidFill>
                <a:effectLst>
                  <a:outerShdw blurRad="38100" dist="38100" dir="2700000" algn="tl">
                    <a:srgbClr val="000000"/>
                  </a:outerShdw>
                </a:effectLst>
                <a:ea typeface="ＭＳ Ｐゴシック" charset="-128"/>
              </a:rPr>
              <a:t>Compassion begins with a reality check</a:t>
            </a:r>
          </a:p>
        </p:txBody>
      </p:sp>
      <p:sp>
        <p:nvSpPr>
          <p:cNvPr id="696323" name="Rectangle 3"/>
          <p:cNvSpPr>
            <a:spLocks noGrp="1" noChangeArrowheads="1"/>
          </p:cNvSpPr>
          <p:nvPr>
            <p:ph type="subTitle" idx="4294967295"/>
          </p:nvPr>
        </p:nvSpPr>
        <p:spPr>
          <a:xfrm>
            <a:off x="468313" y="908050"/>
            <a:ext cx="8135937" cy="5688013"/>
          </a:xfrm>
        </p:spPr>
        <p:txBody>
          <a:bodyPr/>
          <a:lstStyle/>
          <a:p>
            <a:pPr marL="0" indent="0" algn="just" eaLnBrk="1" hangingPunct="1">
              <a:lnSpc>
                <a:spcPct val="80000"/>
              </a:lnSpc>
              <a:buFontTx/>
              <a:buNone/>
            </a:pPr>
            <a:endParaRPr lang="en-GB" altLang="en-US" sz="2800" b="1" dirty="0">
              <a:solidFill>
                <a:schemeClr val="bg1"/>
              </a:solidFill>
              <a:effectLst>
                <a:outerShdw blurRad="38100" dist="38100" dir="2700000" algn="tl">
                  <a:srgbClr val="000000"/>
                </a:outerShdw>
              </a:effectLst>
              <a:ea typeface="ＭＳ Ｐゴシック" charset="-128"/>
            </a:endParaRPr>
          </a:p>
          <a:p>
            <a:pPr marL="0" indent="0" algn="just" eaLnBrk="1" hangingPunct="1">
              <a:lnSpc>
                <a:spcPct val="80000"/>
              </a:lnSpc>
              <a:buFontTx/>
              <a:buNone/>
            </a:pPr>
            <a:r>
              <a:rPr lang="en-GB" altLang="en-US" sz="2800" b="1" dirty="0">
                <a:solidFill>
                  <a:schemeClr val="bg1"/>
                </a:solidFill>
                <a:effectLst>
                  <a:outerShdw blurRad="38100" dist="38100" dir="2700000" algn="tl">
                    <a:srgbClr val="000000"/>
                  </a:outerShdw>
                </a:effectLst>
                <a:ea typeface="ＭＳ Ｐゴシック" charset="-128"/>
              </a:rPr>
              <a:t>The social circumstances of our lives, over which we have no control, have major implications for the kinds of minds we have, the kind of person we become, the values we endorse, and the lives we live 	</a:t>
            </a:r>
            <a:r>
              <a:rPr lang="en-GB" altLang="en-US" sz="3600" b="1" dirty="0">
                <a:solidFill>
                  <a:srgbClr val="FFFF66"/>
                </a:solidFill>
                <a:effectLst>
                  <a:outerShdw blurRad="38100" dist="38100" dir="2700000" algn="tl">
                    <a:srgbClr val="000000"/>
                  </a:outerShdw>
                </a:effectLst>
                <a:ea typeface="ＭＳ Ｐゴシック" charset="-128"/>
              </a:rPr>
              <a:t>		</a:t>
            </a:r>
          </a:p>
        </p:txBody>
      </p:sp>
      <p:pic>
        <p:nvPicPr>
          <p:cNvPr id="32771"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rot="-1088452">
            <a:off x="8135938" y="5975350"/>
            <a:ext cx="1008062" cy="88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65231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96323">
                                            <p:txEl>
                                              <p:pRg st="1" end="1"/>
                                            </p:txEl>
                                          </p:spTgt>
                                        </p:tgtEl>
                                        <p:attrNameLst>
                                          <p:attrName>style.visibility</p:attrName>
                                        </p:attrNameLst>
                                      </p:cBhvr>
                                      <p:to>
                                        <p:strVal val="visible"/>
                                      </p:to>
                                    </p:set>
                                    <p:anim calcmode="lin" valueType="num">
                                      <p:cBhvr additive="base">
                                        <p:cTn id="7" dur="500" fill="hold"/>
                                        <p:tgtEl>
                                          <p:spTgt spid="6963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p:nvPr/>
        </p:nvSpPr>
        <p:spPr>
          <a:xfrm>
            <a:off x="804862" y="63500"/>
            <a:ext cx="8042276" cy="84447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lnSpc>
                <a:spcPct val="100000"/>
              </a:lnSpc>
              <a:spcBef>
                <a:spcPts val="0"/>
              </a:spcBef>
              <a:defRPr sz="5900" b="0">
                <a:solidFill>
                  <a:srgbClr val="FFFF00"/>
                </a:solidFill>
                <a:effectLst>
                  <a:outerShdw blurRad="12700" dist="25400" dir="2700000" rotWithShape="0">
                    <a:srgbClr val="000000"/>
                  </a:outerShdw>
                </a:effectLst>
                <a:uFillTx/>
              </a:defRPr>
            </a:lvl1pPr>
          </a:lstStyle>
          <a:p>
            <a:pPr lvl="0">
              <a:defRPr sz="1800">
                <a:solidFill>
                  <a:srgbClr val="000000"/>
                </a:solidFill>
                <a:effectLst/>
              </a:defRPr>
            </a:pPr>
            <a:r>
              <a:rPr sz="5900">
                <a:solidFill>
                  <a:srgbClr val="FFFF00"/>
                </a:solidFill>
                <a:effectLst>
                  <a:outerShdw blurRad="12700" dist="25400" dir="2700000" rotWithShape="0">
                    <a:srgbClr val="000000"/>
                  </a:outerShdw>
                </a:effectLst>
              </a:rPr>
              <a:t>The ACT of Compassion</a:t>
            </a:r>
          </a:p>
        </p:txBody>
      </p:sp>
      <p:pic>
        <p:nvPicPr>
          <p:cNvPr id="370" name="image3.jpeg"/>
          <p:cNvPicPr/>
          <p:nvPr/>
        </p:nvPicPr>
        <p:blipFill>
          <a:blip r:embed="rId2">
            <a:extLst/>
          </a:blip>
          <a:stretch>
            <a:fillRect/>
          </a:stretch>
        </p:blipFill>
        <p:spPr>
          <a:xfrm>
            <a:off x="2669876" y="1058437"/>
            <a:ext cx="3804248" cy="5434637"/>
          </a:xfrm>
          <a:prstGeom prst="rect">
            <a:avLst/>
          </a:prstGeom>
          <a:ln w="12700">
            <a:miter lim="400000"/>
          </a:ln>
        </p:spPr>
      </p:pic>
    </p:spTree>
    <p:extLst>
      <p:ext uri="{BB962C8B-B14F-4D97-AF65-F5344CB8AC3E}">
        <p14:creationId xmlns:p14="http://schemas.microsoft.com/office/powerpoint/2010/main" val="86906068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idx="4294967295"/>
          </p:nvPr>
        </p:nvSpPr>
        <p:spPr>
          <a:xfrm>
            <a:off x="901700" y="188912"/>
            <a:ext cx="7342188" cy="576263"/>
          </a:xfrm>
          <a:prstGeom prst="rect">
            <a:avLst/>
          </a:prstGeom>
        </p:spPr>
        <p:txBody>
          <a:bodyPr lIns="0" tIns="0" rIns="0" bIns="0">
            <a:normAutofit/>
          </a:bodyPr>
          <a:lstStyle>
            <a:lvl1pPr marL="0" marR="0">
              <a:defRPr sz="3200" b="1">
                <a:solidFill>
                  <a:srgbClr val="FFFF00"/>
                </a:solidFill>
                <a:effectLst>
                  <a:outerShdw blurRad="12700" dist="25400" dir="2700000" rotWithShape="0">
                    <a:srgbClr val="000000"/>
                  </a:outerShdw>
                </a:effectLst>
                <a:uFill>
                  <a:solidFill>
                    <a:srgbClr val="FFFF00"/>
                  </a:solidFill>
                </a:uFill>
              </a:defRPr>
            </a:lvl1pPr>
          </a:lstStyle>
          <a:p>
            <a:pPr lvl="0">
              <a:defRPr sz="1800" b="0">
                <a:solidFill>
                  <a:srgbClr val="000000"/>
                </a:solidFill>
                <a:effectLst/>
                <a:uFillTx/>
              </a:defRPr>
            </a:pPr>
            <a:r>
              <a:rPr sz="3200" b="1">
                <a:solidFill>
                  <a:srgbClr val="FFFF00"/>
                </a:solidFill>
                <a:effectLst>
                  <a:outerShdw blurRad="12700" dist="25400" dir="2700000" rotWithShape="0">
                    <a:srgbClr val="000000"/>
                  </a:outerShdw>
                </a:effectLst>
                <a:uFill>
                  <a:solidFill>
                    <a:srgbClr val="FFFF00"/>
                  </a:solidFill>
                </a:uFill>
              </a:rPr>
              <a:t>Compassion begins with a reality check</a:t>
            </a:r>
          </a:p>
        </p:txBody>
      </p:sp>
      <p:sp>
        <p:nvSpPr>
          <p:cNvPr id="79" name="Shape 79"/>
          <p:cNvSpPr>
            <a:spLocks noGrp="1"/>
          </p:cNvSpPr>
          <p:nvPr>
            <p:ph type="body" idx="4294967295"/>
          </p:nvPr>
        </p:nvSpPr>
        <p:spPr>
          <a:xfrm>
            <a:off x="468312" y="908049"/>
            <a:ext cx="8135938" cy="5688014"/>
          </a:xfrm>
          <a:prstGeom prst="rect">
            <a:avLst/>
          </a:prstGeom>
        </p:spPr>
        <p:txBody>
          <a:bodyPr lIns="0" tIns="0" rIns="0" bIns="0">
            <a:normAutofit/>
          </a:bodyPr>
          <a:lstStyle/>
          <a:p>
            <a:pPr marL="0" marR="0" lvl="0" indent="0" algn="just">
              <a:buSzTx/>
              <a:buNone/>
              <a:defRPr sz="1800">
                <a:uFillTx/>
              </a:defRPr>
            </a:pPr>
            <a:endParaRPr sz="3600" b="1" dirty="0">
              <a:solidFill>
                <a:srgbClr val="FFFFFF"/>
              </a:solidFill>
              <a:effectLst>
                <a:outerShdw blurRad="12700" dist="25400" dir="2700000" rotWithShape="0">
                  <a:srgbClr val="000000"/>
                </a:outerShdw>
              </a:effectLst>
              <a:uFill>
                <a:solidFill>
                  <a:srgbClr val="FFFFFF"/>
                </a:solidFill>
              </a:uFill>
            </a:endParaRPr>
          </a:p>
          <a:p>
            <a:pPr marL="0" marR="0" lvl="0" indent="0" algn="just">
              <a:buSzTx/>
              <a:buNone/>
              <a:defRPr sz="1800">
                <a:uFillTx/>
              </a:defRPr>
            </a:pPr>
            <a:r>
              <a:rPr lang="en-US" sz="3600" b="1" dirty="0">
                <a:solidFill>
                  <a:srgbClr val="FFFFFF"/>
                </a:solidFill>
                <a:effectLst>
                  <a:outerShdw blurRad="12700" dist="25400" dir="2700000" rotWithShape="0">
                    <a:srgbClr val="000000"/>
                  </a:outerShdw>
                </a:effectLst>
                <a:uFill>
                  <a:solidFill>
                    <a:srgbClr val="FFFFFF"/>
                  </a:solidFill>
                </a:uFill>
              </a:rPr>
              <a:t>So much in life that causes our suffering was not of our choosing and was not our fault.</a:t>
            </a:r>
          </a:p>
          <a:p>
            <a:pPr marL="0" marR="0" lvl="0" indent="0" algn="just">
              <a:buSzTx/>
              <a:buNone/>
              <a:defRPr sz="1800">
                <a:uFillTx/>
              </a:defRPr>
            </a:pPr>
            <a:endParaRPr lang="en-US" b="1" dirty="0">
              <a:solidFill>
                <a:srgbClr val="FFFFFF"/>
              </a:solidFill>
              <a:effectLst>
                <a:outerShdw blurRad="12700" dist="25400" dir="2700000" rotWithShape="0">
                  <a:srgbClr val="000000"/>
                </a:outerShdw>
              </a:effectLst>
              <a:uFill>
                <a:solidFill>
                  <a:srgbClr val="FFFFFF"/>
                </a:solidFill>
              </a:uFill>
            </a:endParaRPr>
          </a:p>
          <a:p>
            <a:pPr marL="0" marR="0" lvl="0" indent="0" algn="just">
              <a:buSzTx/>
              <a:buNone/>
              <a:defRPr sz="1800">
                <a:uFillTx/>
              </a:defRPr>
            </a:pPr>
            <a:endParaRPr lang="en-US" b="1" dirty="0">
              <a:solidFill>
                <a:srgbClr val="FFFFFF"/>
              </a:solidFill>
              <a:effectLst>
                <a:outerShdw blurRad="12700" dist="25400" dir="2700000" rotWithShape="0">
                  <a:srgbClr val="000000"/>
                </a:outerShdw>
              </a:effectLst>
              <a:uFill>
                <a:solidFill>
                  <a:srgbClr val="FFFFFF"/>
                </a:solidFill>
              </a:uFill>
            </a:endParaRPr>
          </a:p>
          <a:p>
            <a:pPr marL="0" marR="0" lvl="0" indent="0" algn="just">
              <a:buSzTx/>
              <a:buNone/>
              <a:defRPr sz="1800">
                <a:uFillTx/>
              </a:defRPr>
            </a:pPr>
            <a:endParaRPr sz="3200" b="1" dirty="0">
              <a:solidFill>
                <a:srgbClr val="FFFFFF"/>
              </a:solidFill>
              <a:effectLst>
                <a:outerShdw blurRad="12700" dist="25400" dir="2700000" rotWithShape="0">
                  <a:srgbClr val="000000"/>
                </a:outerShdw>
              </a:effectLst>
              <a:uFill>
                <a:solidFill>
                  <a:srgbClr val="FFFFFF"/>
                </a:solidFill>
              </a:uFill>
            </a:endParaRPr>
          </a:p>
          <a:p>
            <a:pPr marL="0" marR="0" lvl="0" indent="0" algn="just">
              <a:buSzTx/>
              <a:buNone/>
              <a:defRPr sz="1800">
                <a:uFillTx/>
              </a:defRPr>
            </a:pPr>
            <a:endParaRPr lang="en-US" sz="3200" b="1" dirty="0" smtClean="0">
              <a:solidFill>
                <a:srgbClr val="FFFFFF"/>
              </a:solidFill>
              <a:effectLst>
                <a:outerShdw blurRad="12700" dist="25400" dir="2700000" rotWithShape="0">
                  <a:srgbClr val="000000"/>
                </a:outerShdw>
              </a:effectLst>
              <a:uFill>
                <a:solidFill>
                  <a:srgbClr val="FFFFFF"/>
                </a:solidFill>
              </a:uFill>
            </a:endParaRPr>
          </a:p>
          <a:p>
            <a:pPr marL="0" marR="0" lvl="0" indent="0" algn="just">
              <a:buSzTx/>
              <a:buNone/>
              <a:defRPr sz="1800">
                <a:uFillTx/>
              </a:defRPr>
            </a:pPr>
            <a:endParaRPr sz="3200" b="1" dirty="0">
              <a:solidFill>
                <a:srgbClr val="FFFFFF"/>
              </a:solidFill>
              <a:effectLst>
                <a:outerShdw blurRad="12700" dist="25400" dir="2700000" rotWithShape="0">
                  <a:srgbClr val="000000"/>
                </a:outerShdw>
              </a:effectLst>
              <a:uFill>
                <a:solidFill>
                  <a:srgbClr val="FFFFFF"/>
                </a:solidFill>
              </a:uFill>
            </a:endParaRPr>
          </a:p>
        </p:txBody>
      </p:sp>
      <p:pic>
        <p:nvPicPr>
          <p:cNvPr id="80" name="Water Lilly logo blue.png" descr="Water Lilly logo blue"/>
          <p:cNvPicPr/>
          <p:nvPr/>
        </p:nvPicPr>
        <p:blipFill>
          <a:blip r:embed="rId2">
            <a:extLst/>
          </a:blip>
          <a:stretch>
            <a:fillRect/>
          </a:stretch>
        </p:blipFill>
        <p:spPr>
          <a:xfrm rot="20511548">
            <a:off x="8135937" y="5975350"/>
            <a:ext cx="1008063" cy="882650"/>
          </a:xfrm>
          <a:prstGeom prst="rect">
            <a:avLst/>
          </a:prstGeom>
          <a:ln w="12700">
            <a:miter lim="400000"/>
          </a:ln>
        </p:spPr>
      </p:pic>
    </p:spTree>
    <p:extLst>
      <p:ext uri="{BB962C8B-B14F-4D97-AF65-F5344CB8AC3E}">
        <p14:creationId xmlns:p14="http://schemas.microsoft.com/office/powerpoint/2010/main" val="1200185378"/>
      </p:ext>
    </p:extLst>
  </p:cSld>
  <p:clrMapOvr>
    <a:masterClrMapping/>
  </p:clrMapOvr>
  <p:transition spd="med"/>
  <p:timing>
    <p:tnLst>
      <p:par>
        <p:cTn id="1" dur="indefinite" restart="never" fill="hold"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8" name="Rectangle 2"/>
          <p:cNvSpPr>
            <a:spLocks noGrp="1" noChangeArrowheads="1"/>
          </p:cNvSpPr>
          <p:nvPr>
            <p:ph type="ctrTitle"/>
          </p:nvPr>
        </p:nvSpPr>
        <p:spPr>
          <a:xfrm>
            <a:off x="685800" y="457200"/>
            <a:ext cx="7772400" cy="533400"/>
          </a:xfrm>
        </p:spPr>
        <p:txBody>
          <a:bodyPr/>
          <a:lstStyle/>
          <a:p>
            <a:pPr eaLnBrk="1" hangingPunct="1"/>
            <a:r>
              <a:rPr lang="en-GB" altLang="en-US" sz="4000" b="1">
                <a:solidFill>
                  <a:srgbClr val="FFFF00"/>
                </a:solidFill>
                <a:effectLst>
                  <a:outerShdw blurRad="38100" dist="38100" dir="2700000" algn="tl">
                    <a:srgbClr val="000000"/>
                  </a:outerShdw>
                </a:effectLst>
                <a:ea typeface="ＭＳ Ｐゴシック" charset="-128"/>
              </a:rPr>
              <a:t>So, Basic Philosophy is That:</a:t>
            </a:r>
          </a:p>
        </p:txBody>
      </p:sp>
      <p:sp>
        <p:nvSpPr>
          <p:cNvPr id="1017859" name="Rectangle 3"/>
          <p:cNvSpPr>
            <a:spLocks noGrp="1" noChangeArrowheads="1"/>
          </p:cNvSpPr>
          <p:nvPr>
            <p:ph type="subTitle" idx="1"/>
          </p:nvPr>
        </p:nvSpPr>
        <p:spPr>
          <a:xfrm>
            <a:off x="684213" y="1268413"/>
            <a:ext cx="7848600" cy="4800600"/>
          </a:xfrm>
        </p:spPr>
        <p:txBody>
          <a:bodyPr/>
          <a:lstStyle/>
          <a:p>
            <a:pPr algn="just" eaLnBrk="1" hangingPunct="1">
              <a:lnSpc>
                <a:spcPct val="80000"/>
              </a:lnSpc>
            </a:pPr>
            <a:r>
              <a:rPr lang="en-GB" altLang="en-US" sz="2400" b="1">
                <a:solidFill>
                  <a:schemeClr val="bg1"/>
                </a:solidFill>
                <a:effectLst>
                  <a:outerShdw blurRad="38100" dist="38100" dir="2700000" algn="tl">
                    <a:srgbClr val="000000"/>
                  </a:outerShdw>
                </a:effectLst>
                <a:ea typeface="ＭＳ Ｐゴシック" charset="-128"/>
              </a:rPr>
              <a:t>We all </a:t>
            </a:r>
            <a:r>
              <a:rPr lang="en-GB" altLang="en-US" sz="2400" b="1" i="1">
                <a:solidFill>
                  <a:schemeClr val="bg1"/>
                </a:solidFill>
                <a:effectLst>
                  <a:outerShdw blurRad="38100" dist="38100" dir="2700000" algn="tl">
                    <a:srgbClr val="000000"/>
                  </a:outerShdw>
                </a:effectLst>
                <a:ea typeface="ＭＳ Ｐゴシック" charset="-128"/>
              </a:rPr>
              <a:t>just find ourselves</a:t>
            </a:r>
            <a:r>
              <a:rPr lang="en-GB" altLang="en-US" sz="2400" b="1">
                <a:solidFill>
                  <a:schemeClr val="bg1"/>
                </a:solidFill>
                <a:effectLst>
                  <a:outerShdw blurRad="38100" dist="38100" dir="2700000" algn="tl">
                    <a:srgbClr val="000000"/>
                  </a:outerShdw>
                </a:effectLst>
                <a:ea typeface="ＭＳ Ｐゴシック" charset="-128"/>
              </a:rPr>
              <a:t> here with a brain, emotions and sense of (socially made) self we did not choose but have to figure out</a:t>
            </a:r>
          </a:p>
          <a:p>
            <a:pPr algn="just" eaLnBrk="1" hangingPunct="1">
              <a:lnSpc>
                <a:spcPct val="80000"/>
              </a:lnSpc>
            </a:pPr>
            <a:endParaRPr lang="en-GB" altLang="en-US" sz="2400" b="1">
              <a:solidFill>
                <a:schemeClr val="bg1"/>
              </a:solidFill>
              <a:effectLst>
                <a:outerShdw blurRad="38100" dist="38100" dir="2700000" algn="tl">
                  <a:srgbClr val="000000"/>
                </a:outerShdw>
              </a:effectLst>
              <a:ea typeface="ＭＳ Ｐゴシック" charset="-128"/>
            </a:endParaRPr>
          </a:p>
          <a:p>
            <a:pPr algn="just" eaLnBrk="1" hangingPunct="1">
              <a:lnSpc>
                <a:spcPct val="80000"/>
              </a:lnSpc>
            </a:pPr>
            <a:r>
              <a:rPr lang="en-GB" altLang="en-US" sz="2400" b="1">
                <a:solidFill>
                  <a:schemeClr val="bg1"/>
                </a:solidFill>
                <a:effectLst>
                  <a:outerShdw blurRad="38100" dist="38100" dir="2700000" algn="tl">
                    <a:srgbClr val="000000"/>
                  </a:outerShdw>
                </a:effectLst>
                <a:ea typeface="ＭＳ Ｐゴシック" charset="-128"/>
              </a:rPr>
              <a:t>Life involves dealing with </a:t>
            </a:r>
            <a:r>
              <a:rPr lang="en-GB" altLang="en-US" sz="2800" b="1">
                <a:solidFill>
                  <a:srgbClr val="FFFF00"/>
                </a:solidFill>
                <a:effectLst>
                  <a:outerShdw blurRad="38100" dist="38100" dir="2700000" algn="tl">
                    <a:srgbClr val="000000"/>
                  </a:outerShdw>
                </a:effectLst>
                <a:ea typeface="ＭＳ Ｐゴシック" charset="-128"/>
              </a:rPr>
              <a:t>tragedies</a:t>
            </a:r>
            <a:r>
              <a:rPr lang="en-GB" altLang="en-US" sz="2400" b="1">
                <a:solidFill>
                  <a:schemeClr val="bg1"/>
                </a:solidFill>
                <a:effectLst>
                  <a:outerShdw blurRad="38100" dist="38100" dir="2700000" algn="tl">
                    <a:srgbClr val="000000"/>
                  </a:outerShdw>
                </a:effectLst>
                <a:ea typeface="ＭＳ Ｐゴシック" charset="-128"/>
              </a:rPr>
              <a:t> (threats, losses, diseases, decay, death) and people do the best they can</a:t>
            </a:r>
          </a:p>
          <a:p>
            <a:pPr algn="just" eaLnBrk="1" hangingPunct="1">
              <a:lnSpc>
                <a:spcPct val="80000"/>
              </a:lnSpc>
            </a:pPr>
            <a:endParaRPr lang="en-GB" altLang="en-US" sz="2400" b="1">
              <a:solidFill>
                <a:schemeClr val="bg1"/>
              </a:solidFill>
              <a:effectLst>
                <a:outerShdw blurRad="38100" dist="38100" dir="2700000" algn="tl">
                  <a:srgbClr val="000000"/>
                </a:outerShdw>
              </a:effectLst>
              <a:ea typeface="ＭＳ Ｐゴシック" charset="-128"/>
            </a:endParaRPr>
          </a:p>
          <a:p>
            <a:pPr eaLnBrk="1" hangingPunct="1">
              <a:lnSpc>
                <a:spcPct val="80000"/>
              </a:lnSpc>
            </a:pPr>
            <a:r>
              <a:rPr lang="en-GB" altLang="en-US" sz="2400" b="1">
                <a:solidFill>
                  <a:srgbClr val="FFFF00"/>
                </a:solidFill>
                <a:effectLst>
                  <a:outerShdw blurRad="38100" dist="38100" dir="2700000" algn="tl">
                    <a:srgbClr val="000000"/>
                  </a:outerShdw>
                </a:effectLst>
                <a:ea typeface="ＭＳ Ｐゴシック" charset="-128"/>
              </a:rPr>
              <a:t>Much of what goes on in our minds is not of </a:t>
            </a:r>
            <a:r>
              <a:rPr lang="ja-JP" altLang="en-GB" sz="2400" b="1">
                <a:solidFill>
                  <a:srgbClr val="FFFF00"/>
                </a:solidFill>
                <a:effectLst>
                  <a:outerShdw blurRad="38100" dist="38100" dir="2700000" algn="tl">
                    <a:srgbClr val="000000"/>
                  </a:outerShdw>
                </a:effectLst>
                <a:ea typeface="ＭＳ Ｐゴシック" charset="-128"/>
              </a:rPr>
              <a:t>‘</a:t>
            </a:r>
            <a:r>
              <a:rPr lang="en-GB" altLang="ja-JP" sz="2400" b="1">
                <a:solidFill>
                  <a:srgbClr val="FFFF00"/>
                </a:solidFill>
                <a:effectLst>
                  <a:outerShdw blurRad="38100" dist="38100" dir="2700000" algn="tl">
                    <a:srgbClr val="000000"/>
                  </a:outerShdw>
                </a:effectLst>
                <a:ea typeface="ＭＳ Ｐゴシック" charset="-128"/>
              </a:rPr>
              <a:t>our design</a:t>
            </a:r>
            <a:r>
              <a:rPr lang="ja-JP" altLang="en-GB" sz="2400" b="1">
                <a:solidFill>
                  <a:srgbClr val="FFFF00"/>
                </a:solidFill>
                <a:effectLst>
                  <a:outerShdw blurRad="38100" dist="38100" dir="2700000" algn="tl">
                    <a:srgbClr val="000000"/>
                  </a:outerShdw>
                </a:effectLst>
                <a:ea typeface="ＭＳ Ｐゴシック" charset="-128"/>
              </a:rPr>
              <a:t>’</a:t>
            </a:r>
            <a:r>
              <a:rPr lang="en-GB" altLang="ja-JP" sz="2400" b="1">
                <a:solidFill>
                  <a:srgbClr val="FFFF00"/>
                </a:solidFill>
                <a:effectLst>
                  <a:outerShdw blurRad="38100" dist="38100" dir="2700000" algn="tl">
                    <a:srgbClr val="000000"/>
                  </a:outerShdw>
                </a:effectLst>
                <a:ea typeface="ＭＳ Ｐゴシック" charset="-128"/>
              </a:rPr>
              <a:t> and not our fault</a:t>
            </a:r>
          </a:p>
          <a:p>
            <a:pPr eaLnBrk="1" hangingPunct="1">
              <a:lnSpc>
                <a:spcPct val="80000"/>
              </a:lnSpc>
            </a:pPr>
            <a:r>
              <a:rPr lang="en-GB" altLang="en-US" sz="2400" b="1">
                <a:solidFill>
                  <a:srgbClr val="FFFF00"/>
                </a:solidFill>
                <a:effectLst>
                  <a:outerShdw blurRad="38100" dist="38100" dir="2700000" algn="tl">
                    <a:srgbClr val="000000"/>
                  </a:outerShdw>
                </a:effectLst>
                <a:ea typeface="ＭＳ Ｐゴシック" charset="-128"/>
              </a:rPr>
              <a:t>We are all in the same boat </a:t>
            </a:r>
          </a:p>
          <a:p>
            <a:pPr eaLnBrk="1" hangingPunct="1">
              <a:lnSpc>
                <a:spcPct val="80000"/>
              </a:lnSpc>
            </a:pPr>
            <a:endParaRPr lang="en-GB" altLang="en-US" sz="2400" b="1">
              <a:solidFill>
                <a:srgbClr val="FFFF99"/>
              </a:solidFill>
              <a:effectLst>
                <a:outerShdw blurRad="38100" dist="38100" dir="2700000" algn="tl">
                  <a:srgbClr val="000000"/>
                </a:outerShdw>
              </a:effectLst>
              <a:ea typeface="ＭＳ Ｐゴシック" charset="-128"/>
            </a:endParaRPr>
          </a:p>
          <a:p>
            <a:pPr eaLnBrk="1" hangingPunct="1">
              <a:lnSpc>
                <a:spcPct val="80000"/>
              </a:lnSpc>
            </a:pPr>
            <a:r>
              <a:rPr lang="en-GB" altLang="en-US" sz="2400" b="1">
                <a:solidFill>
                  <a:schemeClr val="bg1"/>
                </a:solidFill>
                <a:effectLst>
                  <a:outerShdw blurRad="38100" dist="38100" dir="2700000" algn="tl">
                    <a:srgbClr val="000000"/>
                  </a:outerShdw>
                </a:effectLst>
                <a:ea typeface="ＭＳ Ｐゴシック" charset="-128"/>
              </a:rPr>
              <a:t>De-pathologising and de-labelling – understanding unique coping processes</a:t>
            </a:r>
          </a:p>
        </p:txBody>
      </p:sp>
    </p:spTree>
    <p:extLst>
      <p:ext uri="{BB962C8B-B14F-4D97-AF65-F5344CB8AC3E}">
        <p14:creationId xmlns:p14="http://schemas.microsoft.com/office/powerpoint/2010/main" val="26659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17859">
                                            <p:txEl>
                                              <p:pRg st="0" end="0"/>
                                            </p:txEl>
                                          </p:spTgt>
                                        </p:tgtEl>
                                        <p:attrNameLst>
                                          <p:attrName>style.visibility</p:attrName>
                                        </p:attrNameLst>
                                      </p:cBhvr>
                                      <p:to>
                                        <p:strVal val="visible"/>
                                      </p:to>
                                    </p:set>
                                    <p:anim calcmode="lin" valueType="num">
                                      <p:cBhvr additive="base">
                                        <p:cTn id="7" dur="500" fill="hold"/>
                                        <p:tgtEl>
                                          <p:spTgt spid="10178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178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17859">
                                            <p:txEl>
                                              <p:pRg st="2" end="2"/>
                                            </p:txEl>
                                          </p:spTgt>
                                        </p:tgtEl>
                                        <p:attrNameLst>
                                          <p:attrName>style.visibility</p:attrName>
                                        </p:attrNameLst>
                                      </p:cBhvr>
                                      <p:to>
                                        <p:strVal val="visible"/>
                                      </p:to>
                                    </p:set>
                                    <p:anim calcmode="lin" valueType="num">
                                      <p:cBhvr additive="base">
                                        <p:cTn id="13" dur="500" fill="hold"/>
                                        <p:tgtEl>
                                          <p:spTgt spid="10178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17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17859">
                                            <p:txEl>
                                              <p:pRg st="4" end="4"/>
                                            </p:txEl>
                                          </p:spTgt>
                                        </p:tgtEl>
                                        <p:attrNameLst>
                                          <p:attrName>style.visibility</p:attrName>
                                        </p:attrNameLst>
                                      </p:cBhvr>
                                      <p:to>
                                        <p:strVal val="visible"/>
                                      </p:to>
                                    </p:set>
                                    <p:anim calcmode="lin" valueType="num">
                                      <p:cBhvr additive="base">
                                        <p:cTn id="19" dur="500" fill="hold"/>
                                        <p:tgtEl>
                                          <p:spTgt spid="101785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17859">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17859">
                                            <p:txEl>
                                              <p:pRg st="5" end="5"/>
                                            </p:txEl>
                                          </p:spTgt>
                                        </p:tgtEl>
                                        <p:attrNameLst>
                                          <p:attrName>style.visibility</p:attrName>
                                        </p:attrNameLst>
                                      </p:cBhvr>
                                      <p:to>
                                        <p:strVal val="visible"/>
                                      </p:to>
                                    </p:set>
                                    <p:anim calcmode="lin" valueType="num">
                                      <p:cBhvr additive="base">
                                        <p:cTn id="23" dur="500" fill="hold"/>
                                        <p:tgtEl>
                                          <p:spTgt spid="1017859">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178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017859">
                                            <p:txEl>
                                              <p:pRg st="7" end="7"/>
                                            </p:txEl>
                                          </p:spTgt>
                                        </p:tgtEl>
                                        <p:attrNameLst>
                                          <p:attrName>style.visibility</p:attrName>
                                        </p:attrNameLst>
                                      </p:cBhvr>
                                      <p:to>
                                        <p:strVal val="visible"/>
                                      </p:to>
                                    </p:set>
                                    <p:anim calcmode="lin" valueType="num">
                                      <p:cBhvr additive="base">
                                        <p:cTn id="29" dur="500" fill="hold"/>
                                        <p:tgtEl>
                                          <p:spTgt spid="1017859">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1785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p:cNvSpPr>
          <p:nvPr>
            <p:ph type="title" idx="4294967295"/>
          </p:nvPr>
        </p:nvSpPr>
        <p:spPr>
          <a:xfrm>
            <a:off x="684212" y="-171451"/>
            <a:ext cx="7772401" cy="1143002"/>
          </a:xfrm>
          <a:prstGeom prst="rect">
            <a:avLst/>
          </a:prstGeom>
        </p:spPr>
        <p:txBody>
          <a:bodyPr lIns="0" tIns="0" rIns="0" bIns="0">
            <a:normAutofit/>
          </a:bodyPr>
          <a:lstStyle>
            <a:lvl1pPr marL="0" marR="0">
              <a:defRPr b="1">
                <a:solidFill>
                  <a:srgbClr val="FFFF99"/>
                </a:solidFill>
                <a:effectLst>
                  <a:outerShdw blurRad="12700" dist="25400" dir="2700000" rotWithShape="0">
                    <a:srgbClr val="000000"/>
                  </a:outerShdw>
                </a:effectLst>
                <a:uFill>
                  <a:solidFill>
                    <a:srgbClr val="FFFF99"/>
                  </a:solidFill>
                </a:uFill>
              </a:defRPr>
            </a:lvl1pPr>
          </a:lstStyle>
          <a:p>
            <a:pPr lvl="0">
              <a:defRPr sz="1800" b="0">
                <a:solidFill>
                  <a:srgbClr val="000000"/>
                </a:solidFill>
                <a:effectLst/>
                <a:uFillTx/>
              </a:defRPr>
            </a:pPr>
            <a:r>
              <a:rPr sz="4400" b="1">
                <a:solidFill>
                  <a:srgbClr val="FFFF99"/>
                </a:solidFill>
                <a:effectLst>
                  <a:outerShdw blurRad="12700" dist="25400" dir="2700000" rotWithShape="0">
                    <a:srgbClr val="000000"/>
                  </a:outerShdw>
                </a:effectLst>
                <a:uFill>
                  <a:solidFill>
                    <a:srgbClr val="FFFF99"/>
                  </a:solidFill>
                </a:uFill>
              </a:rPr>
              <a:t>Causes of Suffering </a:t>
            </a:r>
          </a:p>
        </p:txBody>
      </p:sp>
      <p:sp>
        <p:nvSpPr>
          <p:cNvPr id="83" name="Shape 83"/>
          <p:cNvSpPr>
            <a:spLocks noGrp="1"/>
          </p:cNvSpPr>
          <p:nvPr>
            <p:ph type="body" idx="4294967295"/>
          </p:nvPr>
        </p:nvSpPr>
        <p:spPr>
          <a:xfrm>
            <a:off x="684213" y="993775"/>
            <a:ext cx="4619308" cy="5414120"/>
          </a:xfrm>
          <a:prstGeom prst="rect">
            <a:avLst/>
          </a:prstGeom>
        </p:spPr>
        <p:txBody>
          <a:bodyPr lIns="0" tIns="0" rIns="0" bIns="0">
            <a:normAutofit fontScale="92500" lnSpcReduction="10000"/>
          </a:bodyPr>
          <a:lstStyle/>
          <a:p>
            <a:pPr marL="308609" marR="0" lvl="0" indent="-308609" defTabSz="822959">
              <a:spcBef>
                <a:spcPts val="600"/>
              </a:spcBef>
              <a:buClr>
                <a:srgbClr val="FFFFFF"/>
              </a:buClr>
              <a:defRPr sz="1800">
                <a:uFillTx/>
              </a:defRPr>
            </a:pPr>
            <a:r>
              <a:rPr sz="2880" b="1" dirty="0">
                <a:solidFill>
                  <a:srgbClr val="FFFFFF"/>
                </a:solidFill>
                <a:effectLst>
                  <a:outerShdw blurRad="11430" dist="22860" dir="2700000" rotWithShape="0">
                    <a:srgbClr val="000000"/>
                  </a:outerShdw>
                </a:effectLst>
                <a:uFill>
                  <a:solidFill>
                    <a:srgbClr val="FFFFFF"/>
                  </a:solidFill>
                </a:uFill>
              </a:rPr>
              <a:t>The Evolutionary Context</a:t>
            </a:r>
          </a:p>
          <a:p>
            <a:pPr marL="668654" marR="0" lvl="1" indent="-257175" defTabSz="822959">
              <a:spcBef>
                <a:spcPts val="600"/>
              </a:spcBef>
              <a:buClr>
                <a:srgbClr val="FFFFFF"/>
              </a:buClr>
              <a:buChar char="–"/>
              <a:defRPr sz="1800">
                <a:uFillTx/>
              </a:defRPr>
            </a:pPr>
            <a:r>
              <a:rPr sz="2520" b="1" dirty="0" smtClean="0">
                <a:solidFill>
                  <a:srgbClr val="FFFFFF"/>
                </a:solidFill>
                <a:effectLst>
                  <a:outerShdw blurRad="11430" dist="22860" dir="2700000" rotWithShape="0">
                    <a:srgbClr val="000000"/>
                  </a:outerShdw>
                </a:effectLst>
                <a:uFill>
                  <a:solidFill>
                    <a:srgbClr val="FFFFFF"/>
                  </a:solidFill>
                </a:uFill>
              </a:rPr>
              <a:t>Evolved Response Systems</a:t>
            </a:r>
          </a:p>
          <a:p>
            <a:pPr marL="668654" marR="0" lvl="1" indent="-257175" defTabSz="822959">
              <a:spcBef>
                <a:spcPts val="600"/>
              </a:spcBef>
              <a:buClr>
                <a:srgbClr val="FFFFFF"/>
              </a:buClr>
              <a:buChar char="–"/>
              <a:defRPr sz="1800">
                <a:uFillTx/>
              </a:defRPr>
            </a:pPr>
            <a:r>
              <a:rPr sz="2520" b="1" dirty="0" smtClean="0">
                <a:solidFill>
                  <a:srgbClr val="FFFFFF"/>
                </a:solidFill>
                <a:effectLst>
                  <a:outerShdw blurRad="11430" dist="22860" dir="2700000" rotWithShape="0">
                    <a:srgbClr val="000000"/>
                  </a:outerShdw>
                </a:effectLst>
                <a:uFill>
                  <a:solidFill>
                    <a:srgbClr val="FFFFFF"/>
                  </a:solidFill>
                </a:uFill>
              </a:rPr>
              <a:t>Evolutionary functionary analysis</a:t>
            </a:r>
          </a:p>
          <a:p>
            <a:pPr marL="308609" marR="0" lvl="0" indent="-308609" defTabSz="822959">
              <a:spcBef>
                <a:spcPts val="600"/>
              </a:spcBef>
              <a:buClr>
                <a:srgbClr val="FFFFFF"/>
              </a:buClr>
              <a:defRPr sz="1800">
                <a:uFillTx/>
              </a:defRPr>
            </a:pPr>
            <a:r>
              <a:rPr sz="2880" b="1" dirty="0" smtClean="0">
                <a:solidFill>
                  <a:srgbClr val="FFFFFF"/>
                </a:solidFill>
                <a:effectLst>
                  <a:outerShdw blurRad="11430" dist="22860" dir="2700000" rotWithShape="0">
                    <a:srgbClr val="000000"/>
                  </a:outerShdw>
                </a:effectLst>
                <a:uFill>
                  <a:solidFill>
                    <a:srgbClr val="FFFFFF"/>
                  </a:solidFill>
                </a:uFill>
              </a:rPr>
              <a:t>Learning </a:t>
            </a:r>
            <a:r>
              <a:rPr sz="2880" b="1" dirty="0">
                <a:solidFill>
                  <a:srgbClr val="FFFFFF"/>
                </a:solidFill>
                <a:effectLst>
                  <a:outerShdw blurRad="11430" dist="22860" dir="2700000" rotWithShape="0">
                    <a:srgbClr val="000000"/>
                  </a:outerShdw>
                </a:effectLst>
                <a:uFill>
                  <a:solidFill>
                    <a:srgbClr val="FFFFFF"/>
                  </a:solidFill>
                </a:uFill>
              </a:rPr>
              <a:t>History</a:t>
            </a:r>
          </a:p>
          <a:p>
            <a:pPr marL="631915" marR="0" lvl="1" indent="-220435" defTabSz="822959">
              <a:spcBef>
                <a:spcPts val="500"/>
              </a:spcBef>
              <a:buClr>
                <a:srgbClr val="FFFFFF"/>
              </a:buClr>
              <a:buChar char="–"/>
              <a:defRPr sz="1800">
                <a:uFillTx/>
              </a:defRPr>
            </a:pPr>
            <a:r>
              <a:rPr sz="2159" b="1" dirty="0">
                <a:solidFill>
                  <a:srgbClr val="FFFFFF"/>
                </a:solidFill>
                <a:effectLst>
                  <a:outerShdw blurRad="11430" dist="22860" dir="2700000" rotWithShape="0">
                    <a:srgbClr val="000000"/>
                  </a:outerShdw>
                </a:effectLst>
                <a:uFill>
                  <a:solidFill>
                    <a:srgbClr val="FFFFFF"/>
                  </a:solidFill>
                </a:uFill>
              </a:rPr>
              <a:t>Genotype and phenotype</a:t>
            </a:r>
          </a:p>
          <a:p>
            <a:pPr marL="631915" marR="0" lvl="1" indent="-220435" defTabSz="822959">
              <a:spcBef>
                <a:spcPts val="500"/>
              </a:spcBef>
              <a:buClr>
                <a:srgbClr val="FFFFFF"/>
              </a:buClr>
              <a:buChar char="–"/>
              <a:defRPr sz="1800">
                <a:uFillTx/>
              </a:defRPr>
            </a:pPr>
            <a:r>
              <a:rPr sz="2159" b="1" dirty="0">
                <a:solidFill>
                  <a:srgbClr val="FFFFFF"/>
                </a:solidFill>
                <a:effectLst>
                  <a:outerShdw blurRad="11430" dist="22860" dir="2700000" rotWithShape="0">
                    <a:srgbClr val="000000"/>
                  </a:outerShdw>
                </a:effectLst>
                <a:uFill>
                  <a:solidFill>
                    <a:srgbClr val="FFFFFF"/>
                  </a:solidFill>
                </a:uFill>
              </a:rPr>
              <a:t>Social history</a:t>
            </a:r>
          </a:p>
          <a:p>
            <a:pPr marL="631915" marR="0" lvl="1" indent="-220435" defTabSz="822959">
              <a:spcBef>
                <a:spcPts val="500"/>
              </a:spcBef>
              <a:buClr>
                <a:srgbClr val="FFFFFF"/>
              </a:buClr>
              <a:buChar char="–"/>
              <a:defRPr sz="1800">
                <a:uFillTx/>
              </a:defRPr>
            </a:pPr>
            <a:r>
              <a:rPr sz="2159" b="1" dirty="0">
                <a:solidFill>
                  <a:srgbClr val="FFFFFF"/>
                </a:solidFill>
                <a:effectLst>
                  <a:outerShdw blurRad="11430" dist="22860" dir="2700000" rotWithShape="0">
                    <a:srgbClr val="000000"/>
                  </a:outerShdw>
                </a:effectLst>
                <a:uFill>
                  <a:solidFill>
                    <a:srgbClr val="FFFFFF"/>
                  </a:solidFill>
                </a:uFill>
              </a:rPr>
              <a:t>Functional Analysis</a:t>
            </a:r>
          </a:p>
          <a:p>
            <a:pPr marL="308609" marR="0" lvl="0" indent="-308609" defTabSz="822959">
              <a:spcBef>
                <a:spcPts val="600"/>
              </a:spcBef>
              <a:buClr>
                <a:srgbClr val="FFFFFF"/>
              </a:buClr>
              <a:defRPr sz="1800">
                <a:uFillTx/>
              </a:defRPr>
            </a:pPr>
            <a:r>
              <a:rPr sz="2880" b="1" dirty="0">
                <a:solidFill>
                  <a:srgbClr val="FFFFFF"/>
                </a:solidFill>
                <a:effectLst>
                  <a:outerShdw blurRad="11430" dist="22860" dir="2700000" rotWithShape="0">
                    <a:srgbClr val="000000"/>
                  </a:outerShdw>
                </a:effectLst>
                <a:uFill>
                  <a:solidFill>
                    <a:srgbClr val="FFFFFF"/>
                  </a:solidFill>
                </a:uFill>
              </a:rPr>
              <a:t>The Present Moment Context</a:t>
            </a:r>
          </a:p>
          <a:p>
            <a:pPr marL="668654" marR="0" lvl="1" indent="-257175" defTabSz="822959">
              <a:spcBef>
                <a:spcPts val="600"/>
              </a:spcBef>
              <a:buClr>
                <a:srgbClr val="FFFFFF"/>
              </a:buClr>
              <a:buChar char="–"/>
              <a:defRPr sz="1800">
                <a:uFillTx/>
              </a:defRPr>
            </a:pPr>
            <a:r>
              <a:rPr sz="2520" b="1" dirty="0">
                <a:solidFill>
                  <a:srgbClr val="FFFFFF"/>
                </a:solidFill>
                <a:effectLst>
                  <a:outerShdw blurRad="11430" dist="22860" dir="2700000" rotWithShape="0">
                    <a:srgbClr val="000000"/>
                  </a:outerShdw>
                </a:effectLst>
                <a:uFill>
                  <a:solidFill>
                    <a:srgbClr val="FFFFFF"/>
                  </a:solidFill>
                </a:uFill>
              </a:rPr>
              <a:t>Mindfulness/Sleepfulness</a:t>
            </a:r>
          </a:p>
          <a:p>
            <a:pPr marL="668654" marR="0" lvl="1" indent="-257175" defTabSz="822959">
              <a:spcBef>
                <a:spcPts val="600"/>
              </a:spcBef>
              <a:buClr>
                <a:srgbClr val="FFFFFF"/>
              </a:buClr>
              <a:buChar char="–"/>
              <a:defRPr sz="1800">
                <a:uFillTx/>
              </a:defRPr>
            </a:pPr>
            <a:r>
              <a:rPr sz="2520" b="1" dirty="0">
                <a:solidFill>
                  <a:srgbClr val="FFFFFF"/>
                </a:solidFill>
                <a:effectLst>
                  <a:outerShdw blurRad="11430" dist="22860" dir="2700000" rotWithShape="0">
                    <a:srgbClr val="000000"/>
                  </a:outerShdw>
                </a:effectLst>
                <a:uFill>
                  <a:solidFill>
                    <a:srgbClr val="FFFFFF"/>
                  </a:solidFill>
                </a:uFill>
              </a:rPr>
              <a:t>Compassion/Threatened Mind</a:t>
            </a:r>
          </a:p>
          <a:p>
            <a:pPr marL="668654" marR="0" lvl="1" indent="-257175" defTabSz="822959">
              <a:spcBef>
                <a:spcPts val="600"/>
              </a:spcBef>
              <a:buClr>
                <a:srgbClr val="FFFFFF"/>
              </a:buClr>
              <a:buChar char="–"/>
              <a:defRPr sz="1800">
                <a:uFillTx/>
              </a:defRPr>
            </a:pPr>
            <a:r>
              <a:rPr sz="2520" b="1" dirty="0">
                <a:solidFill>
                  <a:srgbClr val="FFFFFF"/>
                </a:solidFill>
                <a:effectLst>
                  <a:outerShdw blurRad="11430" dist="22860" dir="2700000" rotWithShape="0">
                    <a:srgbClr val="000000"/>
                  </a:outerShdw>
                </a:effectLst>
                <a:uFill>
                  <a:solidFill>
                    <a:srgbClr val="FFFFFF"/>
                  </a:solidFill>
                </a:uFill>
              </a:rPr>
              <a:t>Flexibility/Inflexibility</a:t>
            </a:r>
          </a:p>
          <a:p>
            <a:pPr marL="308609" marR="0" lvl="0" indent="-308609" defTabSz="822959">
              <a:spcBef>
                <a:spcPts val="600"/>
              </a:spcBef>
              <a:buSzTx/>
              <a:buNone/>
              <a:defRPr sz="1800">
                <a:uFillTx/>
              </a:defRPr>
            </a:pPr>
            <a:r>
              <a:rPr sz="2880" dirty="0">
                <a:uFill>
                  <a:solidFill/>
                </a:uFill>
              </a:rPr>
              <a:t>		</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p:cNvSpPr>
          <p:nvPr>
            <p:ph type="title" idx="4294967295"/>
          </p:nvPr>
        </p:nvSpPr>
        <p:spPr>
          <a:xfrm>
            <a:off x="685800" y="304800"/>
            <a:ext cx="7772400" cy="685800"/>
          </a:xfrm>
          <a:prstGeom prst="rect">
            <a:avLst/>
          </a:prstGeom>
        </p:spPr>
        <p:txBody>
          <a:bodyPr lIns="0" tIns="0" rIns="0" bIns="0">
            <a:normAutofit/>
          </a:bodyPr>
          <a:lstStyle>
            <a:lvl1pPr marL="0" marR="0">
              <a:defRPr sz="3600" b="1">
                <a:solidFill>
                  <a:srgbClr val="FFFF00"/>
                </a:solidFill>
                <a:effectLst>
                  <a:outerShdw blurRad="12700" dist="25400" dir="2700000" rotWithShape="0">
                    <a:srgbClr val="000000"/>
                  </a:outerShdw>
                </a:effectLst>
                <a:uFill>
                  <a:solidFill>
                    <a:srgbClr val="FFFF00"/>
                  </a:solidFill>
                </a:uFill>
              </a:defRPr>
            </a:lvl1pPr>
          </a:lstStyle>
          <a:p>
            <a:pPr lvl="0">
              <a:defRPr sz="1800" b="0">
                <a:solidFill>
                  <a:srgbClr val="000000"/>
                </a:solidFill>
                <a:effectLst/>
                <a:uFillTx/>
              </a:defRPr>
            </a:pPr>
            <a:r>
              <a:rPr sz="3600" b="1">
                <a:solidFill>
                  <a:srgbClr val="FFFF00"/>
                </a:solidFill>
                <a:effectLst>
                  <a:outerShdw blurRad="12700" dist="25400" dir="2700000" rotWithShape="0">
                    <a:srgbClr val="000000"/>
                  </a:outerShdw>
                </a:effectLst>
                <a:uFill>
                  <a:solidFill>
                    <a:srgbClr val="FFFF00"/>
                  </a:solidFill>
                </a:uFill>
              </a:rPr>
              <a:t>New Psychologies Emerge in the World </a:t>
            </a:r>
          </a:p>
        </p:txBody>
      </p:sp>
      <p:sp>
        <p:nvSpPr>
          <p:cNvPr id="86" name="Shape 86"/>
          <p:cNvSpPr>
            <a:spLocks noGrp="1"/>
          </p:cNvSpPr>
          <p:nvPr>
            <p:ph type="body" idx="4294967295"/>
          </p:nvPr>
        </p:nvSpPr>
        <p:spPr>
          <a:xfrm>
            <a:off x="1187450" y="1628775"/>
            <a:ext cx="7651750" cy="4495800"/>
          </a:xfrm>
          <a:prstGeom prst="rect">
            <a:avLst/>
          </a:prstGeom>
        </p:spPr>
        <p:txBody>
          <a:bodyPr lIns="0" tIns="0" rIns="0" bIns="0">
            <a:normAutofit/>
          </a:bodyPr>
          <a:lstStyle/>
          <a:p>
            <a:pPr marL="0" marR="0" lvl="0" indent="0">
              <a:lnSpc>
                <a:spcPct val="95000"/>
              </a:lnSpc>
              <a:spcBef>
                <a:spcPts val="500"/>
              </a:spcBef>
              <a:buSzTx/>
              <a:buNone/>
              <a:defRPr sz="1800">
                <a:uFillTx/>
              </a:defRPr>
            </a:pPr>
            <a:r>
              <a:rPr sz="2400" b="1">
                <a:solidFill>
                  <a:srgbClr val="FFCC00"/>
                </a:solidFill>
                <a:effectLst>
                  <a:outerShdw blurRad="12700" dist="25400" dir="2700000" rotWithShape="0">
                    <a:srgbClr val="000000"/>
                  </a:outerShdw>
                </a:effectLst>
                <a:uFill>
                  <a:solidFill>
                    <a:srgbClr val="FFCC00"/>
                  </a:solidFill>
                </a:uFill>
              </a:rPr>
              <a:t>1 million?</a:t>
            </a:r>
            <a:r>
              <a:rPr sz="2400" b="1">
                <a:solidFill>
                  <a:srgbClr val="FFFF00"/>
                </a:solidFill>
                <a:effectLst>
                  <a:outerShdw blurRad="12700" dist="25400" dir="2700000" rotWithShape="0">
                    <a:srgbClr val="000000"/>
                  </a:outerShdw>
                </a:effectLst>
                <a:uFill>
                  <a:solidFill>
                    <a:srgbClr val="FFFF00"/>
                  </a:solidFill>
                </a:uFill>
              </a:rPr>
              <a:t>			</a:t>
            </a:r>
            <a:r>
              <a:rPr sz="2400" b="1">
                <a:solidFill>
                  <a:srgbClr val="FFFFFF"/>
                </a:solidFill>
                <a:effectLst>
                  <a:outerShdw blurRad="12700" dist="25400" dir="2700000" rotWithShape="0">
                    <a:srgbClr val="000000"/>
                  </a:outerShdw>
                </a:effectLst>
                <a:uFill>
                  <a:solidFill>
                    <a:srgbClr val="FFFFFF"/>
                  </a:solidFill>
                </a:uFill>
              </a:rPr>
              <a:t>Extended caring</a:t>
            </a:r>
          </a:p>
          <a:p>
            <a:pPr marL="0" marR="0" lvl="0" indent="0">
              <a:lnSpc>
                <a:spcPct val="95000"/>
              </a:lnSpc>
              <a:buSzTx/>
              <a:buNone/>
              <a:defRPr sz="1800">
                <a:uFillTx/>
              </a:defRPr>
            </a:pPr>
            <a:endParaRPr sz="2400" b="1">
              <a:solidFill>
                <a:srgbClr val="FFFFFF"/>
              </a:solidFill>
              <a:effectLst>
                <a:outerShdw blurRad="12700" dist="25400" dir="2700000" rotWithShape="0">
                  <a:srgbClr val="000000"/>
                </a:outerShdw>
              </a:effectLst>
              <a:uFill>
                <a:solidFill>
                  <a:srgbClr val="FFFFFF"/>
                </a:solidFill>
              </a:uFill>
            </a:endParaRPr>
          </a:p>
          <a:p>
            <a:pPr marL="0" marR="0" lvl="0" indent="0">
              <a:lnSpc>
                <a:spcPct val="95000"/>
              </a:lnSpc>
              <a:spcBef>
                <a:spcPts val="500"/>
              </a:spcBef>
              <a:buSzTx/>
              <a:buNone/>
              <a:defRPr sz="1800">
                <a:uFillTx/>
              </a:defRPr>
            </a:pPr>
            <a:r>
              <a:rPr sz="2400" b="1">
                <a:solidFill>
                  <a:srgbClr val="FFFF00"/>
                </a:solidFill>
                <a:effectLst>
                  <a:outerShdw blurRad="12700" dist="25400" dir="2700000" rotWithShape="0">
                    <a:srgbClr val="000000"/>
                  </a:outerShdw>
                </a:effectLst>
                <a:uFill>
                  <a:solidFill>
                    <a:srgbClr val="FFFF00"/>
                  </a:solidFill>
                </a:uFill>
              </a:rPr>
              <a:t>Human</a:t>
            </a:r>
            <a:r>
              <a:rPr sz="2400" b="1">
                <a:solidFill>
                  <a:srgbClr val="800000"/>
                </a:solidFill>
                <a:effectLst>
                  <a:outerShdw blurRad="12700" dist="25400" dir="2700000" rotWithShape="0">
                    <a:srgbClr val="000000"/>
                  </a:outerShdw>
                </a:effectLst>
                <a:uFill>
                  <a:solidFill>
                    <a:srgbClr val="800000"/>
                  </a:solidFill>
                </a:uFill>
              </a:rPr>
              <a:t>			</a:t>
            </a:r>
            <a:r>
              <a:rPr sz="2400" b="1">
                <a:solidFill>
                  <a:srgbClr val="FFFFFF"/>
                </a:solidFill>
                <a:effectLst>
                  <a:outerShdw blurRad="12700" dist="25400" dir="2700000" rotWithShape="0">
                    <a:srgbClr val="000000"/>
                  </a:outerShdw>
                </a:effectLst>
                <a:uFill>
                  <a:solidFill>
                    <a:srgbClr val="FFFFFF"/>
                  </a:solidFill>
                </a:uFill>
              </a:rPr>
              <a:t>Symbolic thought and </a:t>
            </a:r>
          </a:p>
          <a:p>
            <a:pPr marL="0" marR="0" lvl="0" indent="0">
              <a:lnSpc>
                <a:spcPct val="95000"/>
              </a:lnSpc>
              <a:spcBef>
                <a:spcPts val="500"/>
              </a:spcBef>
              <a:buSzTx/>
              <a:buNone/>
              <a:defRPr sz="1800">
                <a:uFillTx/>
              </a:defRPr>
            </a:pPr>
            <a:r>
              <a:rPr sz="2400" b="1">
                <a:solidFill>
                  <a:srgbClr val="FFFF00"/>
                </a:solidFill>
                <a:effectLst>
                  <a:outerShdw blurRad="12700" dist="25400" dir="2700000" rotWithShape="0">
                    <a:srgbClr val="000000"/>
                  </a:outerShdw>
                </a:effectLst>
                <a:uFill>
                  <a:solidFill>
                    <a:srgbClr val="FFFF00"/>
                  </a:solidFill>
                </a:uFill>
              </a:rPr>
              <a:t>(2 million?)</a:t>
            </a:r>
            <a:r>
              <a:rPr sz="2400" b="1">
                <a:solidFill>
                  <a:srgbClr val="FFFFFF"/>
                </a:solidFill>
                <a:effectLst>
                  <a:outerShdw blurRad="12700" dist="25400" dir="2700000" rotWithShape="0">
                    <a:srgbClr val="000000"/>
                  </a:outerShdw>
                </a:effectLst>
                <a:uFill>
                  <a:solidFill>
                    <a:srgbClr val="FFFFFF"/>
                  </a:solidFill>
                </a:uFill>
              </a:rPr>
              <a:t>			self-identity, theory of 					mind, meta-cognition</a:t>
            </a:r>
            <a:endParaRPr sz="2400" b="1">
              <a:solidFill>
                <a:srgbClr val="800000"/>
              </a:solidFill>
              <a:effectLst>
                <a:outerShdw blurRad="12700" dist="25400" dir="2700000" rotWithShape="0">
                  <a:srgbClr val="000000"/>
                </a:outerShdw>
              </a:effectLst>
              <a:uFill>
                <a:solidFill>
                  <a:srgbClr val="800000"/>
                </a:solidFill>
              </a:uFill>
            </a:endParaRPr>
          </a:p>
          <a:p>
            <a:pPr marL="0" marR="0" lvl="0" indent="0">
              <a:spcBef>
                <a:spcPts val="500"/>
              </a:spcBef>
              <a:buSzTx/>
              <a:buNone/>
              <a:defRPr sz="1800">
                <a:uFillTx/>
              </a:defRPr>
            </a:pPr>
            <a:r>
              <a:rPr sz="2400" b="1">
                <a:solidFill>
                  <a:srgbClr val="FFFF99"/>
                </a:solidFill>
                <a:effectLst>
                  <a:outerShdw blurRad="12700" dist="25400" dir="2700000" rotWithShape="0">
                    <a:srgbClr val="000000"/>
                  </a:outerShdw>
                </a:effectLst>
                <a:uFill>
                  <a:solidFill>
                    <a:srgbClr val="FFFF99"/>
                  </a:solidFill>
                </a:uFill>
              </a:rPr>
              <a:t>Mammalian			</a:t>
            </a:r>
            <a:r>
              <a:rPr sz="2400" b="1">
                <a:solidFill>
                  <a:srgbClr val="FFFFFF"/>
                </a:solidFill>
                <a:effectLst>
                  <a:outerShdw blurRad="12700" dist="25400" dir="2700000" rotWithShape="0">
                    <a:srgbClr val="000000"/>
                  </a:outerShdw>
                </a:effectLst>
                <a:uFill>
                  <a:solidFill>
                    <a:srgbClr val="FFFFFF"/>
                  </a:solidFill>
                </a:uFill>
              </a:rPr>
              <a:t>Caring, group, alliance-</a:t>
            </a:r>
            <a:r>
              <a:rPr sz="2400" b="1">
                <a:solidFill>
                  <a:srgbClr val="FFFF99"/>
                </a:solidFill>
                <a:effectLst>
                  <a:outerShdw blurRad="12700" dist="25400" dir="2700000" rotWithShape="0">
                    <a:srgbClr val="000000"/>
                  </a:outerShdw>
                </a:effectLst>
                <a:uFill>
                  <a:solidFill>
                    <a:srgbClr val="FFFF99"/>
                  </a:solidFill>
                </a:uFill>
              </a:rPr>
              <a:t> </a:t>
            </a:r>
          </a:p>
          <a:p>
            <a:pPr marL="0" marR="0" lvl="0" indent="0">
              <a:spcBef>
                <a:spcPts val="500"/>
              </a:spcBef>
              <a:buSzTx/>
              <a:buNone/>
              <a:defRPr sz="1800">
                <a:uFillTx/>
              </a:defRPr>
            </a:pPr>
            <a:r>
              <a:rPr sz="2400" b="1">
                <a:solidFill>
                  <a:srgbClr val="FFFF99"/>
                </a:solidFill>
                <a:effectLst>
                  <a:outerShdw blurRad="12700" dist="25400" dir="2700000" rotWithShape="0">
                    <a:srgbClr val="000000"/>
                  </a:outerShdw>
                </a:effectLst>
                <a:uFill>
                  <a:solidFill>
                    <a:srgbClr val="FFFF99"/>
                  </a:solidFill>
                </a:uFill>
              </a:rPr>
              <a:t>(120 million?</a:t>
            </a:r>
            <a:r>
              <a:rPr sz="2400" b="1">
                <a:solidFill>
                  <a:srgbClr val="FFFFFF"/>
                </a:solidFill>
                <a:effectLst>
                  <a:outerShdw blurRad="12700" dist="25400" dir="2700000" rotWithShape="0">
                    <a:srgbClr val="000000"/>
                  </a:outerShdw>
                </a:effectLst>
                <a:uFill>
                  <a:solidFill>
                    <a:srgbClr val="FFFFFF"/>
                  </a:solidFill>
                </a:uFill>
              </a:rPr>
              <a:t>)			building, play, status</a:t>
            </a:r>
          </a:p>
          <a:p>
            <a:pPr marL="0" marR="0" lvl="0" indent="0">
              <a:buSzTx/>
              <a:buNone/>
              <a:defRPr sz="1800">
                <a:uFillTx/>
              </a:defRPr>
            </a:pPr>
            <a:endParaRPr sz="2400" b="1">
              <a:solidFill>
                <a:srgbClr val="800000"/>
              </a:solidFill>
              <a:effectLst>
                <a:outerShdw blurRad="12700" dist="25400" dir="2700000" rotWithShape="0">
                  <a:srgbClr val="000000"/>
                </a:outerShdw>
              </a:effectLst>
              <a:uFill>
                <a:solidFill>
                  <a:srgbClr val="800000"/>
                </a:solidFill>
              </a:uFill>
            </a:endParaRPr>
          </a:p>
          <a:p>
            <a:pPr marL="0" marR="0" lvl="0" indent="0">
              <a:spcBef>
                <a:spcPts val="500"/>
              </a:spcBef>
              <a:buSzTx/>
              <a:buNone/>
              <a:defRPr sz="1800">
                <a:uFillTx/>
              </a:defRPr>
            </a:pPr>
            <a:r>
              <a:rPr sz="2400" b="1">
                <a:solidFill>
                  <a:srgbClr val="FFFFCC"/>
                </a:solidFill>
                <a:effectLst>
                  <a:outerShdw blurRad="12700" dist="25400" dir="2700000" rotWithShape="0">
                    <a:srgbClr val="000000"/>
                  </a:outerShdw>
                </a:effectLst>
                <a:uFill>
                  <a:solidFill>
                    <a:srgbClr val="FFFFCC"/>
                  </a:solidFill>
                </a:uFill>
              </a:rPr>
              <a:t>Reptilian</a:t>
            </a:r>
            <a:r>
              <a:rPr sz="2400" b="1">
                <a:solidFill>
                  <a:srgbClr val="FFFF99"/>
                </a:solidFill>
                <a:effectLst>
                  <a:outerShdw blurRad="12700" dist="25400" dir="2700000" rotWithShape="0">
                    <a:srgbClr val="000000"/>
                  </a:outerShdw>
                </a:effectLst>
                <a:uFill>
                  <a:solidFill>
                    <a:srgbClr val="FFFF99"/>
                  </a:solidFill>
                </a:uFill>
              </a:rPr>
              <a:t>			</a:t>
            </a:r>
            <a:r>
              <a:rPr sz="2400" b="1">
                <a:solidFill>
                  <a:srgbClr val="FFFFFF"/>
                </a:solidFill>
                <a:effectLst>
                  <a:outerShdw blurRad="12700" dist="25400" dir="2700000" rotWithShape="0">
                    <a:srgbClr val="000000"/>
                  </a:outerShdw>
                </a:effectLst>
                <a:uFill>
                  <a:solidFill>
                    <a:srgbClr val="FFFFFF"/>
                  </a:solidFill>
                </a:uFill>
              </a:rPr>
              <a:t>Territory, fear, aggression</a:t>
            </a:r>
            <a:r>
              <a:rPr sz="2400" b="1">
                <a:solidFill>
                  <a:srgbClr val="FFFF99"/>
                </a:solidFill>
                <a:effectLst>
                  <a:outerShdw blurRad="12700" dist="25400" dir="2700000" rotWithShape="0">
                    <a:srgbClr val="000000"/>
                  </a:outerShdw>
                </a:effectLst>
                <a:uFill>
                  <a:solidFill>
                    <a:srgbClr val="FFFF99"/>
                  </a:solidFill>
                </a:uFill>
              </a:rPr>
              <a:t>,</a:t>
            </a:r>
          </a:p>
          <a:p>
            <a:pPr marL="0" marR="0" lvl="0" indent="0">
              <a:spcBef>
                <a:spcPts val="500"/>
              </a:spcBef>
              <a:buSzTx/>
              <a:buNone/>
              <a:defRPr sz="1800">
                <a:uFillTx/>
              </a:defRPr>
            </a:pPr>
            <a:r>
              <a:rPr sz="2400" b="1">
                <a:solidFill>
                  <a:srgbClr val="FFFFCC"/>
                </a:solidFill>
                <a:effectLst>
                  <a:outerShdw blurRad="12700" dist="25400" dir="2700000" rotWithShape="0">
                    <a:srgbClr val="000000"/>
                  </a:outerShdw>
                </a:effectLst>
                <a:uFill>
                  <a:solidFill>
                    <a:srgbClr val="FFFFCC"/>
                  </a:solidFill>
                </a:uFill>
              </a:rPr>
              <a:t>(500 million?)	</a:t>
            </a:r>
            <a:r>
              <a:rPr sz="2400" b="1">
                <a:solidFill>
                  <a:srgbClr val="FFFFFF"/>
                </a:solidFill>
                <a:effectLst>
                  <a:outerShdw blurRad="12700" dist="25400" dir="2700000" rotWithShape="0">
                    <a:srgbClr val="000000"/>
                  </a:outerShdw>
                </a:effectLst>
                <a:uFill>
                  <a:solidFill>
                    <a:srgbClr val="FFFFFF"/>
                  </a:solidFill>
                </a:uFill>
              </a:rPr>
              <a:t>		sex, hunting</a:t>
            </a:r>
          </a:p>
        </p:txBody>
      </p:sp>
      <p:sp>
        <p:nvSpPr>
          <p:cNvPr id="87" name="Shape 87"/>
          <p:cNvSpPr/>
          <p:nvPr/>
        </p:nvSpPr>
        <p:spPr>
          <a:xfrm>
            <a:off x="3563937" y="1700212"/>
            <a:ext cx="381001" cy="4343401"/>
          </a:xfrm>
          <a:custGeom>
            <a:avLst/>
            <a:gdLst/>
            <a:ahLst/>
            <a:cxnLst>
              <a:cxn ang="0">
                <a:pos x="wd2" y="hd2"/>
              </a:cxn>
              <a:cxn ang="5400000">
                <a:pos x="wd2" y="hd2"/>
              </a:cxn>
              <a:cxn ang="10800000">
                <a:pos x="wd2" y="hd2"/>
              </a:cxn>
              <a:cxn ang="16200000">
                <a:pos x="wd2" y="hd2"/>
              </a:cxn>
            </a:cxnLst>
            <a:rect l="0" t="0" r="r" b="b"/>
            <a:pathLst>
              <a:path w="21600" h="21600" extrusionOk="0">
                <a:moveTo>
                  <a:pt x="0" y="2597"/>
                </a:moveTo>
                <a:lnTo>
                  <a:pt x="4410" y="2597"/>
                </a:lnTo>
                <a:lnTo>
                  <a:pt x="4410" y="21600"/>
                </a:lnTo>
                <a:lnTo>
                  <a:pt x="17190" y="21600"/>
                </a:lnTo>
                <a:lnTo>
                  <a:pt x="17190" y="2597"/>
                </a:lnTo>
                <a:lnTo>
                  <a:pt x="21600" y="2597"/>
                </a:lnTo>
                <a:lnTo>
                  <a:pt x="10800" y="0"/>
                </a:lnTo>
                <a:close/>
              </a:path>
            </a:pathLst>
          </a:custGeom>
          <a:solidFill>
            <a:srgbClr val="FFFFFF"/>
          </a:solidFill>
          <a:ln>
            <a:solidFill/>
            <a:round/>
          </a:ln>
        </p:spPr>
        <p:txBody>
          <a:bodyPr lIns="0" tIns="0" rIns="0" bIns="0" anchor="ctr"/>
          <a:lstStyle/>
          <a:p>
            <a:pPr lvl="0">
              <a:lnSpc>
                <a:spcPct val="100000"/>
              </a:lnSpc>
              <a:spcBef>
                <a:spcPts val="0"/>
              </a:spcBef>
              <a:defRPr sz="1800" b="0">
                <a:effectLst>
                  <a:outerShdw blurRad="12700" dist="25400" dir="2700000" rotWithShape="0">
                    <a:srgbClr val="DDDDDD"/>
                  </a:outerShdw>
                </a:effectLst>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86">
                                            <p:bg/>
                                          </p:spTgt>
                                        </p:tgtEl>
                                        <p:attrNameLst>
                                          <p:attrName>style.visibility</p:attrName>
                                        </p:attrNameLst>
                                      </p:cBhvr>
                                      <p:to>
                                        <p:strVal val="visible"/>
                                      </p:to>
                                    </p:set>
                                    <p:anim calcmode="lin" valueType="num">
                                      <p:cBhvr>
                                        <p:cTn id="7" dur="500" fill="hold"/>
                                        <p:tgtEl>
                                          <p:spTgt spid="86">
                                            <p:bg/>
                                          </p:spTgt>
                                        </p:tgtEl>
                                        <p:attrNameLst>
                                          <p:attrName>ppt_x</p:attrName>
                                        </p:attrNameLst>
                                      </p:cBhvr>
                                      <p:tavLst>
                                        <p:tav tm="0">
                                          <p:val>
                                            <p:strVal val="#ppt_x"/>
                                          </p:val>
                                        </p:tav>
                                        <p:tav tm="100000">
                                          <p:val>
                                            <p:strVal val="#ppt_x"/>
                                          </p:val>
                                        </p:tav>
                                      </p:tavLst>
                                    </p:anim>
                                    <p:anim calcmode="lin" valueType="num">
                                      <p:cBhvr>
                                        <p:cTn id="8" dur="500" fill="hold"/>
                                        <p:tgtEl>
                                          <p:spTgt spid="86">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p:stCondLst>
                                    <p:cond delay="0"/>
                                  </p:stCondLst>
                                  <p:iterate>
                                    <p:tmAbs val="0"/>
                                  </p:iterate>
                                  <p:childTnLst>
                                    <p:set>
                                      <p:cBhvr>
                                        <p:cTn id="10" fill="hold"/>
                                        <p:tgtEl>
                                          <p:spTgt spid="86">
                                            <p:txEl>
                                              <p:pRg st="0" end="0"/>
                                            </p:txEl>
                                          </p:spTgt>
                                        </p:tgtEl>
                                        <p:attrNameLst>
                                          <p:attrName>style.visibility</p:attrName>
                                        </p:attrNameLst>
                                      </p:cBhvr>
                                      <p:to>
                                        <p:strVal val="visible"/>
                                      </p:to>
                                    </p:set>
                                    <p:anim calcmode="lin" valueType="num">
                                      <p:cBhvr>
                                        <p:cTn id="11"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1" nodeType="afterEffect">
                                  <p:stCondLst>
                                    <p:cond delay="0"/>
                                  </p:stCondLst>
                                  <p:iterate>
                                    <p:tmAbs val="0"/>
                                  </p:iterate>
                                  <p:childTnLst>
                                    <p:set>
                                      <p:cBhvr>
                                        <p:cTn id="15" fill="hold"/>
                                        <p:tgtEl>
                                          <p:spTgt spid="86">
                                            <p:txEl>
                                              <p:pRg st="1" end="1"/>
                                            </p:txEl>
                                          </p:spTgt>
                                        </p:tgtEl>
                                        <p:attrNameLst>
                                          <p:attrName>style.visibility</p:attrName>
                                        </p:attrNameLst>
                                      </p:cBhvr>
                                      <p:to>
                                        <p:strVal val="visible"/>
                                      </p:to>
                                    </p:set>
                                    <p:anim calcmode="lin" valueType="num">
                                      <p:cBhvr>
                                        <p:cTn id="16" dur="500" fill="hold"/>
                                        <p:tgtEl>
                                          <p:spTgt spid="86">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8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1" nodeType="clickEffect">
                                  <p:stCondLst>
                                    <p:cond delay="0"/>
                                  </p:stCondLst>
                                  <p:iterate>
                                    <p:tmAbs val="0"/>
                                  </p:iterate>
                                  <p:childTnLst>
                                    <p:set>
                                      <p:cBhvr>
                                        <p:cTn id="21" fill="hold"/>
                                        <p:tgtEl>
                                          <p:spTgt spid="86">
                                            <p:txEl>
                                              <p:pRg st="2" end="2"/>
                                            </p:txEl>
                                          </p:spTgt>
                                        </p:tgtEl>
                                        <p:attrNameLst>
                                          <p:attrName>style.visibility</p:attrName>
                                        </p:attrNameLst>
                                      </p:cBhvr>
                                      <p:to>
                                        <p:strVal val="visible"/>
                                      </p:to>
                                    </p:set>
                                    <p:anim calcmode="lin" valueType="num">
                                      <p:cBhvr>
                                        <p:cTn id="22" dur="500" fill="hold"/>
                                        <p:tgtEl>
                                          <p:spTgt spid="8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8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1" nodeType="clickEffect">
                                  <p:stCondLst>
                                    <p:cond delay="0"/>
                                  </p:stCondLst>
                                  <p:iterate>
                                    <p:tmAbs val="0"/>
                                  </p:iterate>
                                  <p:childTnLst>
                                    <p:set>
                                      <p:cBhvr>
                                        <p:cTn id="27" fill="hold"/>
                                        <p:tgtEl>
                                          <p:spTgt spid="86">
                                            <p:txEl>
                                              <p:pRg st="3" end="3"/>
                                            </p:txEl>
                                          </p:spTgt>
                                        </p:tgtEl>
                                        <p:attrNameLst>
                                          <p:attrName>style.visibility</p:attrName>
                                        </p:attrNameLst>
                                      </p:cBhvr>
                                      <p:to>
                                        <p:strVal val="visible"/>
                                      </p:to>
                                    </p:set>
                                    <p:anim calcmode="lin" valueType="num">
                                      <p:cBhvr>
                                        <p:cTn id="28" dur="500" fill="hold"/>
                                        <p:tgtEl>
                                          <p:spTgt spid="86">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8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1" nodeType="clickEffect">
                                  <p:stCondLst>
                                    <p:cond delay="0"/>
                                  </p:stCondLst>
                                  <p:iterate>
                                    <p:tmAbs val="0"/>
                                  </p:iterate>
                                  <p:childTnLst>
                                    <p:set>
                                      <p:cBhvr>
                                        <p:cTn id="33" fill="hold"/>
                                        <p:tgtEl>
                                          <p:spTgt spid="86">
                                            <p:txEl>
                                              <p:pRg st="4" end="4"/>
                                            </p:txEl>
                                          </p:spTgt>
                                        </p:tgtEl>
                                        <p:attrNameLst>
                                          <p:attrName>style.visibility</p:attrName>
                                        </p:attrNameLst>
                                      </p:cBhvr>
                                      <p:to>
                                        <p:strVal val="visible"/>
                                      </p:to>
                                    </p:set>
                                    <p:anim calcmode="lin" valueType="num">
                                      <p:cBhvr>
                                        <p:cTn id="34" dur="500" fill="hold"/>
                                        <p:tgtEl>
                                          <p:spTgt spid="86">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8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1" nodeType="clickEffect">
                                  <p:stCondLst>
                                    <p:cond delay="0"/>
                                  </p:stCondLst>
                                  <p:iterate>
                                    <p:tmAbs val="0"/>
                                  </p:iterate>
                                  <p:childTnLst>
                                    <p:set>
                                      <p:cBhvr>
                                        <p:cTn id="39" fill="hold"/>
                                        <p:tgtEl>
                                          <p:spTgt spid="86">
                                            <p:txEl>
                                              <p:pRg st="5" end="5"/>
                                            </p:txEl>
                                          </p:spTgt>
                                        </p:tgtEl>
                                        <p:attrNameLst>
                                          <p:attrName>style.visibility</p:attrName>
                                        </p:attrNameLst>
                                      </p:cBhvr>
                                      <p:to>
                                        <p:strVal val="visible"/>
                                      </p:to>
                                    </p:set>
                                    <p:anim calcmode="lin" valueType="num">
                                      <p:cBhvr>
                                        <p:cTn id="40" dur="500" fill="hold"/>
                                        <p:tgtEl>
                                          <p:spTgt spid="86">
                                            <p:txEl>
                                              <p:pRg st="5" end="5"/>
                                            </p:txEl>
                                          </p:spTgt>
                                        </p:tgtEl>
                                        <p:attrNameLst>
                                          <p:attrName>ppt_x</p:attrName>
                                        </p:attrNameLst>
                                      </p:cBhvr>
                                      <p:tavLst>
                                        <p:tav tm="0">
                                          <p:val>
                                            <p:strVal val="#ppt_x"/>
                                          </p:val>
                                        </p:tav>
                                        <p:tav tm="100000">
                                          <p:val>
                                            <p:strVal val="#ppt_x"/>
                                          </p:val>
                                        </p:tav>
                                      </p:tavLst>
                                    </p:anim>
                                    <p:anim calcmode="lin" valueType="num">
                                      <p:cBhvr>
                                        <p:cTn id="41" dur="500" fill="hold"/>
                                        <p:tgtEl>
                                          <p:spTgt spid="8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1" nodeType="clickEffect">
                                  <p:stCondLst>
                                    <p:cond delay="0"/>
                                  </p:stCondLst>
                                  <p:iterate>
                                    <p:tmAbs val="0"/>
                                  </p:iterate>
                                  <p:childTnLst>
                                    <p:set>
                                      <p:cBhvr>
                                        <p:cTn id="45" fill="hold"/>
                                        <p:tgtEl>
                                          <p:spTgt spid="86">
                                            <p:txEl>
                                              <p:pRg st="6" end="6"/>
                                            </p:txEl>
                                          </p:spTgt>
                                        </p:tgtEl>
                                        <p:attrNameLst>
                                          <p:attrName>style.visibility</p:attrName>
                                        </p:attrNameLst>
                                      </p:cBhvr>
                                      <p:to>
                                        <p:strVal val="visible"/>
                                      </p:to>
                                    </p:set>
                                    <p:anim calcmode="lin" valueType="num">
                                      <p:cBhvr>
                                        <p:cTn id="46" dur="500" fill="hold"/>
                                        <p:tgtEl>
                                          <p:spTgt spid="86">
                                            <p:txEl>
                                              <p:pRg st="6" end="6"/>
                                            </p:txEl>
                                          </p:spTgt>
                                        </p:tgtEl>
                                        <p:attrNameLst>
                                          <p:attrName>ppt_x</p:attrName>
                                        </p:attrNameLst>
                                      </p:cBhvr>
                                      <p:tavLst>
                                        <p:tav tm="0">
                                          <p:val>
                                            <p:strVal val="#ppt_x"/>
                                          </p:val>
                                        </p:tav>
                                        <p:tav tm="100000">
                                          <p:val>
                                            <p:strVal val="#ppt_x"/>
                                          </p:val>
                                        </p:tav>
                                      </p:tavLst>
                                    </p:anim>
                                    <p:anim calcmode="lin" valueType="num">
                                      <p:cBhvr>
                                        <p:cTn id="47" dur="500" fill="hold"/>
                                        <p:tgtEl>
                                          <p:spTgt spid="8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1" nodeType="clickEffect">
                                  <p:stCondLst>
                                    <p:cond delay="0"/>
                                  </p:stCondLst>
                                  <p:iterate>
                                    <p:tmAbs val="0"/>
                                  </p:iterate>
                                  <p:childTnLst>
                                    <p:set>
                                      <p:cBhvr>
                                        <p:cTn id="51" fill="hold"/>
                                        <p:tgtEl>
                                          <p:spTgt spid="86">
                                            <p:txEl>
                                              <p:pRg st="7" end="7"/>
                                            </p:txEl>
                                          </p:spTgt>
                                        </p:tgtEl>
                                        <p:attrNameLst>
                                          <p:attrName>style.visibility</p:attrName>
                                        </p:attrNameLst>
                                      </p:cBhvr>
                                      <p:to>
                                        <p:strVal val="visible"/>
                                      </p:to>
                                    </p:set>
                                    <p:anim calcmode="lin" valueType="num">
                                      <p:cBhvr>
                                        <p:cTn id="52" dur="500" fill="hold"/>
                                        <p:tgtEl>
                                          <p:spTgt spid="86">
                                            <p:txEl>
                                              <p:pRg st="7" end="7"/>
                                            </p:txEl>
                                          </p:spTgt>
                                        </p:tgtEl>
                                        <p:attrNameLst>
                                          <p:attrName>ppt_x</p:attrName>
                                        </p:attrNameLst>
                                      </p:cBhvr>
                                      <p:tavLst>
                                        <p:tav tm="0">
                                          <p:val>
                                            <p:strVal val="#ppt_x"/>
                                          </p:val>
                                        </p:tav>
                                        <p:tav tm="100000">
                                          <p:val>
                                            <p:strVal val="#ppt_x"/>
                                          </p:val>
                                        </p:tav>
                                      </p:tavLst>
                                    </p:anim>
                                    <p:anim calcmode="lin" valueType="num">
                                      <p:cBhvr>
                                        <p:cTn id="53" dur="500" fill="hold"/>
                                        <p:tgtEl>
                                          <p:spTgt spid="8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1" nodeType="clickEffect">
                                  <p:stCondLst>
                                    <p:cond delay="0"/>
                                  </p:stCondLst>
                                  <p:iterate>
                                    <p:tmAbs val="0"/>
                                  </p:iterate>
                                  <p:childTnLst>
                                    <p:set>
                                      <p:cBhvr>
                                        <p:cTn id="57" fill="hold"/>
                                        <p:tgtEl>
                                          <p:spTgt spid="86">
                                            <p:txEl>
                                              <p:pRg st="8" end="8"/>
                                            </p:txEl>
                                          </p:spTgt>
                                        </p:tgtEl>
                                        <p:attrNameLst>
                                          <p:attrName>style.visibility</p:attrName>
                                        </p:attrNameLst>
                                      </p:cBhvr>
                                      <p:to>
                                        <p:strVal val="visible"/>
                                      </p:to>
                                    </p:set>
                                    <p:anim calcmode="lin" valueType="num">
                                      <p:cBhvr>
                                        <p:cTn id="58" dur="500" fill="hold"/>
                                        <p:tgtEl>
                                          <p:spTgt spid="86">
                                            <p:txEl>
                                              <p:pRg st="8" end="8"/>
                                            </p:txEl>
                                          </p:spTgt>
                                        </p:tgtEl>
                                        <p:attrNameLst>
                                          <p:attrName>ppt_x</p:attrName>
                                        </p:attrNameLst>
                                      </p:cBhvr>
                                      <p:tavLst>
                                        <p:tav tm="0">
                                          <p:val>
                                            <p:strVal val="#ppt_x"/>
                                          </p:val>
                                        </p:tav>
                                        <p:tav tm="100000">
                                          <p:val>
                                            <p:strVal val="#ppt_x"/>
                                          </p:val>
                                        </p:tav>
                                      </p:tavLst>
                                    </p:anim>
                                    <p:anim calcmode="lin" valueType="num">
                                      <p:cBhvr>
                                        <p:cTn id="59" dur="500" fill="hold"/>
                                        <p:tgtEl>
                                          <p:spTgt spid="8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1" build="p"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endParaRPr lang="en-US">
              <a:cs typeface="+mj-cs"/>
            </a:endParaRPr>
          </a:p>
        </p:txBody>
      </p:sp>
      <p:sp>
        <p:nvSpPr>
          <p:cNvPr id="13315" name="Rectangle 3"/>
          <p:cNvSpPr>
            <a:spLocks noGrp="1" noChangeArrowheads="1"/>
          </p:cNvSpPr>
          <p:nvPr>
            <p:ph type="body" idx="1"/>
          </p:nvPr>
        </p:nvSpPr>
        <p:spPr/>
        <p:txBody>
          <a:bodyPr/>
          <a:lstStyle/>
          <a:p>
            <a:pPr eaLnBrk="1" hangingPunct="1">
              <a:defRPr/>
            </a:pPr>
            <a:endParaRPr lang="en-US">
              <a:cs typeface="+mn-cs"/>
            </a:endParaRPr>
          </a:p>
        </p:txBody>
      </p:sp>
      <p:pic>
        <p:nvPicPr>
          <p:cNvPr id="37891" name="Picture 4" descr="evolutioncomp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8424863" cy="619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9909" name="Text Box 5"/>
          <p:cNvSpPr txBox="1">
            <a:spLocks noChangeArrowheads="1"/>
          </p:cNvSpPr>
          <p:nvPr/>
        </p:nvSpPr>
        <p:spPr bwMode="auto">
          <a:xfrm>
            <a:off x="395288" y="260350"/>
            <a:ext cx="8208962" cy="1077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spcBef>
                <a:spcPct val="50000"/>
              </a:spcBef>
            </a:pPr>
            <a:r>
              <a:rPr lang="en-GB" altLang="en-US">
                <a:solidFill>
                  <a:schemeClr val="accent2"/>
                </a:solidFill>
                <a:effectLst>
                  <a:outerShdw blurRad="38100" dist="38100" dir="2700000" algn="tl">
                    <a:srgbClr val="000000"/>
                  </a:outerShdw>
                </a:effectLst>
              </a:rPr>
              <a:t>The human brain is the product of many millions of years of evolution</a:t>
            </a:r>
            <a:r>
              <a:rPr lang="en-GB" altLang="en-US">
                <a:effectLst>
                  <a:outerShdw blurRad="38100" dist="38100" dir="2700000" algn="tl">
                    <a:srgbClr val="000000"/>
                  </a:outerShdw>
                </a:effectLst>
              </a:rPr>
              <a:t> </a:t>
            </a:r>
            <a:r>
              <a:rPr lang="en-GB" altLang="en-US">
                <a:solidFill>
                  <a:schemeClr val="accent2"/>
                </a:solidFill>
                <a:effectLst>
                  <a:outerShdw blurRad="38100" dist="38100" dir="2700000" algn="tl">
                    <a:srgbClr val="000000"/>
                  </a:outerShdw>
                </a:effectLst>
              </a:rPr>
              <a:t>– a process of conserving, modifying and adapting</a:t>
            </a:r>
          </a:p>
        </p:txBody>
      </p:sp>
    </p:spTree>
    <p:extLst>
      <p:ext uri="{BB962C8B-B14F-4D97-AF65-F5344CB8AC3E}">
        <p14:creationId xmlns:p14="http://schemas.microsoft.com/office/powerpoint/2010/main" val="1083335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p:cNvSpPr>
          <p:nvPr>
            <p:ph type="title" idx="4294967295"/>
          </p:nvPr>
        </p:nvSpPr>
        <p:spPr>
          <a:xfrm>
            <a:off x="533400" y="381000"/>
            <a:ext cx="7772400" cy="1223963"/>
          </a:xfrm>
          <a:prstGeom prst="rect">
            <a:avLst/>
          </a:prstGeom>
          <a:ln w="9525">
            <a:solidFill>
              <a:srgbClr val="FFFFFF"/>
            </a:solidFill>
            <a:round/>
          </a:ln>
        </p:spPr>
        <p:txBody>
          <a:bodyPr lIns="0" tIns="0" rIns="0" bIns="0">
            <a:normAutofit/>
          </a:bodyPr>
          <a:lstStyle/>
          <a:p>
            <a:pPr marL="0" marR="0" lvl="0" defTabSz="877823">
              <a:defRPr sz="1800">
                <a:uFillTx/>
              </a:defRPr>
            </a:pPr>
            <a:r>
              <a:rPr sz="3839" b="1">
                <a:solidFill>
                  <a:srgbClr val="FFFF00"/>
                </a:solidFill>
                <a:effectLst>
                  <a:outerShdw blurRad="12192" dist="24384" dir="2700000" rotWithShape="0">
                    <a:srgbClr val="000000"/>
                  </a:outerShdw>
                </a:effectLst>
                <a:uFill>
                  <a:solidFill>
                    <a:srgbClr val="FFFF00"/>
                  </a:solidFill>
                </a:uFill>
                <a:latin typeface="Times New Roman Bold"/>
                <a:ea typeface="Times New Roman Bold"/>
                <a:cs typeface="Times New Roman Bold"/>
                <a:sym typeface="Times New Roman Bold"/>
              </a:rPr>
              <a:t>Brain Development</a:t>
            </a:r>
            <a:br>
              <a:rPr sz="3839" b="1">
                <a:solidFill>
                  <a:srgbClr val="FFFF00"/>
                </a:solidFill>
                <a:effectLst>
                  <a:outerShdw blurRad="12192" dist="24384" dir="2700000" rotWithShape="0">
                    <a:srgbClr val="000000"/>
                  </a:outerShdw>
                </a:effectLst>
                <a:uFill>
                  <a:solidFill>
                    <a:srgbClr val="FFFF00"/>
                  </a:solidFill>
                </a:uFill>
                <a:latin typeface="Times New Roman Bold"/>
                <a:ea typeface="Times New Roman Bold"/>
                <a:cs typeface="Times New Roman Bold"/>
                <a:sym typeface="Times New Roman Bold"/>
              </a:rPr>
            </a:br>
            <a:r>
              <a:rPr sz="3839" b="1">
                <a:solidFill>
                  <a:srgbClr val="FFFF00"/>
                </a:solidFill>
                <a:effectLst>
                  <a:outerShdw blurRad="12192" dist="24384" dir="2700000" rotWithShape="0">
                    <a:srgbClr val="000000"/>
                  </a:outerShdw>
                </a:effectLst>
                <a:uFill>
                  <a:solidFill>
                    <a:srgbClr val="FFFF00"/>
                  </a:solidFill>
                </a:uFill>
                <a:latin typeface="Times New Roman Bold"/>
                <a:ea typeface="Times New Roman Bold"/>
                <a:cs typeface="Times New Roman Bold"/>
                <a:sym typeface="Times New Roman Bold"/>
              </a:rPr>
              <a:t> in Deep Historical Context</a:t>
            </a:r>
          </a:p>
        </p:txBody>
      </p:sp>
      <p:sp>
        <p:nvSpPr>
          <p:cNvPr id="90" name="Shape 90"/>
          <p:cNvSpPr>
            <a:spLocks noGrp="1"/>
          </p:cNvSpPr>
          <p:nvPr>
            <p:ph type="body" idx="4294967295"/>
          </p:nvPr>
        </p:nvSpPr>
        <p:spPr>
          <a:xfrm>
            <a:off x="685800" y="1981200"/>
            <a:ext cx="7772400" cy="4114800"/>
          </a:xfrm>
          <a:prstGeom prst="rect">
            <a:avLst/>
          </a:prstGeom>
        </p:spPr>
        <p:txBody>
          <a:bodyPr lIns="0" tIns="0" rIns="0" bIns="0">
            <a:normAutofit/>
          </a:bodyPr>
          <a:lstStyle/>
          <a:p>
            <a:pPr marL="342900" marR="0" lvl="0"/>
            <a:endParaRPr/>
          </a:p>
        </p:txBody>
      </p:sp>
      <p:pic>
        <p:nvPicPr>
          <p:cNvPr id="91" name="image.jpg"/>
          <p:cNvPicPr/>
          <p:nvPr/>
        </p:nvPicPr>
        <p:blipFill>
          <a:blip r:embed="rId2">
            <a:extLst/>
          </a:blip>
          <a:stretch>
            <a:fillRect/>
          </a:stretch>
        </p:blipFill>
        <p:spPr>
          <a:xfrm>
            <a:off x="684212" y="1760537"/>
            <a:ext cx="7775576" cy="476408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ctrTitle" idx="4294967295"/>
          </p:nvPr>
        </p:nvSpPr>
        <p:spPr>
          <a:xfrm>
            <a:off x="685800" y="457200"/>
            <a:ext cx="7772400" cy="533400"/>
          </a:xfrm>
        </p:spPr>
        <p:txBody>
          <a:bodyPr/>
          <a:lstStyle/>
          <a:p>
            <a:r>
              <a:rPr lang="en-GB" altLang="en-US" sz="4000" b="1">
                <a:solidFill>
                  <a:srgbClr val="FF6600"/>
                </a:solidFill>
                <a:effectLst>
                  <a:outerShdw blurRad="38100" dist="38100" dir="2700000" algn="tl">
                    <a:srgbClr val="000000"/>
                  </a:outerShdw>
                </a:effectLst>
                <a:ea typeface="ＭＳ Ｐゴシック" charset="-128"/>
              </a:rPr>
              <a:t>Sources of behaviour</a:t>
            </a:r>
          </a:p>
        </p:txBody>
      </p:sp>
      <p:sp>
        <p:nvSpPr>
          <p:cNvPr id="327683" name="Rectangle 3"/>
          <p:cNvSpPr>
            <a:spLocks noGrp="1" noChangeArrowheads="1"/>
          </p:cNvSpPr>
          <p:nvPr>
            <p:ph type="subTitle" idx="4294967295"/>
          </p:nvPr>
        </p:nvSpPr>
        <p:spPr>
          <a:xfrm>
            <a:off x="1066800" y="1295400"/>
            <a:ext cx="7239000" cy="4800600"/>
          </a:xfrm>
        </p:spPr>
        <p:txBody>
          <a:bodyPr/>
          <a:lstStyle/>
          <a:p>
            <a:pPr marL="0" indent="0">
              <a:buFontTx/>
              <a:buNone/>
              <a:defRPr/>
            </a:pPr>
            <a:endParaRPr lang="en-GB" sz="2400" b="1" smtClean="0">
              <a:solidFill>
                <a:schemeClr val="bg1"/>
              </a:solidFill>
              <a:effectLst>
                <a:outerShdw blurRad="38100" dist="38100" dir="2700000" algn="tl">
                  <a:srgbClr val="000000"/>
                </a:outerShdw>
              </a:effectLst>
              <a:ea typeface="+mn-ea"/>
              <a:cs typeface="+mn-cs"/>
            </a:endParaRPr>
          </a:p>
          <a:p>
            <a:pPr marL="0" indent="0">
              <a:buFontTx/>
              <a:buNone/>
              <a:defRPr/>
            </a:pPr>
            <a:endParaRPr lang="en-GB" sz="2400" b="1" smtClean="0">
              <a:solidFill>
                <a:schemeClr val="bg1"/>
              </a:solidFill>
              <a:effectLst>
                <a:outerShdw blurRad="38100" dist="38100" dir="2700000" algn="tl">
                  <a:srgbClr val="000000"/>
                </a:outerShdw>
              </a:effectLst>
              <a:ea typeface="+mn-ea"/>
              <a:cs typeface="+mn-cs"/>
            </a:endParaRPr>
          </a:p>
          <a:p>
            <a:pPr marL="0" indent="0">
              <a:buFontTx/>
              <a:buNone/>
              <a:defRPr/>
            </a:pPr>
            <a:endParaRPr lang="en-GB" sz="3600" b="1" smtClean="0">
              <a:solidFill>
                <a:schemeClr val="bg1"/>
              </a:solidFill>
              <a:effectLst>
                <a:outerShdw blurRad="38100" dist="38100" dir="2700000" algn="tl">
                  <a:srgbClr val="000000"/>
                </a:outerShdw>
              </a:effectLst>
              <a:ea typeface="+mn-ea"/>
              <a:cs typeface="+mn-cs"/>
            </a:endParaRPr>
          </a:p>
        </p:txBody>
      </p:sp>
      <p:graphicFrame>
        <p:nvGraphicFramePr>
          <p:cNvPr id="41987" name="Object 15" descr="Parchment"/>
          <p:cNvGraphicFramePr>
            <a:graphicFrameLocks noChangeAspect="1"/>
          </p:cNvGraphicFramePr>
          <p:nvPr/>
        </p:nvGraphicFramePr>
        <p:xfrm>
          <a:off x="-1331913" y="0"/>
          <a:ext cx="11306176" cy="8253413"/>
        </p:xfrm>
        <a:graphic>
          <a:graphicData uri="http://schemas.openxmlformats.org/presentationml/2006/ole">
            <mc:AlternateContent xmlns:mc="http://schemas.openxmlformats.org/markup-compatibility/2006">
              <mc:Choice xmlns:v="urn:schemas-microsoft-com:vml" Requires="v">
                <p:oleObj spid="_x0000_s16395" name="Bitmap Image" r:id="rId4" imgW="8419048" imgH="5915851" progId="PBrush">
                  <p:embed/>
                </p:oleObj>
              </mc:Choice>
              <mc:Fallback>
                <p:oleObj name="Bitmap Image" r:id="rId4" imgW="8419048" imgH="59158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0"/>
                        <a:ext cx="11306176" cy="8253413"/>
                      </a:xfrm>
                      <a:prstGeom prst="rect">
                        <a:avLst/>
                      </a:prstGeom>
                      <a:blipFill dpi="0" rotWithShape="0">
                        <a:blip r:embed="rId6"/>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27685" name="Text Box 5"/>
          <p:cNvSpPr txBox="1">
            <a:spLocks noChangeArrowheads="1"/>
          </p:cNvSpPr>
          <p:nvPr/>
        </p:nvSpPr>
        <p:spPr bwMode="auto">
          <a:xfrm>
            <a:off x="755650" y="4076700"/>
            <a:ext cx="6480175"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lnSpc>
                <a:spcPct val="75000"/>
              </a:lnSpc>
              <a:spcBef>
                <a:spcPct val="50000"/>
              </a:spcBef>
            </a:pPr>
            <a:r>
              <a:rPr lang="en-GB" altLang="en-US" sz="2800" i="1">
                <a:solidFill>
                  <a:srgbClr val="996633"/>
                </a:solidFill>
              </a:rPr>
              <a:t>Old Brain</a:t>
            </a:r>
            <a:r>
              <a:rPr lang="en-GB" altLang="en-US" sz="2800">
                <a:solidFill>
                  <a:srgbClr val="996633"/>
                </a:solidFill>
              </a:rPr>
              <a:t>: Emotions, Motives, Relationship Seeking-Creating</a:t>
            </a:r>
          </a:p>
        </p:txBody>
      </p:sp>
      <p:sp>
        <p:nvSpPr>
          <p:cNvPr id="1793032" name="Text Box 6"/>
          <p:cNvSpPr txBox="1">
            <a:spLocks noChangeArrowheads="1"/>
          </p:cNvSpPr>
          <p:nvPr/>
        </p:nvSpPr>
        <p:spPr bwMode="auto">
          <a:xfrm>
            <a:off x="900113" y="2349500"/>
            <a:ext cx="5976937"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r>
              <a:rPr lang="en-GB" altLang="en-US" sz="2800" i="1">
                <a:solidFill>
                  <a:srgbClr val="0033CC"/>
                </a:solidFill>
              </a:rPr>
              <a:t>New Brain</a:t>
            </a:r>
            <a:r>
              <a:rPr lang="en-GB" altLang="en-US" sz="2800">
                <a:solidFill>
                  <a:srgbClr val="0033CC"/>
                </a:solidFill>
              </a:rPr>
              <a:t>: Imagination, </a:t>
            </a:r>
          </a:p>
          <a:p>
            <a:pPr algn="ctr" eaLnBrk="1" hangingPunct="1"/>
            <a:r>
              <a:rPr lang="en-GB" altLang="en-US" sz="2800">
                <a:solidFill>
                  <a:srgbClr val="0033CC"/>
                </a:solidFill>
              </a:rPr>
              <a:t>Planning, Rumination, Integration</a:t>
            </a:r>
          </a:p>
        </p:txBody>
      </p:sp>
      <p:sp>
        <p:nvSpPr>
          <p:cNvPr id="41990" name="Text Box 7"/>
          <p:cNvSpPr txBox="1">
            <a:spLocks noChangeArrowheads="1"/>
          </p:cNvSpPr>
          <p:nvPr/>
        </p:nvSpPr>
        <p:spPr bwMode="auto">
          <a:xfrm>
            <a:off x="-541338" y="260350"/>
            <a:ext cx="10009188"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lnSpc>
                <a:spcPct val="65000"/>
              </a:lnSpc>
              <a:spcBef>
                <a:spcPct val="50000"/>
              </a:spcBef>
            </a:pPr>
            <a:r>
              <a:rPr lang="en-GB" altLang="en-US" sz="3200">
                <a:solidFill>
                  <a:srgbClr val="CC6600"/>
                </a:solidFill>
              </a:rPr>
              <a:t>Need compassion for a very</a:t>
            </a:r>
            <a:r>
              <a:rPr lang="en-GB" altLang="en-US" sz="3200" i="1">
                <a:solidFill>
                  <a:srgbClr val="CC6600"/>
                </a:solidFill>
              </a:rPr>
              <a:t> tricky </a:t>
            </a:r>
            <a:r>
              <a:rPr lang="en-GB" altLang="en-US" sz="3200">
                <a:solidFill>
                  <a:srgbClr val="CC6600"/>
                </a:solidFill>
              </a:rPr>
              <a:t>brain</a:t>
            </a:r>
          </a:p>
        </p:txBody>
      </p:sp>
      <p:sp>
        <p:nvSpPr>
          <p:cNvPr id="1793034" name="Line 8"/>
          <p:cNvSpPr>
            <a:spLocks noChangeShapeType="1"/>
          </p:cNvSpPr>
          <p:nvPr/>
        </p:nvSpPr>
        <p:spPr bwMode="auto">
          <a:xfrm flipV="1">
            <a:off x="2627313" y="3429000"/>
            <a:ext cx="0" cy="503238"/>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793035" name="Line 9"/>
          <p:cNvSpPr>
            <a:spLocks noChangeShapeType="1"/>
          </p:cNvSpPr>
          <p:nvPr/>
        </p:nvSpPr>
        <p:spPr bwMode="auto">
          <a:xfrm>
            <a:off x="5292725" y="3429000"/>
            <a:ext cx="0" cy="504825"/>
          </a:xfrm>
          <a:prstGeom prst="line">
            <a:avLst/>
          </a:prstGeom>
          <a:noFill/>
          <a:ln w="57150">
            <a:solidFill>
              <a:srgbClr val="0000CC"/>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16676045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7685">
                                            <p:txEl>
                                              <p:pRg st="0" end="0"/>
                                            </p:txEl>
                                          </p:spTgt>
                                        </p:tgtEl>
                                        <p:attrNameLst>
                                          <p:attrName>style.visibility</p:attrName>
                                        </p:attrNameLst>
                                      </p:cBhvr>
                                      <p:to>
                                        <p:strVal val="visible"/>
                                      </p:to>
                                    </p:set>
                                    <p:animEffect transition="in" filter="fade">
                                      <p:cBhvr>
                                        <p:cTn id="7" dur="2000"/>
                                        <p:tgtEl>
                                          <p:spTgt spid="3276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93032">
                                            <p:txEl>
                                              <p:pRg st="0" end="0"/>
                                            </p:txEl>
                                          </p:spTgt>
                                        </p:tgtEl>
                                        <p:attrNameLst>
                                          <p:attrName>style.visibility</p:attrName>
                                        </p:attrNameLst>
                                      </p:cBhvr>
                                      <p:to>
                                        <p:strVal val="visible"/>
                                      </p:to>
                                    </p:set>
                                    <p:animEffect transition="in" filter="fade">
                                      <p:cBhvr>
                                        <p:cTn id="12" dur="2000"/>
                                        <p:tgtEl>
                                          <p:spTgt spid="179303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93032">
                                            <p:txEl>
                                              <p:pRg st="1" end="1"/>
                                            </p:txEl>
                                          </p:spTgt>
                                        </p:tgtEl>
                                        <p:attrNameLst>
                                          <p:attrName>style.visibility</p:attrName>
                                        </p:attrNameLst>
                                      </p:cBhvr>
                                      <p:to>
                                        <p:strVal val="visible"/>
                                      </p:to>
                                    </p:set>
                                    <p:animEffect transition="in" filter="fade">
                                      <p:cBhvr>
                                        <p:cTn id="15" dur="2000"/>
                                        <p:tgtEl>
                                          <p:spTgt spid="1793032">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93034"/>
                                        </p:tgtEl>
                                        <p:attrNameLst>
                                          <p:attrName>style.visibility</p:attrName>
                                        </p:attrNameLst>
                                      </p:cBhvr>
                                      <p:to>
                                        <p:strVal val="visible"/>
                                      </p:to>
                                    </p:set>
                                    <p:animEffect transition="in" filter="fade">
                                      <p:cBhvr>
                                        <p:cTn id="20" dur="2000"/>
                                        <p:tgtEl>
                                          <p:spTgt spid="179303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93035"/>
                                        </p:tgtEl>
                                        <p:attrNameLst>
                                          <p:attrName>style.visibility</p:attrName>
                                        </p:attrNameLst>
                                      </p:cBhvr>
                                      <p:to>
                                        <p:strVal val="visible"/>
                                      </p:to>
                                    </p:set>
                                    <p:animEffect transition="in" filter="fade">
                                      <p:cBhvr>
                                        <p:cTn id="25" dur="2000"/>
                                        <p:tgtEl>
                                          <p:spTgt spid="1793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3034" grpId="0" animBg="1"/>
      <p:bldP spid="17930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ctrTitle" idx="4294967295"/>
          </p:nvPr>
        </p:nvSpPr>
        <p:spPr>
          <a:xfrm>
            <a:off x="685800" y="457200"/>
            <a:ext cx="7772400" cy="533400"/>
          </a:xfrm>
        </p:spPr>
        <p:txBody>
          <a:bodyPr/>
          <a:lstStyle/>
          <a:p>
            <a:r>
              <a:rPr lang="en-GB" altLang="en-US" sz="4000" b="1">
                <a:solidFill>
                  <a:srgbClr val="FF6600"/>
                </a:solidFill>
                <a:effectLst>
                  <a:outerShdw blurRad="38100" dist="38100" dir="2700000" algn="tl">
                    <a:srgbClr val="000000"/>
                  </a:outerShdw>
                </a:effectLst>
                <a:ea typeface="ＭＳ Ｐゴシック" charset="-128"/>
              </a:rPr>
              <a:t>Sources of behaviour</a:t>
            </a:r>
          </a:p>
        </p:txBody>
      </p:sp>
      <p:sp>
        <p:nvSpPr>
          <p:cNvPr id="327683" name="Rectangle 3"/>
          <p:cNvSpPr>
            <a:spLocks noGrp="1" noChangeArrowheads="1"/>
          </p:cNvSpPr>
          <p:nvPr>
            <p:ph type="subTitle" idx="4294967295"/>
          </p:nvPr>
        </p:nvSpPr>
        <p:spPr>
          <a:xfrm>
            <a:off x="1066800" y="1295400"/>
            <a:ext cx="7239000" cy="4800600"/>
          </a:xfrm>
        </p:spPr>
        <p:txBody>
          <a:bodyPr/>
          <a:lstStyle/>
          <a:p>
            <a:pPr marL="0" indent="0">
              <a:buFontTx/>
              <a:buNone/>
              <a:defRPr/>
            </a:pPr>
            <a:endParaRPr lang="en-GB" sz="2400" b="1" smtClean="0">
              <a:solidFill>
                <a:schemeClr val="bg1"/>
              </a:solidFill>
              <a:effectLst>
                <a:outerShdw blurRad="38100" dist="38100" dir="2700000" algn="tl">
                  <a:srgbClr val="000000"/>
                </a:outerShdw>
              </a:effectLst>
              <a:ea typeface="+mn-ea"/>
              <a:cs typeface="+mn-cs"/>
            </a:endParaRPr>
          </a:p>
          <a:p>
            <a:pPr marL="0" indent="0">
              <a:buFontTx/>
              <a:buNone/>
              <a:defRPr/>
            </a:pPr>
            <a:endParaRPr lang="en-GB" sz="2400" b="1" smtClean="0">
              <a:solidFill>
                <a:schemeClr val="bg1"/>
              </a:solidFill>
              <a:effectLst>
                <a:outerShdw blurRad="38100" dist="38100" dir="2700000" algn="tl">
                  <a:srgbClr val="000000"/>
                </a:outerShdw>
              </a:effectLst>
              <a:ea typeface="+mn-ea"/>
              <a:cs typeface="+mn-cs"/>
            </a:endParaRPr>
          </a:p>
          <a:p>
            <a:pPr marL="0" indent="0">
              <a:buFontTx/>
              <a:buNone/>
              <a:defRPr/>
            </a:pPr>
            <a:endParaRPr lang="en-GB" sz="3600" b="1" smtClean="0">
              <a:solidFill>
                <a:schemeClr val="bg1"/>
              </a:solidFill>
              <a:effectLst>
                <a:outerShdw blurRad="38100" dist="38100" dir="2700000" algn="tl">
                  <a:srgbClr val="000000"/>
                </a:outerShdw>
              </a:effectLst>
              <a:ea typeface="+mn-ea"/>
              <a:cs typeface="+mn-cs"/>
            </a:endParaRPr>
          </a:p>
        </p:txBody>
      </p:sp>
      <p:graphicFrame>
        <p:nvGraphicFramePr>
          <p:cNvPr id="46083" name="Object 4" descr="Parchment"/>
          <p:cNvGraphicFramePr>
            <a:graphicFrameLocks noChangeAspect="1"/>
          </p:cNvGraphicFramePr>
          <p:nvPr/>
        </p:nvGraphicFramePr>
        <p:xfrm>
          <a:off x="-1331913" y="0"/>
          <a:ext cx="11306176" cy="8253413"/>
        </p:xfrm>
        <a:graphic>
          <a:graphicData uri="http://schemas.openxmlformats.org/presentationml/2006/ole">
            <mc:AlternateContent xmlns:mc="http://schemas.openxmlformats.org/markup-compatibility/2006">
              <mc:Choice xmlns:v="urn:schemas-microsoft-com:vml" Requires="v">
                <p:oleObj spid="_x0000_s18443" name="Bitmap Image" r:id="rId4" imgW="8419048" imgH="5915851" progId="PBrush">
                  <p:embed/>
                </p:oleObj>
              </mc:Choice>
              <mc:Fallback>
                <p:oleObj name="Bitmap Image" r:id="rId4" imgW="8419048" imgH="59158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0"/>
                        <a:ext cx="11306176" cy="8253413"/>
                      </a:xfrm>
                      <a:prstGeom prst="rect">
                        <a:avLst/>
                      </a:prstGeom>
                      <a:blipFill dpi="0" rotWithShape="0">
                        <a:blip r:embed="rId6"/>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27685" name="Text Box 5"/>
          <p:cNvSpPr txBox="1">
            <a:spLocks noChangeArrowheads="1"/>
          </p:cNvSpPr>
          <p:nvPr/>
        </p:nvSpPr>
        <p:spPr bwMode="auto">
          <a:xfrm>
            <a:off x="755650" y="4076700"/>
            <a:ext cx="6480175"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lnSpc>
                <a:spcPct val="75000"/>
              </a:lnSpc>
              <a:spcBef>
                <a:spcPct val="50000"/>
              </a:spcBef>
            </a:pPr>
            <a:r>
              <a:rPr lang="en-GB" altLang="en-US" sz="2800" i="1">
                <a:solidFill>
                  <a:srgbClr val="996633"/>
                </a:solidFill>
              </a:rPr>
              <a:t>Old Brain</a:t>
            </a:r>
            <a:r>
              <a:rPr lang="en-GB" altLang="en-US" sz="2800">
                <a:solidFill>
                  <a:srgbClr val="996633"/>
                </a:solidFill>
              </a:rPr>
              <a:t>: Emotions, Motives, Relationship Seeking-Creating</a:t>
            </a:r>
          </a:p>
          <a:p>
            <a:pPr algn="ctr" eaLnBrk="1" hangingPunct="1">
              <a:lnSpc>
                <a:spcPct val="60000"/>
              </a:lnSpc>
              <a:spcBef>
                <a:spcPct val="50000"/>
              </a:spcBef>
            </a:pPr>
            <a:r>
              <a:rPr lang="en-GB" altLang="en-US" sz="2800">
                <a:solidFill>
                  <a:srgbClr val="006600"/>
                </a:solidFill>
              </a:rPr>
              <a:t>COMPASSION</a:t>
            </a:r>
          </a:p>
        </p:txBody>
      </p:sp>
      <p:sp>
        <p:nvSpPr>
          <p:cNvPr id="46085" name="Text Box 6"/>
          <p:cNvSpPr txBox="1">
            <a:spLocks noChangeArrowheads="1"/>
          </p:cNvSpPr>
          <p:nvPr/>
        </p:nvSpPr>
        <p:spPr bwMode="auto">
          <a:xfrm>
            <a:off x="900113" y="2708275"/>
            <a:ext cx="5976937"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r>
              <a:rPr lang="en-GB" altLang="en-US" sz="2800" i="1">
                <a:solidFill>
                  <a:srgbClr val="0033CC"/>
                </a:solidFill>
              </a:rPr>
              <a:t>New Brain</a:t>
            </a:r>
            <a:r>
              <a:rPr lang="en-GB" altLang="en-US" sz="2800">
                <a:solidFill>
                  <a:srgbClr val="0033CC"/>
                </a:solidFill>
              </a:rPr>
              <a:t>: Imagination, </a:t>
            </a:r>
          </a:p>
          <a:p>
            <a:pPr algn="ctr" eaLnBrk="1" hangingPunct="1"/>
            <a:r>
              <a:rPr lang="en-GB" altLang="en-US" sz="2800">
                <a:solidFill>
                  <a:srgbClr val="0033CC"/>
                </a:solidFill>
              </a:rPr>
              <a:t>Planning, Rumination, Integration</a:t>
            </a:r>
          </a:p>
        </p:txBody>
      </p:sp>
      <p:sp>
        <p:nvSpPr>
          <p:cNvPr id="46086" name="Text Box 7"/>
          <p:cNvSpPr txBox="1">
            <a:spLocks noChangeArrowheads="1"/>
          </p:cNvSpPr>
          <p:nvPr/>
        </p:nvSpPr>
        <p:spPr bwMode="auto">
          <a:xfrm>
            <a:off x="-541338" y="260350"/>
            <a:ext cx="10009188"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lnSpc>
                <a:spcPct val="65000"/>
              </a:lnSpc>
              <a:spcBef>
                <a:spcPct val="50000"/>
              </a:spcBef>
            </a:pPr>
            <a:r>
              <a:rPr lang="en-GB" altLang="en-US" sz="3200">
                <a:solidFill>
                  <a:srgbClr val="CC6600"/>
                </a:solidFill>
              </a:rPr>
              <a:t>Need compassion for a very</a:t>
            </a:r>
            <a:r>
              <a:rPr lang="en-GB" altLang="en-US" sz="3200" i="1">
                <a:solidFill>
                  <a:srgbClr val="CC6600"/>
                </a:solidFill>
              </a:rPr>
              <a:t> tricky </a:t>
            </a:r>
            <a:r>
              <a:rPr lang="en-GB" altLang="en-US" sz="3200">
                <a:solidFill>
                  <a:srgbClr val="CC6600"/>
                </a:solidFill>
              </a:rPr>
              <a:t>brain</a:t>
            </a:r>
          </a:p>
        </p:txBody>
      </p:sp>
      <p:sp>
        <p:nvSpPr>
          <p:cNvPr id="46087" name="Line 8"/>
          <p:cNvSpPr>
            <a:spLocks noChangeShapeType="1"/>
          </p:cNvSpPr>
          <p:nvPr/>
        </p:nvSpPr>
        <p:spPr bwMode="auto">
          <a:xfrm flipV="1">
            <a:off x="2555875" y="3573463"/>
            <a:ext cx="0" cy="503237"/>
          </a:xfrm>
          <a:prstGeom prst="line">
            <a:avLst/>
          </a:prstGeom>
          <a:noFill/>
          <a:ln w="57150">
            <a:solidFill>
              <a:srgbClr val="996633"/>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6088" name="Line 9"/>
          <p:cNvSpPr>
            <a:spLocks noChangeShapeType="1"/>
          </p:cNvSpPr>
          <p:nvPr/>
        </p:nvSpPr>
        <p:spPr bwMode="auto">
          <a:xfrm>
            <a:off x="5292725" y="3573463"/>
            <a:ext cx="0" cy="504825"/>
          </a:xfrm>
          <a:prstGeom prst="line">
            <a:avLst/>
          </a:prstGeom>
          <a:noFill/>
          <a:ln w="57150">
            <a:solidFill>
              <a:srgbClr val="0000CC"/>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793036" name="Text Box 10"/>
          <p:cNvSpPr txBox="1">
            <a:spLocks noChangeArrowheads="1"/>
          </p:cNvSpPr>
          <p:nvPr/>
        </p:nvSpPr>
        <p:spPr bwMode="auto">
          <a:xfrm>
            <a:off x="2627313" y="1773238"/>
            <a:ext cx="316865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sz="2800" i="1">
                <a:solidFill>
                  <a:srgbClr val="0066CC"/>
                </a:solidFill>
              </a:rPr>
              <a:t>Mindful Brain</a:t>
            </a:r>
          </a:p>
        </p:txBody>
      </p:sp>
      <p:sp>
        <p:nvSpPr>
          <p:cNvPr id="1793037" name="Line 11"/>
          <p:cNvSpPr>
            <a:spLocks noChangeShapeType="1"/>
          </p:cNvSpPr>
          <p:nvPr/>
        </p:nvSpPr>
        <p:spPr bwMode="auto">
          <a:xfrm flipV="1">
            <a:off x="2987675" y="2205038"/>
            <a:ext cx="0" cy="576262"/>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793038" name="Line 12"/>
          <p:cNvSpPr>
            <a:spLocks noChangeShapeType="1"/>
          </p:cNvSpPr>
          <p:nvPr/>
        </p:nvSpPr>
        <p:spPr bwMode="auto">
          <a:xfrm>
            <a:off x="4716463" y="2276475"/>
            <a:ext cx="0" cy="576263"/>
          </a:xfrm>
          <a:prstGeom prst="line">
            <a:avLst/>
          </a:prstGeom>
          <a:noFill/>
          <a:ln w="57150">
            <a:solidFill>
              <a:srgbClr val="0099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77005" name="Line 13"/>
          <p:cNvSpPr>
            <a:spLocks noChangeShapeType="1"/>
          </p:cNvSpPr>
          <p:nvPr/>
        </p:nvSpPr>
        <p:spPr bwMode="auto">
          <a:xfrm flipH="1">
            <a:off x="5364163" y="4797425"/>
            <a:ext cx="431800" cy="360363"/>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77006" name="Line 14"/>
          <p:cNvSpPr>
            <a:spLocks noChangeShapeType="1"/>
          </p:cNvSpPr>
          <p:nvPr/>
        </p:nvSpPr>
        <p:spPr bwMode="auto">
          <a:xfrm flipH="1" flipV="1">
            <a:off x="2124075" y="4797425"/>
            <a:ext cx="576263" cy="287338"/>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16695155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93036">
                                            <p:txEl>
                                              <p:pRg st="0" end="0"/>
                                            </p:txEl>
                                          </p:spTgt>
                                        </p:tgtEl>
                                        <p:attrNameLst>
                                          <p:attrName>style.visibility</p:attrName>
                                        </p:attrNameLst>
                                      </p:cBhvr>
                                      <p:to>
                                        <p:strVal val="visible"/>
                                      </p:to>
                                    </p:set>
                                    <p:animEffect transition="in" filter="fade">
                                      <p:cBhvr>
                                        <p:cTn id="7" dur="2000"/>
                                        <p:tgtEl>
                                          <p:spTgt spid="179303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3037"/>
                                        </p:tgtEl>
                                        <p:attrNameLst>
                                          <p:attrName>style.visibility</p:attrName>
                                        </p:attrNameLst>
                                      </p:cBhvr>
                                      <p:to>
                                        <p:strVal val="visible"/>
                                      </p:to>
                                    </p:set>
                                    <p:animEffect transition="in" filter="fade">
                                      <p:cBhvr>
                                        <p:cTn id="12" dur="2000"/>
                                        <p:tgtEl>
                                          <p:spTgt spid="1793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3038"/>
                                        </p:tgtEl>
                                        <p:attrNameLst>
                                          <p:attrName>style.visibility</p:attrName>
                                        </p:attrNameLst>
                                      </p:cBhvr>
                                      <p:to>
                                        <p:strVal val="visible"/>
                                      </p:to>
                                    </p:set>
                                    <p:animEffect transition="in" filter="fade">
                                      <p:cBhvr>
                                        <p:cTn id="17" dur="2000"/>
                                        <p:tgtEl>
                                          <p:spTgt spid="1793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27685">
                                            <p:txEl>
                                              <p:pRg st="1" end="1"/>
                                            </p:txEl>
                                          </p:spTgt>
                                        </p:tgtEl>
                                        <p:attrNameLst>
                                          <p:attrName>style.visibility</p:attrName>
                                        </p:attrNameLst>
                                      </p:cBhvr>
                                      <p:to>
                                        <p:strVal val="visible"/>
                                      </p:to>
                                    </p:set>
                                    <p:animEffect transition="in" filter="fade">
                                      <p:cBhvr>
                                        <p:cTn id="22" dur="2000"/>
                                        <p:tgtEl>
                                          <p:spTgt spid="32768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77006"/>
                                        </p:tgtEl>
                                        <p:attrNameLst>
                                          <p:attrName>style.visibility</p:attrName>
                                        </p:attrNameLst>
                                      </p:cBhvr>
                                      <p:to>
                                        <p:strVal val="visible"/>
                                      </p:to>
                                    </p:set>
                                    <p:anim calcmode="lin" valueType="num">
                                      <p:cBhvr additive="base">
                                        <p:cTn id="27" dur="500" fill="hold"/>
                                        <p:tgtEl>
                                          <p:spTgt spid="1877006"/>
                                        </p:tgtEl>
                                        <p:attrNameLst>
                                          <p:attrName>ppt_x</p:attrName>
                                        </p:attrNameLst>
                                      </p:cBhvr>
                                      <p:tavLst>
                                        <p:tav tm="0">
                                          <p:val>
                                            <p:strVal val="#ppt_x"/>
                                          </p:val>
                                        </p:tav>
                                        <p:tav tm="100000">
                                          <p:val>
                                            <p:strVal val="#ppt_x"/>
                                          </p:val>
                                        </p:tav>
                                      </p:tavLst>
                                    </p:anim>
                                    <p:anim calcmode="lin" valueType="num">
                                      <p:cBhvr additive="base">
                                        <p:cTn id="28" dur="500" fill="hold"/>
                                        <p:tgtEl>
                                          <p:spTgt spid="1877006"/>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77005"/>
                                        </p:tgtEl>
                                        <p:attrNameLst>
                                          <p:attrName>style.visibility</p:attrName>
                                        </p:attrNameLst>
                                      </p:cBhvr>
                                      <p:to>
                                        <p:strVal val="visible"/>
                                      </p:to>
                                    </p:set>
                                    <p:anim calcmode="lin" valueType="num">
                                      <p:cBhvr additive="base">
                                        <p:cTn id="33" dur="500" fill="hold"/>
                                        <p:tgtEl>
                                          <p:spTgt spid="1877005"/>
                                        </p:tgtEl>
                                        <p:attrNameLst>
                                          <p:attrName>ppt_x</p:attrName>
                                        </p:attrNameLst>
                                      </p:cBhvr>
                                      <p:tavLst>
                                        <p:tav tm="0">
                                          <p:val>
                                            <p:strVal val="#ppt_x"/>
                                          </p:val>
                                        </p:tav>
                                        <p:tav tm="100000">
                                          <p:val>
                                            <p:strVal val="#ppt_x"/>
                                          </p:val>
                                        </p:tav>
                                      </p:tavLst>
                                    </p:anim>
                                    <p:anim calcmode="lin" valueType="num">
                                      <p:cBhvr additive="base">
                                        <p:cTn id="34" dur="500" fill="hold"/>
                                        <p:tgtEl>
                                          <p:spTgt spid="18770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3037" grpId="0" animBg="1"/>
      <p:bldP spid="1793038" grpId="0" animBg="1"/>
      <p:bldP spid="1877005" grpId="0" animBg="1"/>
      <p:bldP spid="187700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ctrTitle" idx="4294967295"/>
          </p:nvPr>
        </p:nvSpPr>
        <p:spPr>
          <a:xfrm>
            <a:off x="685800" y="457200"/>
            <a:ext cx="7772400" cy="533400"/>
          </a:xfrm>
        </p:spPr>
        <p:txBody>
          <a:bodyPr/>
          <a:lstStyle/>
          <a:p>
            <a:r>
              <a:rPr lang="en-GB" altLang="en-US" sz="4000" b="1">
                <a:solidFill>
                  <a:srgbClr val="FF6600"/>
                </a:solidFill>
                <a:effectLst>
                  <a:outerShdw blurRad="38100" dist="38100" dir="2700000" algn="tl">
                    <a:srgbClr val="000000"/>
                  </a:outerShdw>
                </a:effectLst>
                <a:ea typeface="ＭＳ Ｐゴシック" charset="-128"/>
              </a:rPr>
              <a:t>Sources of behaviour</a:t>
            </a:r>
          </a:p>
        </p:txBody>
      </p:sp>
      <p:sp>
        <p:nvSpPr>
          <p:cNvPr id="327683" name="Rectangle 3"/>
          <p:cNvSpPr>
            <a:spLocks noGrp="1" noChangeArrowheads="1"/>
          </p:cNvSpPr>
          <p:nvPr>
            <p:ph type="subTitle" idx="4294967295"/>
          </p:nvPr>
        </p:nvSpPr>
        <p:spPr>
          <a:xfrm>
            <a:off x="1066800" y="1295400"/>
            <a:ext cx="7239000" cy="4800600"/>
          </a:xfrm>
        </p:spPr>
        <p:txBody>
          <a:bodyPr/>
          <a:lstStyle/>
          <a:p>
            <a:pPr marL="0" indent="0">
              <a:buFontTx/>
              <a:buNone/>
              <a:defRPr/>
            </a:pPr>
            <a:endParaRPr lang="en-GB" sz="2400" b="1" smtClean="0">
              <a:solidFill>
                <a:schemeClr val="bg1"/>
              </a:solidFill>
              <a:effectLst>
                <a:outerShdw blurRad="38100" dist="38100" dir="2700000" algn="tl">
                  <a:srgbClr val="000000"/>
                </a:outerShdw>
              </a:effectLst>
              <a:ea typeface="+mn-ea"/>
              <a:cs typeface="+mn-cs"/>
            </a:endParaRPr>
          </a:p>
          <a:p>
            <a:pPr marL="0" indent="0">
              <a:buFontTx/>
              <a:buNone/>
              <a:defRPr/>
            </a:pPr>
            <a:endParaRPr lang="en-GB" sz="2400" b="1" smtClean="0">
              <a:solidFill>
                <a:schemeClr val="bg1"/>
              </a:solidFill>
              <a:effectLst>
                <a:outerShdw blurRad="38100" dist="38100" dir="2700000" algn="tl">
                  <a:srgbClr val="000000"/>
                </a:outerShdw>
              </a:effectLst>
              <a:ea typeface="+mn-ea"/>
              <a:cs typeface="+mn-cs"/>
            </a:endParaRPr>
          </a:p>
          <a:p>
            <a:pPr marL="0" indent="0">
              <a:buFontTx/>
              <a:buNone/>
              <a:defRPr/>
            </a:pPr>
            <a:endParaRPr lang="en-GB" sz="3600" b="1" smtClean="0">
              <a:solidFill>
                <a:schemeClr val="bg1"/>
              </a:solidFill>
              <a:effectLst>
                <a:outerShdw blurRad="38100" dist="38100" dir="2700000" algn="tl">
                  <a:srgbClr val="000000"/>
                </a:outerShdw>
              </a:effectLst>
              <a:ea typeface="+mn-ea"/>
              <a:cs typeface="+mn-cs"/>
            </a:endParaRPr>
          </a:p>
        </p:txBody>
      </p:sp>
      <p:graphicFrame>
        <p:nvGraphicFramePr>
          <p:cNvPr id="48131" name="Object 4" descr="Parchment"/>
          <p:cNvGraphicFramePr>
            <a:graphicFrameLocks noChangeAspect="1"/>
          </p:cNvGraphicFramePr>
          <p:nvPr/>
        </p:nvGraphicFramePr>
        <p:xfrm>
          <a:off x="-1331913" y="0"/>
          <a:ext cx="11306176" cy="8253413"/>
        </p:xfrm>
        <a:graphic>
          <a:graphicData uri="http://schemas.openxmlformats.org/presentationml/2006/ole">
            <mc:AlternateContent xmlns:mc="http://schemas.openxmlformats.org/markup-compatibility/2006">
              <mc:Choice xmlns:v="urn:schemas-microsoft-com:vml" Requires="v">
                <p:oleObj spid="_x0000_s20491" name="Bitmap Image" r:id="rId4" imgW="8419048" imgH="5915851" progId="PBrush">
                  <p:embed/>
                </p:oleObj>
              </mc:Choice>
              <mc:Fallback>
                <p:oleObj name="Bitmap Image" r:id="rId4" imgW="8419048" imgH="59158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0"/>
                        <a:ext cx="11306176" cy="8253413"/>
                      </a:xfrm>
                      <a:prstGeom prst="rect">
                        <a:avLst/>
                      </a:prstGeom>
                      <a:blipFill dpi="0" rotWithShape="0">
                        <a:blip r:embed="rId6"/>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8132" name="Text Box 5"/>
          <p:cNvSpPr txBox="1">
            <a:spLocks noChangeArrowheads="1"/>
          </p:cNvSpPr>
          <p:nvPr/>
        </p:nvSpPr>
        <p:spPr bwMode="auto">
          <a:xfrm>
            <a:off x="755650" y="4076700"/>
            <a:ext cx="6480175"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lnSpc>
                <a:spcPct val="75000"/>
              </a:lnSpc>
              <a:spcBef>
                <a:spcPct val="50000"/>
              </a:spcBef>
            </a:pPr>
            <a:r>
              <a:rPr lang="en-GB" altLang="en-US" sz="2800" i="1" dirty="0">
                <a:solidFill>
                  <a:srgbClr val="996633"/>
                </a:solidFill>
              </a:rPr>
              <a:t>Old Brain</a:t>
            </a:r>
            <a:r>
              <a:rPr lang="en-GB" altLang="en-US" sz="2800" dirty="0">
                <a:solidFill>
                  <a:srgbClr val="996633"/>
                </a:solidFill>
              </a:rPr>
              <a:t>: Emotions, Motives, Relationship Seeking-Creating</a:t>
            </a:r>
          </a:p>
          <a:p>
            <a:pPr algn="ctr" eaLnBrk="1" hangingPunct="1">
              <a:lnSpc>
                <a:spcPct val="60000"/>
              </a:lnSpc>
              <a:spcBef>
                <a:spcPct val="50000"/>
              </a:spcBef>
            </a:pPr>
            <a:r>
              <a:rPr lang="en-GB" altLang="en-US" sz="3200" dirty="0" smtClean="0">
                <a:solidFill>
                  <a:srgbClr val="A50021"/>
                </a:solidFill>
              </a:rPr>
              <a:t>Threatened</a:t>
            </a:r>
            <a:endParaRPr lang="en-GB" altLang="en-US" sz="3200" dirty="0">
              <a:solidFill>
                <a:srgbClr val="A50021"/>
              </a:solidFill>
            </a:endParaRPr>
          </a:p>
        </p:txBody>
      </p:sp>
      <p:sp>
        <p:nvSpPr>
          <p:cNvPr id="48133" name="Text Box 6"/>
          <p:cNvSpPr txBox="1">
            <a:spLocks noChangeArrowheads="1"/>
          </p:cNvSpPr>
          <p:nvPr/>
        </p:nvSpPr>
        <p:spPr bwMode="auto">
          <a:xfrm>
            <a:off x="900113" y="2708275"/>
            <a:ext cx="5976937"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r>
              <a:rPr lang="en-GB" altLang="en-US" sz="2800" i="1">
                <a:solidFill>
                  <a:srgbClr val="0033CC"/>
                </a:solidFill>
              </a:rPr>
              <a:t>New Brain</a:t>
            </a:r>
            <a:r>
              <a:rPr lang="en-GB" altLang="en-US" sz="2800">
                <a:solidFill>
                  <a:srgbClr val="0033CC"/>
                </a:solidFill>
              </a:rPr>
              <a:t>: Imagination, </a:t>
            </a:r>
          </a:p>
          <a:p>
            <a:pPr algn="ctr" eaLnBrk="1" hangingPunct="1"/>
            <a:r>
              <a:rPr lang="en-GB" altLang="en-US" sz="2800">
                <a:solidFill>
                  <a:srgbClr val="0033CC"/>
                </a:solidFill>
              </a:rPr>
              <a:t>Planning, Rumination, Integration</a:t>
            </a:r>
          </a:p>
        </p:txBody>
      </p:sp>
      <p:sp>
        <p:nvSpPr>
          <p:cNvPr id="48134" name="Text Box 7"/>
          <p:cNvSpPr txBox="1">
            <a:spLocks noChangeArrowheads="1"/>
          </p:cNvSpPr>
          <p:nvPr/>
        </p:nvSpPr>
        <p:spPr bwMode="auto">
          <a:xfrm>
            <a:off x="-541338" y="260350"/>
            <a:ext cx="10009188"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lnSpc>
                <a:spcPct val="65000"/>
              </a:lnSpc>
              <a:spcBef>
                <a:spcPct val="50000"/>
              </a:spcBef>
            </a:pPr>
            <a:r>
              <a:rPr lang="en-GB" altLang="en-US" sz="3200">
                <a:solidFill>
                  <a:srgbClr val="CC6600"/>
                </a:solidFill>
              </a:rPr>
              <a:t>Need compassion for a very</a:t>
            </a:r>
            <a:r>
              <a:rPr lang="en-GB" altLang="en-US" sz="3200" i="1">
                <a:solidFill>
                  <a:srgbClr val="CC6600"/>
                </a:solidFill>
              </a:rPr>
              <a:t> tricky </a:t>
            </a:r>
            <a:r>
              <a:rPr lang="en-GB" altLang="en-US" sz="3200">
                <a:solidFill>
                  <a:srgbClr val="CC6600"/>
                </a:solidFill>
              </a:rPr>
              <a:t>brain</a:t>
            </a:r>
          </a:p>
        </p:txBody>
      </p:sp>
      <p:sp>
        <p:nvSpPr>
          <p:cNvPr id="48135" name="Line 8"/>
          <p:cNvSpPr>
            <a:spLocks noChangeShapeType="1"/>
          </p:cNvSpPr>
          <p:nvPr/>
        </p:nvSpPr>
        <p:spPr bwMode="auto">
          <a:xfrm flipV="1">
            <a:off x="2555875" y="3573463"/>
            <a:ext cx="0" cy="503237"/>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8136" name="Line 9"/>
          <p:cNvSpPr>
            <a:spLocks noChangeShapeType="1"/>
          </p:cNvSpPr>
          <p:nvPr/>
        </p:nvSpPr>
        <p:spPr bwMode="auto">
          <a:xfrm>
            <a:off x="5292725" y="3573463"/>
            <a:ext cx="0" cy="504825"/>
          </a:xfrm>
          <a:prstGeom prst="line">
            <a:avLst/>
          </a:prstGeom>
          <a:noFill/>
          <a:ln w="57150">
            <a:solidFill>
              <a:srgbClr val="0000CC"/>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8137" name="Text Box 10"/>
          <p:cNvSpPr txBox="1">
            <a:spLocks noChangeArrowheads="1"/>
          </p:cNvSpPr>
          <p:nvPr/>
        </p:nvSpPr>
        <p:spPr bwMode="auto">
          <a:xfrm>
            <a:off x="2627313" y="1773238"/>
            <a:ext cx="316865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sz="2800" i="1">
                <a:solidFill>
                  <a:srgbClr val="0066CC"/>
                </a:solidFill>
              </a:rPr>
              <a:t>Mindful Brain</a:t>
            </a:r>
          </a:p>
        </p:txBody>
      </p:sp>
      <p:sp>
        <p:nvSpPr>
          <p:cNvPr id="48138" name="Line 11"/>
          <p:cNvSpPr>
            <a:spLocks noChangeShapeType="1"/>
          </p:cNvSpPr>
          <p:nvPr/>
        </p:nvSpPr>
        <p:spPr bwMode="auto">
          <a:xfrm flipV="1">
            <a:off x="2987675" y="2205038"/>
            <a:ext cx="0" cy="576262"/>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8139" name="Line 12"/>
          <p:cNvSpPr>
            <a:spLocks noChangeShapeType="1"/>
          </p:cNvSpPr>
          <p:nvPr/>
        </p:nvSpPr>
        <p:spPr bwMode="auto">
          <a:xfrm>
            <a:off x="4716463" y="2276475"/>
            <a:ext cx="0" cy="576263"/>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8140" name="Line 13"/>
          <p:cNvSpPr>
            <a:spLocks noChangeShapeType="1"/>
          </p:cNvSpPr>
          <p:nvPr/>
        </p:nvSpPr>
        <p:spPr bwMode="auto">
          <a:xfrm flipH="1">
            <a:off x="5364163" y="4797425"/>
            <a:ext cx="431800" cy="360363"/>
          </a:xfrm>
          <a:prstGeom prst="line">
            <a:avLst/>
          </a:prstGeom>
          <a:noFill/>
          <a:ln w="57150">
            <a:solidFill>
              <a:srgbClr val="A5002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8141" name="Line 14"/>
          <p:cNvSpPr>
            <a:spLocks noChangeShapeType="1"/>
          </p:cNvSpPr>
          <p:nvPr/>
        </p:nvSpPr>
        <p:spPr bwMode="auto">
          <a:xfrm flipH="1" flipV="1">
            <a:off x="2124075" y="4797425"/>
            <a:ext cx="576263" cy="287338"/>
          </a:xfrm>
          <a:prstGeom prst="line">
            <a:avLst/>
          </a:prstGeom>
          <a:noFill/>
          <a:ln w="57150">
            <a:solidFill>
              <a:srgbClr val="A5002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41453857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title" idx="4294967295"/>
          </p:nvPr>
        </p:nvSpPr>
        <p:spPr>
          <a:xfrm>
            <a:off x="684212" y="6349"/>
            <a:ext cx="7772401" cy="1143002"/>
          </a:xfrm>
          <a:prstGeom prst="rect">
            <a:avLst/>
          </a:prstGeom>
        </p:spPr>
        <p:txBody>
          <a:bodyPr lIns="0" tIns="0" rIns="0" bIns="0">
            <a:normAutofit/>
          </a:bodyPr>
          <a:lstStyle>
            <a:lvl1pPr marL="0" marR="0">
              <a:defRPr>
                <a:solidFill>
                  <a:srgbClr val="FFFF99"/>
                </a:solidFill>
                <a:uFill>
                  <a:solidFill>
                    <a:srgbClr val="FFFF99"/>
                  </a:solidFill>
                </a:uFill>
              </a:defRPr>
            </a:lvl1pPr>
          </a:lstStyle>
          <a:p>
            <a:pPr lvl="0">
              <a:defRPr sz="1800">
                <a:solidFill>
                  <a:srgbClr val="000000"/>
                </a:solidFill>
                <a:uFillTx/>
              </a:defRPr>
            </a:pPr>
            <a:r>
              <a:rPr sz="4400">
                <a:solidFill>
                  <a:srgbClr val="FFFF99"/>
                </a:solidFill>
                <a:uFill>
                  <a:solidFill>
                    <a:srgbClr val="FFFF99"/>
                  </a:solidFill>
                </a:uFill>
              </a:rPr>
              <a:t>Attention and Behavior</a:t>
            </a:r>
          </a:p>
        </p:txBody>
      </p:sp>
      <p:sp>
        <p:nvSpPr>
          <p:cNvPr id="94" name="Shape 94"/>
          <p:cNvSpPr/>
          <p:nvPr/>
        </p:nvSpPr>
        <p:spPr>
          <a:xfrm>
            <a:off x="1835150" y="1125537"/>
            <a:ext cx="5400676" cy="52562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blipFill>
            <a:blip r:embed="rId2"/>
            <a:stretch>
              <a:fillRect/>
            </a:stretch>
          </a:blipFill>
          <a:ln>
            <a:solidFill>
              <a:srgbClr val="FFFFFF"/>
            </a:solidFill>
            <a:round/>
          </a:ln>
        </p:spPr>
        <p:txBody>
          <a:bodyPr lIns="0" tIns="0" rIns="0" bIns="0"/>
          <a:lstStyle/>
          <a:p>
            <a:pPr marL="342900" lvl="0" indent="-342900">
              <a:lnSpc>
                <a:spcPct val="100000"/>
              </a:lnSpc>
              <a:spcBef>
                <a:spcPts val="0"/>
              </a:spcBef>
              <a:defRPr sz="1800" b="0">
                <a:effectLst>
                  <a:outerShdw blurRad="12700" dist="25400" dir="2700000" rotWithShape="0">
                    <a:srgbClr val="FFFFFF"/>
                  </a:outerShdw>
                </a:effectLst>
              </a:defRPr>
            </a:pPr>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9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26"/>
          <p:cNvSpPr>
            <a:spLocks noGrp="1"/>
          </p:cNvSpPr>
          <p:nvPr>
            <p:ph type="title" idx="4294967295"/>
          </p:nvPr>
        </p:nvSpPr>
        <p:spPr>
          <a:xfrm>
            <a:off x="684212" y="188912"/>
            <a:ext cx="7772401" cy="863601"/>
          </a:xfrm>
          <a:prstGeom prst="rect">
            <a:avLst/>
          </a:prstGeom>
        </p:spPr>
        <p:txBody>
          <a:bodyPr lIns="0" tIns="0" rIns="0" bIns="0">
            <a:normAutofit/>
          </a:bodyPr>
          <a:lstStyle>
            <a:lvl1pPr marL="0" marR="0">
              <a:defRPr b="1">
                <a:solidFill>
                  <a:srgbClr val="FFFF99"/>
                </a:solidFill>
                <a:effectLst>
                  <a:outerShdw blurRad="12700" dist="25400" dir="2700000" rotWithShape="0">
                    <a:srgbClr val="000000"/>
                  </a:outerShdw>
                </a:effectLst>
                <a:uFill>
                  <a:solidFill>
                    <a:srgbClr val="FFFF99"/>
                  </a:solidFill>
                </a:uFill>
                <a:latin typeface="Times New Roman Bold"/>
                <a:ea typeface="Times New Roman Bold"/>
                <a:cs typeface="Times New Roman Bold"/>
                <a:sym typeface="Times New Roman Bold"/>
              </a:defRPr>
            </a:lvl1pPr>
          </a:lstStyle>
          <a:p>
            <a:pPr lvl="0">
              <a:defRPr sz="1800" b="0">
                <a:solidFill>
                  <a:srgbClr val="000000"/>
                </a:solidFill>
                <a:effectLst/>
                <a:uFillTx/>
              </a:defRPr>
            </a:pPr>
            <a:r>
              <a:rPr sz="4400" b="1">
                <a:solidFill>
                  <a:srgbClr val="FFFF99"/>
                </a:solidFill>
                <a:effectLst>
                  <a:outerShdw blurRad="12700" dist="25400" dir="2700000" rotWithShape="0">
                    <a:srgbClr val="000000"/>
                  </a:outerShdw>
                </a:effectLst>
                <a:uFill>
                  <a:solidFill>
                    <a:srgbClr val="FFFF99"/>
                  </a:solidFill>
                </a:uFill>
              </a:rPr>
              <a:t>Attention and Heroism</a:t>
            </a:r>
          </a:p>
        </p:txBody>
      </p:sp>
      <p:pic>
        <p:nvPicPr>
          <p:cNvPr id="27" name="image.png"/>
          <p:cNvPicPr/>
          <p:nvPr/>
        </p:nvPicPr>
        <p:blipFill>
          <a:blip r:embed="rId2">
            <a:extLst/>
          </a:blip>
          <a:srcRect t="2731" b="2731"/>
          <a:stretch>
            <a:fillRect/>
          </a:stretch>
        </p:blipFill>
        <p:spPr>
          <a:xfrm>
            <a:off x="611187" y="1916112"/>
            <a:ext cx="7772401" cy="411480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ctrTitle"/>
          </p:nvPr>
        </p:nvSpPr>
        <p:spPr>
          <a:xfrm>
            <a:off x="755650" y="549275"/>
            <a:ext cx="7772400" cy="519113"/>
          </a:xfrm>
        </p:spPr>
        <p:txBody>
          <a:bodyPr/>
          <a:lstStyle/>
          <a:p>
            <a:r>
              <a:rPr lang="en-GB" altLang="en-US" sz="4000" b="1">
                <a:solidFill>
                  <a:srgbClr val="FFFF00"/>
                </a:solidFill>
                <a:effectLst>
                  <a:outerShdw blurRad="38100" dist="38100" dir="2700000" algn="tl">
                    <a:srgbClr val="000000"/>
                  </a:outerShdw>
                </a:effectLst>
                <a:ea typeface="ＭＳ Ｐゴシック" charset="-128"/>
              </a:rPr>
              <a:t>	Built in Biases</a:t>
            </a:r>
            <a:r>
              <a:rPr lang="en-GB" altLang="en-US" sz="4000" b="1">
                <a:solidFill>
                  <a:srgbClr val="FF9900"/>
                </a:solidFill>
                <a:effectLst>
                  <a:outerShdw blurRad="38100" dist="38100" dir="2700000" algn="tl">
                    <a:srgbClr val="000000"/>
                  </a:outerShdw>
                </a:effectLst>
                <a:ea typeface="ＭＳ Ｐゴシック" charset="-128"/>
              </a:rPr>
              <a:t> </a:t>
            </a:r>
          </a:p>
        </p:txBody>
      </p:sp>
      <p:sp>
        <p:nvSpPr>
          <p:cNvPr id="252931" name="Rectangle 3"/>
          <p:cNvSpPr>
            <a:spLocks noGrp="1" noChangeArrowheads="1"/>
          </p:cNvSpPr>
          <p:nvPr>
            <p:ph type="subTitle" idx="1"/>
          </p:nvPr>
        </p:nvSpPr>
        <p:spPr>
          <a:xfrm>
            <a:off x="1187450" y="1341438"/>
            <a:ext cx="7561263" cy="5135562"/>
          </a:xfrm>
        </p:spPr>
        <p:txBody>
          <a:bodyPr/>
          <a:lstStyle/>
          <a:p>
            <a:pPr>
              <a:lnSpc>
                <a:spcPct val="90000"/>
              </a:lnSpc>
            </a:pPr>
            <a:r>
              <a:rPr lang="en-GB" altLang="en-US" sz="2800" b="1">
                <a:solidFill>
                  <a:srgbClr val="FFFF66"/>
                </a:solidFill>
                <a:effectLst>
                  <a:outerShdw blurRad="38100" dist="38100" dir="2700000" algn="tl">
                    <a:srgbClr val="000000"/>
                  </a:outerShdw>
                </a:effectLst>
                <a:ea typeface="ＭＳ Ｐゴシック" charset="-128"/>
              </a:rPr>
              <a:t>Compassion insights</a:t>
            </a:r>
          </a:p>
          <a:p>
            <a:pPr algn="l">
              <a:lnSpc>
                <a:spcPct val="90000"/>
              </a:lnSpc>
            </a:pPr>
            <a:endParaRPr lang="en-GB" altLang="en-US" sz="2800" b="1">
              <a:solidFill>
                <a:schemeClr val="bg1"/>
              </a:solidFill>
              <a:effectLst>
                <a:outerShdw blurRad="38100" dist="38100" dir="2700000" algn="tl">
                  <a:srgbClr val="000000"/>
                </a:outerShdw>
              </a:effectLst>
              <a:ea typeface="ＭＳ Ｐゴシック" charset="-128"/>
            </a:endParaRPr>
          </a:p>
          <a:p>
            <a:pPr algn="l">
              <a:lnSpc>
                <a:spcPct val="90000"/>
              </a:lnSpc>
            </a:pPr>
            <a:r>
              <a:rPr lang="en-GB" altLang="en-US" sz="2800" b="1">
                <a:solidFill>
                  <a:schemeClr val="bg1"/>
                </a:solidFill>
                <a:effectLst>
                  <a:outerShdw blurRad="38100" dist="38100" dir="2700000" algn="tl">
                    <a:srgbClr val="000000"/>
                  </a:outerShdw>
                </a:effectLst>
                <a:ea typeface="ＭＳ Ｐゴシック" charset="-128"/>
              </a:rPr>
              <a:t>Biased learning – e.g., fear of snakes not electricity</a:t>
            </a:r>
            <a:endParaRPr lang="en-GB" altLang="en-US" sz="1600" b="1">
              <a:solidFill>
                <a:schemeClr val="bg1"/>
              </a:solidFill>
              <a:effectLst>
                <a:outerShdw blurRad="38100" dist="38100" dir="2700000" algn="tl">
                  <a:srgbClr val="000000"/>
                </a:outerShdw>
              </a:effectLst>
              <a:ea typeface="ＭＳ Ｐゴシック" charset="-128"/>
            </a:endParaRPr>
          </a:p>
          <a:p>
            <a:pPr algn="l">
              <a:lnSpc>
                <a:spcPct val="90000"/>
              </a:lnSpc>
            </a:pPr>
            <a:r>
              <a:rPr lang="en-GB" altLang="en-US" sz="2800" b="1">
                <a:solidFill>
                  <a:schemeClr val="bg1"/>
                </a:solidFill>
                <a:effectLst>
                  <a:outerShdw blurRad="38100" dist="38100" dir="2700000" algn="tl">
                    <a:srgbClr val="000000"/>
                  </a:outerShdw>
                </a:effectLst>
                <a:ea typeface="ＭＳ Ｐゴシック" charset="-128"/>
              </a:rPr>
              <a:t>Biases can be implicit (non-conscious) or explicit (Conscious) </a:t>
            </a:r>
          </a:p>
          <a:p>
            <a:pPr algn="l">
              <a:lnSpc>
                <a:spcPct val="90000"/>
              </a:lnSpc>
            </a:pPr>
            <a:endParaRPr lang="en-GB" altLang="en-US" sz="2800" b="1">
              <a:solidFill>
                <a:schemeClr val="bg1"/>
              </a:solidFill>
              <a:effectLst>
                <a:outerShdw blurRad="38100" dist="38100" dir="2700000" algn="tl">
                  <a:srgbClr val="000000"/>
                </a:outerShdw>
              </a:effectLst>
              <a:ea typeface="ＭＳ Ｐゴシック" charset="-128"/>
            </a:endParaRPr>
          </a:p>
          <a:p>
            <a:pPr algn="l">
              <a:lnSpc>
                <a:spcPct val="90000"/>
              </a:lnSpc>
            </a:pPr>
            <a:r>
              <a:rPr lang="en-GB" altLang="en-US" sz="2800" b="1">
                <a:solidFill>
                  <a:schemeClr val="bg1"/>
                </a:solidFill>
                <a:effectLst>
                  <a:outerShdw blurRad="38100" dist="38100" dir="2700000" algn="tl">
                    <a:srgbClr val="000000"/>
                  </a:outerShdw>
                </a:effectLst>
                <a:ea typeface="ＭＳ Ｐゴシック" charset="-128"/>
              </a:rPr>
              <a:t>	Self-focused	</a:t>
            </a:r>
          </a:p>
          <a:p>
            <a:pPr algn="l">
              <a:lnSpc>
                <a:spcPct val="90000"/>
              </a:lnSpc>
            </a:pPr>
            <a:r>
              <a:rPr lang="en-GB" altLang="en-US" sz="2800" b="1">
                <a:solidFill>
                  <a:schemeClr val="bg1"/>
                </a:solidFill>
                <a:effectLst>
                  <a:outerShdw blurRad="38100" dist="38100" dir="2700000" algn="tl">
                    <a:srgbClr val="000000"/>
                  </a:outerShdw>
                </a:effectLst>
                <a:ea typeface="ＭＳ Ｐゴシック" charset="-128"/>
              </a:rPr>
              <a:t>	Kin preferences – (nepotism)</a:t>
            </a:r>
          </a:p>
          <a:p>
            <a:pPr algn="l">
              <a:lnSpc>
                <a:spcPct val="90000"/>
              </a:lnSpc>
            </a:pPr>
            <a:r>
              <a:rPr lang="en-GB" altLang="en-US" sz="2800" b="1">
                <a:solidFill>
                  <a:schemeClr val="bg1"/>
                </a:solidFill>
                <a:effectLst>
                  <a:outerShdw blurRad="38100" dist="38100" dir="2700000" algn="tl">
                    <a:srgbClr val="000000"/>
                  </a:outerShdw>
                </a:effectLst>
                <a:ea typeface="ＭＳ Ｐゴシック" charset="-128"/>
              </a:rPr>
              <a:t>	In-group preferences – (tribalism)</a:t>
            </a:r>
          </a:p>
          <a:p>
            <a:pPr algn="l">
              <a:lnSpc>
                <a:spcPct val="90000"/>
              </a:lnSpc>
            </a:pPr>
            <a:endParaRPr lang="en-GB" altLang="en-US" sz="2800" b="1">
              <a:solidFill>
                <a:schemeClr val="bg1"/>
              </a:solidFill>
              <a:effectLst>
                <a:outerShdw blurRad="38100" dist="38100" dir="2700000" algn="tl">
                  <a:srgbClr val="000000"/>
                </a:outerShdw>
              </a:effectLst>
              <a:ea typeface="ＭＳ Ｐゴシック" charset="-128"/>
            </a:endParaRPr>
          </a:p>
          <a:p>
            <a:pPr algn="l">
              <a:lnSpc>
                <a:spcPct val="90000"/>
              </a:lnSpc>
            </a:pPr>
            <a:endParaRPr lang="en-GB" altLang="en-US" sz="2800" b="1">
              <a:solidFill>
                <a:schemeClr val="bg1"/>
              </a:solidFill>
              <a:effectLst>
                <a:outerShdw blurRad="38100" dist="38100" dir="2700000" algn="tl">
                  <a:srgbClr val="000000"/>
                </a:outerShdw>
              </a:effectLst>
              <a:ea typeface="ＭＳ Ｐゴシック" charset="-128"/>
            </a:endParaRPr>
          </a:p>
          <a:p>
            <a:pPr algn="l">
              <a:lnSpc>
                <a:spcPct val="90000"/>
              </a:lnSpc>
            </a:pPr>
            <a:endParaRPr lang="en-GB" altLang="en-US" sz="2800" b="1">
              <a:solidFill>
                <a:schemeClr val="bg1"/>
              </a:solidFill>
              <a:effectLst>
                <a:outerShdw blurRad="38100" dist="38100" dir="2700000" algn="tl">
                  <a:srgbClr val="000000"/>
                </a:outerShdw>
              </a:effectLst>
              <a:ea typeface="ＭＳ Ｐゴシック" charset="-128"/>
            </a:endParaRPr>
          </a:p>
        </p:txBody>
      </p:sp>
    </p:spTree>
    <p:extLst>
      <p:ext uri="{BB962C8B-B14F-4D97-AF65-F5344CB8AC3E}">
        <p14:creationId xmlns:p14="http://schemas.microsoft.com/office/powerpoint/2010/main" val="564750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2931">
                                            <p:txEl>
                                              <p:pRg st="0" end="0"/>
                                            </p:txEl>
                                          </p:spTgt>
                                        </p:tgtEl>
                                        <p:attrNameLst>
                                          <p:attrName>style.visibility</p:attrName>
                                        </p:attrNameLst>
                                      </p:cBhvr>
                                      <p:to>
                                        <p:strVal val="visible"/>
                                      </p:to>
                                    </p:set>
                                    <p:anim calcmode="lin" valueType="num">
                                      <p:cBhvr additive="base">
                                        <p:cTn id="7" dur="500" fill="hold"/>
                                        <p:tgtEl>
                                          <p:spTgt spid="2529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29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2931">
                                            <p:txEl>
                                              <p:pRg st="2" end="2"/>
                                            </p:txEl>
                                          </p:spTgt>
                                        </p:tgtEl>
                                        <p:attrNameLst>
                                          <p:attrName>style.visibility</p:attrName>
                                        </p:attrNameLst>
                                      </p:cBhvr>
                                      <p:to>
                                        <p:strVal val="visible"/>
                                      </p:to>
                                    </p:set>
                                    <p:anim calcmode="lin" valueType="num">
                                      <p:cBhvr additive="base">
                                        <p:cTn id="13" dur="500" fill="hold"/>
                                        <p:tgtEl>
                                          <p:spTgt spid="25293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29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2931">
                                            <p:txEl>
                                              <p:pRg st="3" end="3"/>
                                            </p:txEl>
                                          </p:spTgt>
                                        </p:tgtEl>
                                        <p:attrNameLst>
                                          <p:attrName>style.visibility</p:attrName>
                                        </p:attrNameLst>
                                      </p:cBhvr>
                                      <p:to>
                                        <p:strVal val="visible"/>
                                      </p:to>
                                    </p:set>
                                    <p:anim calcmode="lin" valueType="num">
                                      <p:cBhvr additive="base">
                                        <p:cTn id="19" dur="500" fill="hold"/>
                                        <p:tgtEl>
                                          <p:spTgt spid="25293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29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52931">
                                            <p:txEl>
                                              <p:pRg st="5" end="5"/>
                                            </p:txEl>
                                          </p:spTgt>
                                        </p:tgtEl>
                                        <p:attrNameLst>
                                          <p:attrName>style.visibility</p:attrName>
                                        </p:attrNameLst>
                                      </p:cBhvr>
                                      <p:to>
                                        <p:strVal val="visible"/>
                                      </p:to>
                                    </p:set>
                                    <p:anim calcmode="lin" valueType="num">
                                      <p:cBhvr additive="base">
                                        <p:cTn id="25" dur="500" fill="hold"/>
                                        <p:tgtEl>
                                          <p:spTgt spid="25293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29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52931">
                                            <p:txEl>
                                              <p:pRg st="6" end="6"/>
                                            </p:txEl>
                                          </p:spTgt>
                                        </p:tgtEl>
                                        <p:attrNameLst>
                                          <p:attrName>style.visibility</p:attrName>
                                        </p:attrNameLst>
                                      </p:cBhvr>
                                      <p:to>
                                        <p:strVal val="visible"/>
                                      </p:to>
                                    </p:set>
                                    <p:anim calcmode="lin" valueType="num">
                                      <p:cBhvr additive="base">
                                        <p:cTn id="31" dur="500" fill="hold"/>
                                        <p:tgtEl>
                                          <p:spTgt spid="25293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29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52931">
                                            <p:txEl>
                                              <p:pRg st="7" end="7"/>
                                            </p:txEl>
                                          </p:spTgt>
                                        </p:tgtEl>
                                        <p:attrNameLst>
                                          <p:attrName>style.visibility</p:attrName>
                                        </p:attrNameLst>
                                      </p:cBhvr>
                                      <p:to>
                                        <p:strVal val="visible"/>
                                      </p:to>
                                    </p:set>
                                    <p:anim calcmode="lin" valueType="num">
                                      <p:cBhvr additive="base">
                                        <p:cTn id="37" dur="500" fill="hold"/>
                                        <p:tgtEl>
                                          <p:spTgt spid="252931">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293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p:cNvSpPr>
          <p:nvPr>
            <p:ph type="title" idx="4294967295"/>
          </p:nvPr>
        </p:nvSpPr>
        <p:spPr>
          <a:xfrm>
            <a:off x="185208" y="549275"/>
            <a:ext cx="8342842" cy="1470356"/>
          </a:xfrm>
          <a:prstGeom prst="rect">
            <a:avLst/>
          </a:prstGeom>
        </p:spPr>
        <p:txBody>
          <a:bodyPr lIns="0" tIns="0" rIns="0" bIns="0">
            <a:normAutofit/>
          </a:bodyPr>
          <a:lstStyle>
            <a:lvl1pPr marL="0" marR="0">
              <a:defRPr sz="6000" b="1">
                <a:solidFill>
                  <a:srgbClr val="FFFF00"/>
                </a:solidFill>
                <a:effectLst>
                  <a:outerShdw blurRad="12700" dist="25400" dir="2700000" rotWithShape="0">
                    <a:srgbClr val="000000"/>
                  </a:outerShdw>
                </a:effectLst>
                <a:uFill>
                  <a:solidFill>
                    <a:srgbClr val="FFFF00"/>
                  </a:solidFill>
                </a:uFill>
              </a:defRPr>
            </a:lvl1pPr>
          </a:lstStyle>
          <a:p>
            <a:pPr lvl="0">
              <a:defRPr sz="1800" b="0">
                <a:solidFill>
                  <a:srgbClr val="000000"/>
                </a:solidFill>
                <a:effectLst/>
                <a:uFillTx/>
              </a:defRPr>
            </a:pPr>
            <a:r>
              <a:rPr sz="6000" b="1">
                <a:solidFill>
                  <a:srgbClr val="FFFF00"/>
                </a:solidFill>
                <a:effectLst>
                  <a:outerShdw blurRad="12700" dist="25400" dir="2700000" rotWithShape="0">
                    <a:srgbClr val="000000"/>
                  </a:outerShdw>
                </a:effectLst>
                <a:uFill>
                  <a:solidFill>
                    <a:srgbClr val="FFFF00"/>
                  </a:solidFill>
                </a:uFill>
              </a:rPr>
              <a:t>“Thinky Pain”</a:t>
            </a:r>
          </a:p>
        </p:txBody>
      </p:sp>
      <p:sp>
        <p:nvSpPr>
          <p:cNvPr id="97" name="Shape 97"/>
          <p:cNvSpPr>
            <a:spLocks noGrp="1"/>
          </p:cNvSpPr>
          <p:nvPr>
            <p:ph type="body" idx="4294967295"/>
          </p:nvPr>
        </p:nvSpPr>
        <p:spPr>
          <a:xfrm>
            <a:off x="755650" y="1722437"/>
            <a:ext cx="7561263" cy="5135563"/>
          </a:xfrm>
          <a:prstGeom prst="rect">
            <a:avLst/>
          </a:prstGeom>
        </p:spPr>
        <p:txBody>
          <a:bodyPr lIns="0" tIns="0" rIns="0" bIns="0">
            <a:normAutofit/>
          </a:bodyPr>
          <a:lstStyle/>
          <a:p>
            <a:pPr marL="0" marR="0" lvl="0" indent="0">
              <a:lnSpc>
                <a:spcPct val="90000"/>
              </a:lnSpc>
              <a:buSzTx/>
              <a:buNone/>
              <a:defRPr sz="1800">
                <a:uFillTx/>
              </a:defRPr>
            </a:pPr>
            <a:endParaRPr sz="2800" b="1">
              <a:solidFill>
                <a:srgbClr val="FFFFFF"/>
              </a:solidFill>
              <a:effectLst>
                <a:outerShdw blurRad="12700" dist="25400" dir="2700000" rotWithShape="0">
                  <a:srgbClr val="000000"/>
                </a:outerShdw>
              </a:effectLst>
              <a:uFill>
                <a:solidFill>
                  <a:srgbClr val="FFFFFF"/>
                </a:solidFill>
              </a:uFill>
            </a:endParaRPr>
          </a:p>
          <a:p>
            <a:pPr marL="0" marR="0" lvl="0" indent="0">
              <a:lnSpc>
                <a:spcPct val="90000"/>
              </a:lnSpc>
              <a:spcBef>
                <a:spcPts val="900"/>
              </a:spcBef>
              <a:buClr>
                <a:srgbClr val="FFFFFF"/>
              </a:buClr>
              <a:defRPr sz="1800">
                <a:uFillTx/>
              </a:defRPr>
            </a:pPr>
            <a:r>
              <a:rPr sz="4000" b="1">
                <a:solidFill>
                  <a:srgbClr val="FFFFFF"/>
                </a:solidFill>
                <a:effectLst>
                  <a:outerShdw blurRad="12700" dist="25400" dir="2700000" rotWithShape="0">
                    <a:srgbClr val="000000"/>
                  </a:outerShdw>
                </a:effectLst>
                <a:uFill>
                  <a:solidFill>
                    <a:srgbClr val="FFFFFF"/>
                  </a:solidFill>
                </a:uFill>
              </a:rPr>
              <a:t>Derived Relational Responding</a:t>
            </a:r>
          </a:p>
          <a:p>
            <a:pPr marL="0" marR="0" lvl="0" indent="0">
              <a:lnSpc>
                <a:spcPct val="90000"/>
              </a:lnSpc>
              <a:spcBef>
                <a:spcPts val="900"/>
              </a:spcBef>
              <a:buClr>
                <a:srgbClr val="FFFFFF"/>
              </a:buClr>
              <a:defRPr sz="1800">
                <a:uFillTx/>
              </a:defRPr>
            </a:pPr>
            <a:r>
              <a:rPr sz="4000" b="1">
                <a:solidFill>
                  <a:srgbClr val="FFFFFF"/>
                </a:solidFill>
                <a:effectLst>
                  <a:outerShdw blurRad="12700" dist="25400" dir="2700000" rotWithShape="0">
                    <a:srgbClr val="000000"/>
                  </a:outerShdw>
                </a:effectLst>
                <a:uFill>
                  <a:solidFill>
                    <a:srgbClr val="FFFFFF"/>
                  </a:solidFill>
                </a:uFill>
              </a:rPr>
              <a:t>Fusion</a:t>
            </a:r>
          </a:p>
          <a:p>
            <a:pPr marL="0" marR="0" lvl="0" indent="0">
              <a:lnSpc>
                <a:spcPct val="90000"/>
              </a:lnSpc>
              <a:spcBef>
                <a:spcPts val="900"/>
              </a:spcBef>
              <a:buClr>
                <a:srgbClr val="FFFFFF"/>
              </a:buClr>
              <a:defRPr sz="1800">
                <a:uFillTx/>
              </a:defRPr>
            </a:pPr>
            <a:r>
              <a:rPr sz="4000" b="1">
                <a:solidFill>
                  <a:srgbClr val="FFFFFF"/>
                </a:solidFill>
                <a:effectLst>
                  <a:outerShdw blurRad="12700" dist="25400" dir="2700000" rotWithShape="0">
                    <a:srgbClr val="000000"/>
                  </a:outerShdw>
                </a:effectLst>
                <a:uFill>
                  <a:solidFill>
                    <a:srgbClr val="FFFFFF"/>
                  </a:solidFill>
                </a:uFill>
              </a:rPr>
              <a:t>Avoidance, Control and Suppression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97">
                                            <p:txEl>
                                              <p:pRg st="1" end="1"/>
                                            </p:txEl>
                                          </p:spTgt>
                                        </p:tgtEl>
                                        <p:attrNameLst>
                                          <p:attrName>style.visibility</p:attrName>
                                        </p:attrNameLst>
                                      </p:cBhvr>
                                      <p:to>
                                        <p:strVal val="visible"/>
                                      </p:to>
                                    </p:set>
                                    <p:anim calcmode="lin" valueType="num">
                                      <p:cBhvr>
                                        <p:cTn id="7" dur="500" fill="hold"/>
                                        <p:tgtEl>
                                          <p:spTgt spid="97">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9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97">
                                            <p:txEl>
                                              <p:pRg st="2" end="2"/>
                                            </p:txEl>
                                          </p:spTgt>
                                        </p:tgtEl>
                                        <p:attrNameLst>
                                          <p:attrName>style.visibility</p:attrName>
                                        </p:attrNameLst>
                                      </p:cBhvr>
                                      <p:to>
                                        <p:strVal val="visible"/>
                                      </p:to>
                                    </p:set>
                                    <p:anim calcmode="lin" valueType="num">
                                      <p:cBhvr>
                                        <p:cTn id="13" dur="500" fill="hold"/>
                                        <p:tgtEl>
                                          <p:spTgt spid="97">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9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iterate>
                                    <p:tmAbs val="0"/>
                                  </p:iterate>
                                  <p:childTnLst>
                                    <p:set>
                                      <p:cBhvr>
                                        <p:cTn id="18" fill="hold"/>
                                        <p:tgtEl>
                                          <p:spTgt spid="97">
                                            <p:txEl>
                                              <p:pRg st="3" end="3"/>
                                            </p:txEl>
                                          </p:spTgt>
                                        </p:tgtEl>
                                        <p:attrNameLst>
                                          <p:attrName>style.visibility</p:attrName>
                                        </p:attrNameLst>
                                      </p:cBhvr>
                                      <p:to>
                                        <p:strVal val="visible"/>
                                      </p:to>
                                    </p:set>
                                    <p:anim calcmode="lin" valueType="num">
                                      <p:cBhvr>
                                        <p:cTn id="19" dur="500" fill="hold"/>
                                        <p:tgtEl>
                                          <p:spTgt spid="97">
                                            <p:txEl>
                                              <p:pRg st="3" end="3"/>
                                            </p:txEl>
                                          </p:spTgt>
                                        </p:tgtEl>
                                        <p:attrNameLst>
                                          <p:attrName>ppt_x</p:attrName>
                                        </p:attrNameLst>
                                      </p:cBhvr>
                                      <p:tavLst>
                                        <p:tav tm="0">
                                          <p:val>
                                            <p:strVal val="#ppt_x"/>
                                          </p:val>
                                        </p:tav>
                                        <p:tav tm="100000">
                                          <p:val>
                                            <p:strVal val="#ppt_x"/>
                                          </p:val>
                                        </p:tav>
                                      </p:tavLst>
                                    </p:anim>
                                    <p:anim calcmode="lin" valueType="num">
                                      <p:cBhvr>
                                        <p:cTn id="20" dur="500" fill="hold"/>
                                        <p:tgtEl>
                                          <p:spTgt spid="9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1" build="p"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p:cNvSpPr>
          <p:nvPr>
            <p:ph type="title" idx="4294967295"/>
          </p:nvPr>
        </p:nvSpPr>
        <p:spPr>
          <a:xfrm>
            <a:off x="685800" y="620662"/>
            <a:ext cx="7772400" cy="5936755"/>
          </a:xfrm>
          <a:prstGeom prst="rect">
            <a:avLst/>
          </a:prstGeom>
        </p:spPr>
        <p:txBody>
          <a:bodyPr lIns="0" tIns="0" rIns="0" bIns="0" anchor="t">
            <a:normAutofit/>
          </a:bodyPr>
          <a:lstStyle/>
          <a:p>
            <a:pPr marL="0" marR="0" lvl="0">
              <a:defRPr sz="1800">
                <a:uFillTx/>
              </a:defRPr>
            </a:pPr>
            <a:r>
              <a:rPr sz="4800" b="1" i="1">
                <a:solidFill>
                  <a:srgbClr val="FFFF00"/>
                </a:solidFill>
                <a:uFill>
                  <a:solidFill>
                    <a:srgbClr val="FFFF00"/>
                  </a:solidFill>
                </a:uFill>
                <a:latin typeface="Century Gothic"/>
                <a:ea typeface="Century Gothic"/>
                <a:cs typeface="Century Gothic"/>
                <a:sym typeface="Century Gothic"/>
              </a:rPr>
              <a:t>Mindfulness </a:t>
            </a:r>
            <a:br>
              <a:rPr sz="4800" b="1" i="1">
                <a:solidFill>
                  <a:srgbClr val="FFFF00"/>
                </a:solidFill>
                <a:uFill>
                  <a:solidFill>
                    <a:srgbClr val="FFFF00"/>
                  </a:solidFill>
                </a:uFill>
                <a:latin typeface="Century Gothic"/>
                <a:ea typeface="Century Gothic"/>
                <a:cs typeface="Century Gothic"/>
                <a:sym typeface="Century Gothic"/>
              </a:rPr>
            </a:br>
            <a:r>
              <a:rPr sz="4800" b="1" i="1">
                <a:solidFill>
                  <a:srgbClr val="FFFF00"/>
                </a:solidFill>
                <a:uFill>
                  <a:solidFill>
                    <a:srgbClr val="FFFF00"/>
                  </a:solidFill>
                </a:uFill>
                <a:latin typeface="Century Gothic"/>
                <a:ea typeface="Century Gothic"/>
                <a:cs typeface="Century Gothic"/>
                <a:sym typeface="Century Gothic"/>
              </a:rPr>
              <a:t/>
            </a:r>
            <a:br>
              <a:rPr sz="4800" b="1" i="1">
                <a:solidFill>
                  <a:srgbClr val="FFFF00"/>
                </a:solidFill>
                <a:uFill>
                  <a:solidFill>
                    <a:srgbClr val="FFFF00"/>
                  </a:solidFill>
                </a:uFill>
                <a:latin typeface="Century Gothic"/>
                <a:ea typeface="Century Gothic"/>
                <a:cs typeface="Century Gothic"/>
                <a:sym typeface="Century Gothic"/>
              </a:rPr>
            </a:br>
            <a:r>
              <a:rPr sz="4800" b="1" i="1">
                <a:solidFill>
                  <a:srgbClr val="FFFF00"/>
                </a:solidFill>
                <a:uFill>
                  <a:solidFill>
                    <a:srgbClr val="FFFF00"/>
                  </a:solidFill>
                </a:uFill>
                <a:latin typeface="Century Gothic"/>
                <a:ea typeface="Century Gothic"/>
                <a:cs typeface="Century Gothic"/>
                <a:sym typeface="Century Gothic"/>
              </a:rPr>
              <a:t>is a Context for </a:t>
            </a:r>
            <a:br>
              <a:rPr sz="4800" b="1" i="1">
                <a:solidFill>
                  <a:srgbClr val="FFFF00"/>
                </a:solidFill>
                <a:uFill>
                  <a:solidFill>
                    <a:srgbClr val="FFFF00"/>
                  </a:solidFill>
                </a:uFill>
                <a:latin typeface="Century Gothic"/>
                <a:ea typeface="Century Gothic"/>
                <a:cs typeface="Century Gothic"/>
                <a:sym typeface="Century Gothic"/>
              </a:rPr>
            </a:br>
            <a:r>
              <a:rPr sz="4800" b="1" i="1">
                <a:solidFill>
                  <a:srgbClr val="FFFF00"/>
                </a:solidFill>
                <a:uFill>
                  <a:solidFill>
                    <a:srgbClr val="FFFF00"/>
                  </a:solidFill>
                </a:uFill>
                <a:latin typeface="Century Gothic"/>
                <a:ea typeface="Century Gothic"/>
                <a:cs typeface="Century Gothic"/>
                <a:sym typeface="Century Gothic"/>
              </a:rPr>
              <a:t/>
            </a:r>
            <a:br>
              <a:rPr sz="4800" b="1" i="1">
                <a:solidFill>
                  <a:srgbClr val="FFFF00"/>
                </a:solidFill>
                <a:uFill>
                  <a:solidFill>
                    <a:srgbClr val="FFFF00"/>
                  </a:solidFill>
                </a:uFill>
                <a:latin typeface="Century Gothic"/>
                <a:ea typeface="Century Gothic"/>
                <a:cs typeface="Century Gothic"/>
                <a:sym typeface="Century Gothic"/>
              </a:rPr>
            </a:br>
            <a:r>
              <a:rPr sz="4800" b="1" i="1">
                <a:solidFill>
                  <a:srgbClr val="FFFF00"/>
                </a:solidFill>
                <a:uFill>
                  <a:solidFill>
                    <a:srgbClr val="FFFF00"/>
                  </a:solidFill>
                </a:uFill>
                <a:latin typeface="Century Gothic"/>
                <a:ea typeface="Century Gothic"/>
                <a:cs typeface="Century Gothic"/>
                <a:sym typeface="Century Gothic"/>
              </a:rPr>
              <a:t>Compassion </a:t>
            </a:r>
          </a:p>
        </p:txBody>
      </p:sp>
      <p:pic>
        <p:nvPicPr>
          <p:cNvPr id="110" name="Water Lilly logo blue.png" descr="Water Lilly logo blue"/>
          <p:cNvPicPr/>
          <p:nvPr/>
        </p:nvPicPr>
        <p:blipFill>
          <a:blip r:embed="rId2">
            <a:extLst/>
          </a:blip>
          <a:stretch>
            <a:fillRect/>
          </a:stretch>
        </p:blipFill>
        <p:spPr>
          <a:xfrm rot="20511548">
            <a:off x="7667625" y="5661025"/>
            <a:ext cx="1008063" cy="88265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body" idx="4294967295"/>
          </p:nvPr>
        </p:nvSpPr>
        <p:spPr>
          <a:xfrm>
            <a:off x="611187" y="1557337"/>
            <a:ext cx="4537076" cy="6772276"/>
          </a:xfrm>
          <a:prstGeom prst="rect">
            <a:avLst/>
          </a:prstGeom>
        </p:spPr>
        <p:txBody>
          <a:bodyPr lIns="0" tIns="0" rIns="0" bIns="0">
            <a:normAutofit/>
          </a:bodyPr>
          <a:lstStyle>
            <a:lvl1pPr marL="604837" marR="0" algn="just">
              <a:buBlip>
                <a:blip r:embed="rId2"/>
              </a:buBlip>
              <a:defRPr>
                <a:solidFill>
                  <a:srgbClr val="FFFFFF"/>
                </a:solidFill>
                <a:uFill>
                  <a:solidFill>
                    <a:srgbClr val="FFFFFF"/>
                  </a:solidFill>
                </a:uFill>
              </a:defRPr>
            </a:lvl1pPr>
          </a:lstStyle>
          <a:p>
            <a:pPr lvl="0">
              <a:defRPr sz="1800">
                <a:solidFill>
                  <a:srgbClr val="000000"/>
                </a:solidFill>
                <a:uFillTx/>
              </a:defRPr>
            </a:pPr>
            <a:r>
              <a:rPr sz="3200">
                <a:solidFill>
                  <a:srgbClr val="FFFFFF"/>
                </a:solidFill>
                <a:uFill>
                  <a:solidFill>
                    <a:srgbClr val="FFFFFF"/>
                  </a:solidFill>
                </a:uFill>
              </a:rPr>
              <a:t>Within pre-scientific Buddhist traditions, mindfulness training is often a beginning point for the novice monk or lay practitioner.</a:t>
            </a:r>
          </a:p>
        </p:txBody>
      </p:sp>
      <p:sp>
        <p:nvSpPr>
          <p:cNvPr id="100" name="Shape 100"/>
          <p:cNvSpPr>
            <a:spLocks noGrp="1"/>
          </p:cNvSpPr>
          <p:nvPr>
            <p:ph type="title" idx="4294967295"/>
          </p:nvPr>
        </p:nvSpPr>
        <p:spPr>
          <a:xfrm>
            <a:off x="663575" y="674687"/>
            <a:ext cx="7816850" cy="882651"/>
          </a:xfrm>
          <a:prstGeom prst="rect">
            <a:avLst/>
          </a:prstGeom>
        </p:spPr>
        <p:txBody>
          <a:bodyPr lIns="0" tIns="0" rIns="0" bIns="0">
            <a:normAutofit/>
          </a:bodyPr>
          <a:lstStyle>
            <a:lvl1pPr marL="295275" marR="0" indent="-295275">
              <a:defRPr>
                <a:solidFill>
                  <a:srgbClr val="FFFF00"/>
                </a:solidFill>
                <a:uFill>
                  <a:solidFill>
                    <a:srgbClr val="FFFF00"/>
                  </a:solidFill>
                </a:uFill>
              </a:defRPr>
            </a:lvl1pPr>
          </a:lstStyle>
          <a:p>
            <a:pPr lvl="0">
              <a:defRPr sz="1800">
                <a:solidFill>
                  <a:srgbClr val="000000"/>
                </a:solidFill>
                <a:uFillTx/>
              </a:defRPr>
            </a:pPr>
            <a:r>
              <a:rPr sz="4400">
                <a:solidFill>
                  <a:srgbClr val="FFFF00"/>
                </a:solidFill>
                <a:uFill>
                  <a:solidFill>
                    <a:srgbClr val="FFFF00"/>
                  </a:solidFill>
                </a:uFill>
              </a:rPr>
              <a:t>Mindfulness as beginning</a:t>
            </a:r>
          </a:p>
        </p:txBody>
      </p:sp>
      <p:pic>
        <p:nvPicPr>
          <p:cNvPr id="101" name="Water Lilly logo blue.png" descr="Water Lilly logo blue"/>
          <p:cNvPicPr/>
          <p:nvPr/>
        </p:nvPicPr>
        <p:blipFill>
          <a:blip r:embed="rId3">
            <a:extLst/>
          </a:blip>
          <a:stretch>
            <a:fillRect/>
          </a:stretch>
        </p:blipFill>
        <p:spPr>
          <a:xfrm rot="20511548">
            <a:off x="7667625" y="5661025"/>
            <a:ext cx="1008063" cy="882650"/>
          </a:xfrm>
          <a:prstGeom prst="rect">
            <a:avLst/>
          </a:prstGeom>
          <a:ln w="12700">
            <a:miter lim="400000"/>
          </a:ln>
        </p:spPr>
      </p:pic>
      <p:pic>
        <p:nvPicPr>
          <p:cNvPr id="102" name="image.png"/>
          <p:cNvPicPr/>
          <p:nvPr/>
        </p:nvPicPr>
        <p:blipFill>
          <a:blip r:embed="rId4">
            <a:extLst/>
          </a:blip>
          <a:stretch>
            <a:fillRect/>
          </a:stretch>
        </p:blipFill>
        <p:spPr>
          <a:xfrm>
            <a:off x="4233333" y="4076170"/>
            <a:ext cx="3289301" cy="246380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p:cNvSpPr>
          <p:nvPr>
            <p:ph type="body" idx="4294967295"/>
          </p:nvPr>
        </p:nvSpPr>
        <p:spPr>
          <a:xfrm>
            <a:off x="468312" y="1273175"/>
            <a:ext cx="7851776" cy="5567363"/>
          </a:xfrm>
          <a:prstGeom prst="rect">
            <a:avLst/>
          </a:prstGeom>
        </p:spPr>
        <p:txBody>
          <a:bodyPr lIns="0" tIns="0" rIns="0" bIns="0">
            <a:normAutofit/>
          </a:bodyPr>
          <a:lstStyle/>
          <a:p>
            <a:pPr marL="561975" marR="0" lvl="0" indent="-300037" algn="just">
              <a:spcBef>
                <a:spcPts val="600"/>
              </a:spcBef>
              <a:buBlip>
                <a:blip r:embed="rId2"/>
              </a:buBlip>
              <a:defRPr sz="1800">
                <a:uFillTx/>
              </a:defRPr>
            </a:pPr>
            <a:r>
              <a:rPr sz="2800">
                <a:solidFill>
                  <a:srgbClr val="FFFFFF"/>
                </a:solidFill>
                <a:uFill>
                  <a:solidFill>
                    <a:srgbClr val="FFFFFF"/>
                  </a:solidFill>
                </a:uFill>
              </a:rPr>
              <a:t>According to B. Allan Wallace (2009), historically, Buddhist practice did not suggest mindfulness was to be pursued as an end in itself.</a:t>
            </a:r>
          </a:p>
          <a:p>
            <a:pPr marL="561975" marR="0" lvl="0" indent="-300037" algn="just">
              <a:spcBef>
                <a:spcPts val="600"/>
              </a:spcBef>
              <a:buBlip>
                <a:blip r:embed="rId2"/>
              </a:buBlip>
              <a:defRPr sz="1800">
                <a:uFillTx/>
              </a:defRPr>
            </a:pPr>
            <a:r>
              <a:rPr sz="2800">
                <a:solidFill>
                  <a:srgbClr val="FFFFFF"/>
                </a:solidFill>
                <a:uFill>
                  <a:solidFill>
                    <a:srgbClr val="FFFFFF"/>
                  </a:solidFill>
                </a:uFill>
              </a:rPr>
              <a:t>Rather it was to be cultivated as an enduring state of being that allowed the further development of </a:t>
            </a:r>
            <a:r>
              <a:rPr sz="2800">
                <a:solidFill>
                  <a:srgbClr val="FFFFFF"/>
                </a:solidFill>
                <a:uFill>
                  <a:solidFill>
                    <a:srgbClr val="FFFFFF"/>
                  </a:solidFill>
                </a:uFill>
                <a:latin typeface="Arial"/>
                <a:ea typeface="Arial"/>
                <a:cs typeface="Arial"/>
                <a:sym typeface="Arial"/>
              </a:rPr>
              <a:t>‘</a:t>
            </a:r>
            <a:r>
              <a:rPr sz="2800">
                <a:solidFill>
                  <a:srgbClr val="FFFFFF"/>
                </a:solidFill>
                <a:uFill>
                  <a:solidFill>
                    <a:srgbClr val="FFFFFF"/>
                  </a:solidFill>
                </a:uFill>
              </a:rPr>
              <a:t>wholesome states of mind.</a:t>
            </a:r>
            <a:r>
              <a:rPr sz="2800">
                <a:solidFill>
                  <a:srgbClr val="FFFFFF"/>
                </a:solidFill>
                <a:uFill>
                  <a:solidFill>
                    <a:srgbClr val="FFFFFF"/>
                  </a:solidFill>
                </a:uFill>
                <a:latin typeface="Arial"/>
                <a:ea typeface="Arial"/>
                <a:cs typeface="Arial"/>
                <a:sym typeface="Arial"/>
              </a:rPr>
              <a:t>’</a:t>
            </a:r>
            <a:r>
              <a:rPr sz="2800">
                <a:solidFill>
                  <a:srgbClr val="FFFFFF"/>
                </a:solidFill>
                <a:uFill>
                  <a:solidFill>
                    <a:srgbClr val="FFFFFF"/>
                  </a:solidFill>
                </a:uFill>
              </a:rPr>
              <a:t>  These states of mind would eventually lead to liberation from suffering.  </a:t>
            </a:r>
          </a:p>
          <a:p>
            <a:pPr marL="561975" marR="0" lvl="0" indent="-300037" algn="just">
              <a:spcBef>
                <a:spcPts val="600"/>
              </a:spcBef>
              <a:buBlip>
                <a:blip r:embed="rId2"/>
              </a:buBlip>
              <a:defRPr sz="1800">
                <a:uFillTx/>
              </a:defRPr>
            </a:pPr>
            <a:r>
              <a:rPr sz="2800">
                <a:solidFill>
                  <a:srgbClr val="FFFFFF"/>
                </a:solidFill>
                <a:uFill>
                  <a:solidFill>
                    <a:srgbClr val="FFFFFF"/>
                  </a:solidFill>
                </a:uFill>
              </a:rPr>
              <a:t>Compassion was prominent among these states.  </a:t>
            </a:r>
          </a:p>
        </p:txBody>
      </p:sp>
      <p:sp>
        <p:nvSpPr>
          <p:cNvPr id="118" name="Shape 118"/>
          <p:cNvSpPr>
            <a:spLocks noGrp="1"/>
          </p:cNvSpPr>
          <p:nvPr>
            <p:ph type="title" idx="4294967295"/>
          </p:nvPr>
        </p:nvSpPr>
        <p:spPr>
          <a:xfrm>
            <a:off x="611187" y="260350"/>
            <a:ext cx="7818438" cy="1193800"/>
          </a:xfrm>
          <a:prstGeom prst="rect">
            <a:avLst/>
          </a:prstGeom>
        </p:spPr>
        <p:txBody>
          <a:bodyPr lIns="0" tIns="0" rIns="0" bIns="0">
            <a:normAutofit/>
          </a:bodyPr>
          <a:lstStyle>
            <a:lvl1pPr marL="295275" marR="0" indent="-295275">
              <a:defRPr>
                <a:solidFill>
                  <a:srgbClr val="FFFF00"/>
                </a:solidFill>
                <a:uFill>
                  <a:solidFill>
                    <a:srgbClr val="FFFF00"/>
                  </a:solidFill>
                </a:uFill>
              </a:defRPr>
            </a:lvl1pPr>
          </a:lstStyle>
          <a:p>
            <a:pPr lvl="0">
              <a:defRPr sz="1800">
                <a:solidFill>
                  <a:srgbClr val="000000"/>
                </a:solidFill>
                <a:uFillTx/>
              </a:defRPr>
            </a:pPr>
            <a:r>
              <a:rPr sz="4400">
                <a:solidFill>
                  <a:srgbClr val="FFFF00"/>
                </a:solidFill>
                <a:uFill>
                  <a:solidFill>
                    <a:srgbClr val="FFFF00"/>
                  </a:solidFill>
                </a:uFill>
              </a:rPr>
              <a:t>Mindfulness as a Context</a:t>
            </a:r>
          </a:p>
        </p:txBody>
      </p:sp>
      <p:pic>
        <p:nvPicPr>
          <p:cNvPr id="119" name="Water Lilly logo blue.png" descr="Water Lilly logo blue"/>
          <p:cNvPicPr/>
          <p:nvPr/>
        </p:nvPicPr>
        <p:blipFill>
          <a:blip r:embed="rId3">
            <a:extLst/>
          </a:blip>
          <a:stretch>
            <a:fillRect/>
          </a:stretch>
        </p:blipFill>
        <p:spPr>
          <a:xfrm rot="20511548">
            <a:off x="7853362" y="5840412"/>
            <a:ext cx="1008063" cy="88265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title" idx="4294967295"/>
          </p:nvPr>
        </p:nvSpPr>
        <p:spPr>
          <a:xfrm>
            <a:off x="504043" y="518917"/>
            <a:ext cx="7818438" cy="1343026"/>
          </a:xfrm>
          <a:prstGeom prst="rect">
            <a:avLst/>
          </a:prstGeom>
        </p:spPr>
        <p:txBody>
          <a:bodyPr lIns="0" tIns="0" rIns="0" bIns="0">
            <a:normAutofit/>
          </a:bodyPr>
          <a:lstStyle>
            <a:lvl1pPr marL="295275" marR="0" indent="-295275">
              <a:defRPr>
                <a:solidFill>
                  <a:srgbClr val="FFFF00"/>
                </a:solidFill>
                <a:uFill>
                  <a:solidFill>
                    <a:srgbClr val="FFFF00"/>
                  </a:solidFill>
                </a:uFill>
              </a:defRPr>
            </a:lvl1pPr>
          </a:lstStyle>
          <a:p>
            <a:pPr lvl="0">
              <a:defRPr sz="1800">
                <a:solidFill>
                  <a:srgbClr val="000000"/>
                </a:solidFill>
                <a:uFillTx/>
              </a:defRPr>
            </a:pPr>
            <a:r>
              <a:rPr sz="4400" dirty="0">
                <a:solidFill>
                  <a:srgbClr val="FFFF00"/>
                </a:solidFill>
                <a:uFill>
                  <a:solidFill>
                    <a:srgbClr val="FFFF00"/>
                  </a:solidFill>
                </a:uFill>
              </a:rPr>
              <a:t>Mindfulness as foundation</a:t>
            </a:r>
          </a:p>
        </p:txBody>
      </p:sp>
      <p:pic>
        <p:nvPicPr>
          <p:cNvPr id="106" name="Water Lilly logo blue.png" descr="Water Lilly logo blue"/>
          <p:cNvPicPr/>
          <p:nvPr/>
        </p:nvPicPr>
        <p:blipFill>
          <a:blip r:embed="rId2">
            <a:extLst/>
          </a:blip>
          <a:stretch>
            <a:fillRect/>
          </a:stretch>
        </p:blipFill>
        <p:spPr>
          <a:xfrm rot="20511548">
            <a:off x="7667625" y="5661025"/>
            <a:ext cx="1008063" cy="882650"/>
          </a:xfrm>
          <a:prstGeom prst="rect">
            <a:avLst/>
          </a:prstGeom>
          <a:ln w="12700">
            <a:miter lim="400000"/>
          </a:ln>
        </p:spPr>
      </p:pic>
      <p:pic>
        <p:nvPicPr>
          <p:cNvPr id="107" name="image.png"/>
          <p:cNvPicPr/>
          <p:nvPr/>
        </p:nvPicPr>
        <p:blipFill>
          <a:blip r:embed="rId3">
            <a:extLst/>
          </a:blip>
          <a:stretch>
            <a:fillRect/>
          </a:stretch>
        </p:blipFill>
        <p:spPr>
          <a:xfrm>
            <a:off x="1919557" y="2229338"/>
            <a:ext cx="5213350" cy="28702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p:cNvSpPr>
          <p:nvPr>
            <p:ph type="title" idx="4294967295"/>
          </p:nvPr>
        </p:nvSpPr>
        <p:spPr>
          <a:xfrm>
            <a:off x="685800" y="609599"/>
            <a:ext cx="7772400" cy="1143002"/>
          </a:xfrm>
          <a:prstGeom prst="rect">
            <a:avLst/>
          </a:prstGeom>
        </p:spPr>
        <p:txBody>
          <a:bodyPr lIns="0" tIns="0" rIns="0" bIns="0">
            <a:normAutofit/>
          </a:bodyPr>
          <a:lstStyle>
            <a:lvl1pPr marL="295275" marR="0" indent="-295275">
              <a:defRPr>
                <a:solidFill>
                  <a:srgbClr val="FFFF00"/>
                </a:solidFill>
                <a:uFill>
                  <a:solidFill>
                    <a:srgbClr val="FFFF00"/>
                  </a:solidFill>
                </a:uFill>
              </a:defRPr>
            </a:lvl1pPr>
          </a:lstStyle>
          <a:p>
            <a:pPr lvl="0">
              <a:defRPr sz="1800">
                <a:solidFill>
                  <a:srgbClr val="000000"/>
                </a:solidFill>
                <a:uFillTx/>
              </a:defRPr>
            </a:pPr>
            <a:r>
              <a:rPr sz="4400">
                <a:solidFill>
                  <a:srgbClr val="FFFF00"/>
                </a:solidFill>
                <a:uFill>
                  <a:solidFill>
                    <a:srgbClr val="FFFF00"/>
                  </a:solidFill>
                </a:uFill>
              </a:rPr>
              <a:t>Arising Compassion</a:t>
            </a:r>
          </a:p>
        </p:txBody>
      </p:sp>
      <p:sp>
        <p:nvSpPr>
          <p:cNvPr id="126" name="Shape 126"/>
          <p:cNvSpPr>
            <a:spLocks noGrp="1"/>
          </p:cNvSpPr>
          <p:nvPr>
            <p:ph type="body" idx="4294967295"/>
          </p:nvPr>
        </p:nvSpPr>
        <p:spPr>
          <a:xfrm>
            <a:off x="250825" y="2068512"/>
            <a:ext cx="8569325" cy="4789488"/>
          </a:xfrm>
          <a:prstGeom prst="rect">
            <a:avLst/>
          </a:prstGeom>
        </p:spPr>
        <p:txBody>
          <a:bodyPr lIns="0" tIns="0" rIns="0" bIns="0">
            <a:normAutofit/>
          </a:bodyPr>
          <a:lstStyle/>
          <a:p>
            <a:pPr marL="0" marR="0" lvl="0" indent="673100" algn="just">
              <a:buSzTx/>
              <a:buNone/>
              <a:defRPr sz="1800">
                <a:uFillTx/>
              </a:defRPr>
            </a:pPr>
            <a:endParaRPr sz="2000">
              <a:solidFill>
                <a:srgbClr val="FFFFFF"/>
              </a:solidFill>
              <a:uFill>
                <a:solidFill>
                  <a:srgbClr val="FFFFFF"/>
                </a:solidFill>
              </a:uFill>
            </a:endParaRPr>
          </a:p>
          <a:p>
            <a:pPr marL="673100" marR="0" lvl="0" indent="0" algn="just">
              <a:buBlip>
                <a:blip r:embed="rId2"/>
              </a:buBlip>
              <a:defRPr sz="1800">
                <a:uFillTx/>
              </a:defRPr>
            </a:pPr>
            <a:r>
              <a:rPr sz="3200">
                <a:solidFill>
                  <a:srgbClr val="FFFFFF"/>
                </a:solidFill>
                <a:uFill>
                  <a:solidFill>
                    <a:srgbClr val="FFFFFF"/>
                  </a:solidFill>
                </a:uFill>
              </a:rPr>
              <a:t>This arising motivational imperative, known as bodhicitta (awakened heart) (Chödrön, 2003), is a major foundation of Buddhist practice.</a:t>
            </a:r>
          </a:p>
        </p:txBody>
      </p:sp>
      <p:pic>
        <p:nvPicPr>
          <p:cNvPr id="127" name="Water Lilly logo blue.png" descr="Water Lilly logo blue"/>
          <p:cNvPicPr/>
          <p:nvPr/>
        </p:nvPicPr>
        <p:blipFill>
          <a:blip r:embed="rId3">
            <a:extLst/>
          </a:blip>
          <a:stretch>
            <a:fillRect/>
          </a:stretch>
        </p:blipFill>
        <p:spPr>
          <a:xfrm rot="20511548">
            <a:off x="7667625" y="5661025"/>
            <a:ext cx="1008063" cy="8826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Grp="1" noChangeArrowheads="1"/>
          </p:cNvSpPr>
          <p:nvPr>
            <p:ph type="ctrTitle"/>
          </p:nvPr>
        </p:nvSpPr>
        <p:spPr>
          <a:xfrm>
            <a:off x="755650" y="476250"/>
            <a:ext cx="7772400" cy="533400"/>
          </a:xfrm>
        </p:spPr>
        <p:txBody>
          <a:bodyPr/>
          <a:lstStyle/>
          <a:p>
            <a:pPr eaLnBrk="1" hangingPunct="1"/>
            <a:r>
              <a:rPr lang="en-GB" altLang="en-US" sz="3600" b="1">
                <a:solidFill>
                  <a:srgbClr val="FFFF00"/>
                </a:solidFill>
                <a:effectLst>
                  <a:outerShdw blurRad="38100" dist="38100" dir="2700000" algn="tl">
                    <a:srgbClr val="000000"/>
                  </a:outerShdw>
                </a:effectLst>
                <a:ea typeface="ＭＳ Ｐゴシック" charset="-128"/>
              </a:rPr>
              <a:t>Understanding our Motives and Emotions</a:t>
            </a:r>
          </a:p>
        </p:txBody>
      </p:sp>
      <p:sp>
        <p:nvSpPr>
          <p:cNvPr id="676867" name="Rectangle 3"/>
          <p:cNvSpPr>
            <a:spLocks noGrp="1" noChangeArrowheads="1"/>
          </p:cNvSpPr>
          <p:nvPr>
            <p:ph type="subTitle" idx="1"/>
          </p:nvPr>
        </p:nvSpPr>
        <p:spPr>
          <a:xfrm>
            <a:off x="395288" y="1484313"/>
            <a:ext cx="8280400" cy="4800600"/>
          </a:xfrm>
        </p:spPr>
        <p:txBody>
          <a:bodyPr/>
          <a:lstStyle/>
          <a:p>
            <a:pPr marL="361950" indent="-361950" algn="l" eaLnBrk="1" hangingPunct="1">
              <a:lnSpc>
                <a:spcPct val="90000"/>
              </a:lnSpc>
              <a:defRPr/>
            </a:pPr>
            <a:r>
              <a:rPr lang="en-GB" sz="2400" b="1">
                <a:solidFill>
                  <a:schemeClr val="bg1"/>
                </a:solidFill>
                <a:effectLst>
                  <a:outerShdw blurRad="38100" dist="38100" dir="2700000" algn="tl">
                    <a:srgbClr val="000000"/>
                  </a:outerShdw>
                </a:effectLst>
                <a:cs typeface="+mn-cs"/>
              </a:rPr>
              <a:t>	Motives and their social mentalities evolved because they help animals to survive and leave genes behind</a:t>
            </a:r>
          </a:p>
          <a:p>
            <a:pPr marL="361950" indent="-361950" algn="l" eaLnBrk="1" hangingPunct="1">
              <a:lnSpc>
                <a:spcPct val="90000"/>
              </a:lnSpc>
              <a:defRPr/>
            </a:pPr>
            <a:endParaRPr lang="en-GB" sz="2400" b="1">
              <a:solidFill>
                <a:schemeClr val="bg1"/>
              </a:solidFill>
              <a:effectLst>
                <a:outerShdw blurRad="38100" dist="38100" dir="2700000" algn="tl">
                  <a:srgbClr val="000000"/>
                </a:outerShdw>
              </a:effectLst>
              <a:cs typeface="+mn-cs"/>
            </a:endParaRPr>
          </a:p>
          <a:p>
            <a:pPr marL="361950" indent="-361950" algn="l" eaLnBrk="1" hangingPunct="1">
              <a:lnSpc>
                <a:spcPct val="90000"/>
              </a:lnSpc>
              <a:defRPr/>
            </a:pPr>
            <a:r>
              <a:rPr lang="en-GB" sz="2400" b="1">
                <a:solidFill>
                  <a:schemeClr val="bg1"/>
                </a:solidFill>
                <a:effectLst>
                  <a:outerShdw blurRad="38100" dist="38100" dir="2700000" algn="tl">
                    <a:srgbClr val="000000"/>
                  </a:outerShdw>
                </a:effectLst>
                <a:cs typeface="+mn-cs"/>
              </a:rPr>
              <a:t>	Emotions guide us to our (social) goals, respond if we are succeeding or threatened</a:t>
            </a:r>
          </a:p>
          <a:p>
            <a:pPr marL="361950" indent="-361950" algn="l" eaLnBrk="1" hangingPunct="1">
              <a:lnSpc>
                <a:spcPct val="90000"/>
              </a:lnSpc>
              <a:defRPr/>
            </a:pPr>
            <a:endParaRPr lang="en-GB" sz="2400" b="1">
              <a:solidFill>
                <a:schemeClr val="bg1"/>
              </a:solidFill>
              <a:effectLst>
                <a:outerShdw blurRad="38100" dist="38100" dir="2700000" algn="tl">
                  <a:srgbClr val="000000"/>
                </a:outerShdw>
              </a:effectLst>
              <a:cs typeface="+mn-cs"/>
            </a:endParaRPr>
          </a:p>
          <a:p>
            <a:pPr marL="361950" indent="-361950" eaLnBrk="1" hangingPunct="1">
              <a:lnSpc>
                <a:spcPct val="90000"/>
              </a:lnSpc>
              <a:defRPr/>
            </a:pPr>
            <a:r>
              <a:rPr lang="en-GB" sz="2800" b="1">
                <a:solidFill>
                  <a:srgbClr val="FFFF00"/>
                </a:solidFill>
                <a:effectLst>
                  <a:outerShdw blurRad="38100" dist="38100" dir="2700000" algn="tl">
                    <a:srgbClr val="000000"/>
                  </a:outerShdw>
                </a:effectLst>
                <a:cs typeface="+mn-cs"/>
              </a:rPr>
              <a:t>There are three types of emotion regulation</a:t>
            </a:r>
          </a:p>
          <a:p>
            <a:pPr marL="361950" indent="-361950" eaLnBrk="1" hangingPunct="1">
              <a:lnSpc>
                <a:spcPct val="90000"/>
              </a:lnSpc>
              <a:defRPr/>
            </a:pPr>
            <a:endParaRPr lang="en-GB" sz="2400" b="1">
              <a:solidFill>
                <a:schemeClr val="bg1"/>
              </a:solidFill>
              <a:effectLst>
                <a:outerShdw blurRad="38100" dist="38100" dir="2700000" algn="tl">
                  <a:srgbClr val="000000"/>
                </a:outerShdw>
              </a:effectLst>
              <a:cs typeface="+mn-cs"/>
            </a:endParaRPr>
          </a:p>
          <a:p>
            <a:pPr marL="361950" indent="-361950" algn="l" eaLnBrk="1" hangingPunct="1">
              <a:lnSpc>
                <a:spcPct val="90000"/>
              </a:lnSpc>
              <a:buFontTx/>
              <a:buAutoNum type="arabicPeriod"/>
              <a:defRPr/>
            </a:pPr>
            <a:r>
              <a:rPr lang="en-GB" sz="2400" b="1">
                <a:solidFill>
                  <a:schemeClr val="bg1"/>
                </a:solidFill>
                <a:effectLst>
                  <a:outerShdw blurRad="38100" dist="38100" dir="2700000" algn="tl">
                    <a:srgbClr val="000000"/>
                  </a:outerShdw>
                </a:effectLst>
                <a:cs typeface="+mn-cs"/>
              </a:rPr>
              <a:t> Those that focus on threat and self-protection</a:t>
            </a:r>
          </a:p>
          <a:p>
            <a:pPr marL="361950" indent="-361950" algn="l" eaLnBrk="1" hangingPunct="1">
              <a:lnSpc>
                <a:spcPct val="90000"/>
              </a:lnSpc>
              <a:buFontTx/>
              <a:buAutoNum type="arabicPeriod"/>
              <a:defRPr/>
            </a:pPr>
            <a:r>
              <a:rPr lang="en-GB" sz="2400" b="1">
                <a:solidFill>
                  <a:schemeClr val="bg1"/>
                </a:solidFill>
                <a:effectLst>
                  <a:outerShdw blurRad="38100" dist="38100" dir="2700000" algn="tl">
                    <a:srgbClr val="000000"/>
                  </a:outerShdw>
                </a:effectLst>
                <a:cs typeface="+mn-cs"/>
              </a:rPr>
              <a:t> Those that focus on doing and achieving</a:t>
            </a:r>
          </a:p>
          <a:p>
            <a:pPr marL="361950" indent="-361950" algn="l" eaLnBrk="1" hangingPunct="1">
              <a:lnSpc>
                <a:spcPct val="90000"/>
              </a:lnSpc>
              <a:buFontTx/>
              <a:buAutoNum type="arabicPeriod"/>
              <a:defRPr/>
            </a:pPr>
            <a:r>
              <a:rPr lang="en-GB" sz="2400" b="1">
                <a:solidFill>
                  <a:schemeClr val="bg1"/>
                </a:solidFill>
                <a:effectLst>
                  <a:outerShdw blurRad="38100" dist="38100" dir="2700000" algn="tl">
                    <a:srgbClr val="000000"/>
                  </a:outerShdw>
                </a:effectLst>
                <a:cs typeface="+mn-cs"/>
              </a:rPr>
              <a:t> Those that focus on contentment and feeling safe</a:t>
            </a:r>
          </a:p>
          <a:p>
            <a:pPr marL="361950" indent="-361950" algn="l" eaLnBrk="1" hangingPunct="1">
              <a:lnSpc>
                <a:spcPct val="90000"/>
              </a:lnSpc>
              <a:defRPr/>
            </a:pPr>
            <a:endParaRPr lang="en-GB" sz="2400" b="1">
              <a:solidFill>
                <a:schemeClr val="bg1"/>
              </a:solidFill>
              <a:effectLst>
                <a:outerShdw blurRad="38100" dist="38100" dir="2700000" algn="tl">
                  <a:srgbClr val="000000"/>
                </a:outerShdw>
              </a:effectLst>
              <a:cs typeface="+mn-cs"/>
            </a:endParaRPr>
          </a:p>
          <a:p>
            <a:pPr marL="361950" indent="-361950" algn="l" eaLnBrk="1" hangingPunct="1">
              <a:lnSpc>
                <a:spcPct val="90000"/>
              </a:lnSpc>
              <a:defRPr/>
            </a:pPr>
            <a:endParaRPr lang="en-GB" sz="2400" b="1">
              <a:solidFill>
                <a:schemeClr val="bg1"/>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2131457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76867">
                                            <p:txEl>
                                              <p:pRg st="0" end="0"/>
                                            </p:txEl>
                                          </p:spTgt>
                                        </p:tgtEl>
                                        <p:attrNameLst>
                                          <p:attrName>style.visibility</p:attrName>
                                        </p:attrNameLst>
                                      </p:cBhvr>
                                      <p:to>
                                        <p:strVal val="visible"/>
                                      </p:to>
                                    </p:set>
                                    <p:anim calcmode="lin" valueType="num">
                                      <p:cBhvr additive="base">
                                        <p:cTn id="7" dur="500" fill="hold"/>
                                        <p:tgtEl>
                                          <p:spTgt spid="67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76867">
                                            <p:txEl>
                                              <p:pRg st="2" end="2"/>
                                            </p:txEl>
                                          </p:spTgt>
                                        </p:tgtEl>
                                        <p:attrNameLst>
                                          <p:attrName>style.visibility</p:attrName>
                                        </p:attrNameLst>
                                      </p:cBhvr>
                                      <p:to>
                                        <p:strVal val="visible"/>
                                      </p:to>
                                    </p:set>
                                    <p:anim calcmode="lin" valueType="num">
                                      <p:cBhvr additive="base">
                                        <p:cTn id="11" dur="500" fill="hold"/>
                                        <p:tgtEl>
                                          <p:spTgt spid="67686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7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676867">
                                            <p:txEl>
                                              <p:pRg st="4" end="4"/>
                                            </p:txEl>
                                          </p:spTgt>
                                        </p:tgtEl>
                                        <p:attrNameLst>
                                          <p:attrName>style.visibility</p:attrName>
                                        </p:attrNameLst>
                                      </p:cBhvr>
                                      <p:to>
                                        <p:strVal val="visible"/>
                                      </p:to>
                                    </p:set>
                                    <p:anim calcmode="lin" valueType="num">
                                      <p:cBhvr additive="base">
                                        <p:cTn id="17" dur="500" fill="hold"/>
                                        <p:tgtEl>
                                          <p:spTgt spid="676867">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76867">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76867">
                                            <p:txEl>
                                              <p:pRg st="6" end="6"/>
                                            </p:txEl>
                                          </p:spTgt>
                                        </p:tgtEl>
                                        <p:attrNameLst>
                                          <p:attrName>style.visibility</p:attrName>
                                        </p:attrNameLst>
                                      </p:cBhvr>
                                      <p:to>
                                        <p:strVal val="visible"/>
                                      </p:to>
                                    </p:set>
                                    <p:anim calcmode="lin" valueType="num">
                                      <p:cBhvr additive="base">
                                        <p:cTn id="21" dur="500" fill="hold"/>
                                        <p:tgtEl>
                                          <p:spTgt spid="676867">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76867">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76867">
                                            <p:txEl>
                                              <p:pRg st="7" end="7"/>
                                            </p:txEl>
                                          </p:spTgt>
                                        </p:tgtEl>
                                        <p:attrNameLst>
                                          <p:attrName>style.visibility</p:attrName>
                                        </p:attrNameLst>
                                      </p:cBhvr>
                                      <p:to>
                                        <p:strVal val="visible"/>
                                      </p:to>
                                    </p:set>
                                    <p:anim calcmode="lin" valueType="num">
                                      <p:cBhvr additive="base">
                                        <p:cTn id="25" dur="500" fill="hold"/>
                                        <p:tgtEl>
                                          <p:spTgt spid="676867">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6867">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76867">
                                            <p:txEl>
                                              <p:pRg st="8" end="8"/>
                                            </p:txEl>
                                          </p:spTgt>
                                        </p:tgtEl>
                                        <p:attrNameLst>
                                          <p:attrName>style.visibility</p:attrName>
                                        </p:attrNameLst>
                                      </p:cBhvr>
                                      <p:to>
                                        <p:strVal val="visible"/>
                                      </p:to>
                                    </p:set>
                                    <p:anim calcmode="lin" valueType="num">
                                      <p:cBhvr additive="base">
                                        <p:cTn id="29" dur="500" fill="hold"/>
                                        <p:tgtEl>
                                          <p:spTgt spid="676867">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7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idx="4294967295"/>
          </p:nvPr>
        </p:nvSpPr>
        <p:spPr>
          <a:xfrm>
            <a:off x="1187450" y="381000"/>
            <a:ext cx="6584950" cy="455613"/>
          </a:xfrm>
          <a:prstGeom prst="rect">
            <a:avLst/>
          </a:prstGeom>
        </p:spPr>
        <p:txBody>
          <a:bodyPr lIns="0" tIns="0" rIns="0" bIns="0">
            <a:normAutofit/>
          </a:bodyPr>
          <a:lstStyle>
            <a:lvl1pPr marL="0" marR="0" defTabSz="722376">
              <a:defRPr sz="2528" b="1">
                <a:solidFill>
                  <a:srgbClr val="FFFF00"/>
                </a:solidFill>
                <a:effectLst>
                  <a:outerShdw blurRad="10033" dist="20066" dir="2700000" rotWithShape="0">
                    <a:srgbClr val="000000"/>
                  </a:outerShdw>
                </a:effectLst>
                <a:uFill>
                  <a:solidFill>
                    <a:srgbClr val="FFFF00"/>
                  </a:solidFill>
                </a:uFill>
              </a:defRPr>
            </a:lvl1pPr>
          </a:lstStyle>
          <a:p>
            <a:pPr lvl="0">
              <a:defRPr sz="1800" b="0">
                <a:solidFill>
                  <a:srgbClr val="000000"/>
                </a:solidFill>
                <a:effectLst/>
                <a:uFillTx/>
              </a:defRPr>
            </a:pPr>
            <a:r>
              <a:rPr sz="2528" b="1">
                <a:solidFill>
                  <a:srgbClr val="FFFF00"/>
                </a:solidFill>
                <a:effectLst>
                  <a:outerShdw blurRad="10033" dist="20066" dir="2700000" rotWithShape="0">
                    <a:srgbClr val="000000"/>
                  </a:outerShdw>
                </a:effectLst>
                <a:uFill>
                  <a:solidFill>
                    <a:srgbClr val="FFFF00"/>
                  </a:solidFill>
                </a:uFill>
              </a:rPr>
              <a:t>Types of Affect Regulator Systems</a:t>
            </a:r>
          </a:p>
        </p:txBody>
      </p:sp>
      <p:sp>
        <p:nvSpPr>
          <p:cNvPr id="130" name="Shape 130"/>
          <p:cNvSpPr/>
          <p:nvPr/>
        </p:nvSpPr>
        <p:spPr>
          <a:xfrm>
            <a:off x="539749" y="1773237"/>
            <a:ext cx="3240089" cy="23034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a:solidFill/>
            <a:round/>
          </a:ln>
        </p:spPr>
        <p:txBody>
          <a:bodyPr lIns="0" tIns="0" rIns="0" bIns="0" anchor="ctr"/>
          <a:lstStyle/>
          <a:p>
            <a:pPr lvl="0">
              <a:lnSpc>
                <a:spcPct val="100000"/>
              </a:lnSpc>
              <a:spcBef>
                <a:spcPts val="0"/>
              </a:spcBef>
              <a:defRPr sz="1800" b="0">
                <a:effectLst>
                  <a:outerShdw blurRad="12700" dist="25400" dir="2700000" rotWithShape="0">
                    <a:srgbClr val="DDDDDD"/>
                  </a:outerShdw>
                </a:effectLst>
              </a:defRPr>
            </a:pPr>
            <a:endParaRPr/>
          </a:p>
        </p:txBody>
      </p:sp>
      <p:sp>
        <p:nvSpPr>
          <p:cNvPr id="131" name="Shape 131"/>
          <p:cNvSpPr/>
          <p:nvPr/>
        </p:nvSpPr>
        <p:spPr>
          <a:xfrm>
            <a:off x="5435600" y="1628775"/>
            <a:ext cx="3240088" cy="21605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a:solidFill/>
            <a:round/>
          </a:ln>
        </p:spPr>
        <p:txBody>
          <a:bodyPr lIns="0" tIns="0" rIns="0" bIns="0" anchor="ctr"/>
          <a:lstStyle/>
          <a:p>
            <a:pPr lvl="0" algn="ctr">
              <a:lnSpc>
                <a:spcPct val="100000"/>
              </a:lnSpc>
              <a:spcBef>
                <a:spcPts val="0"/>
              </a:spcBef>
              <a:defRPr sz="1200" b="0">
                <a:solidFill>
                  <a:srgbClr val="000066"/>
                </a:solidFill>
                <a:uFill>
                  <a:solidFill>
                    <a:srgbClr val="000066"/>
                  </a:solidFill>
                </a:uFill>
              </a:defRPr>
            </a:pPr>
            <a:endParaRPr/>
          </a:p>
        </p:txBody>
      </p:sp>
      <p:sp>
        <p:nvSpPr>
          <p:cNvPr id="132" name="Shape 132"/>
          <p:cNvSpPr/>
          <p:nvPr/>
        </p:nvSpPr>
        <p:spPr>
          <a:xfrm>
            <a:off x="827087" y="2060575"/>
            <a:ext cx="2667001" cy="18459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100000"/>
              </a:lnSpc>
              <a:spcBef>
                <a:spcPts val="1200"/>
              </a:spcBef>
              <a:defRPr sz="1800" b="0">
                <a:uFillTx/>
              </a:defRPr>
            </a:pPr>
            <a:r>
              <a:rPr sz="2000">
                <a:solidFill>
                  <a:srgbClr val="3333CC"/>
                </a:solidFill>
                <a:uFill>
                  <a:solidFill>
                    <a:srgbClr val="3333CC"/>
                  </a:solidFill>
                </a:uFill>
              </a:rPr>
              <a:t>Incentive/resource- focused</a:t>
            </a:r>
          </a:p>
          <a:p>
            <a:pPr lvl="0" algn="ctr">
              <a:lnSpc>
                <a:spcPct val="100000"/>
              </a:lnSpc>
              <a:spcBef>
                <a:spcPts val="1200"/>
              </a:spcBef>
              <a:defRPr sz="1800" b="0">
                <a:uFillTx/>
              </a:defRPr>
            </a:pPr>
            <a:r>
              <a:rPr sz="2000">
                <a:solidFill>
                  <a:srgbClr val="3333CC"/>
                </a:solidFill>
                <a:uFill>
                  <a:solidFill>
                    <a:srgbClr val="3333CC"/>
                  </a:solidFill>
                </a:uFill>
              </a:rPr>
              <a:t>Wanting, pursuing, achieving, consuming</a:t>
            </a:r>
          </a:p>
          <a:p>
            <a:pPr lvl="0" algn="ctr">
              <a:lnSpc>
                <a:spcPct val="100000"/>
              </a:lnSpc>
              <a:spcBef>
                <a:spcPts val="1200"/>
              </a:spcBef>
              <a:defRPr sz="1800" b="0">
                <a:uFillTx/>
              </a:defRPr>
            </a:pPr>
            <a:r>
              <a:rPr sz="2000">
                <a:solidFill>
                  <a:srgbClr val="3333CC"/>
                </a:solidFill>
                <a:uFill>
                  <a:solidFill>
                    <a:srgbClr val="3333CC"/>
                  </a:solidFill>
                </a:uFill>
              </a:rPr>
              <a:t> Activating</a:t>
            </a:r>
          </a:p>
        </p:txBody>
      </p:sp>
      <p:sp>
        <p:nvSpPr>
          <p:cNvPr id="133" name="Shape 133"/>
          <p:cNvSpPr/>
          <p:nvPr/>
        </p:nvSpPr>
        <p:spPr>
          <a:xfrm>
            <a:off x="5580062" y="1773237"/>
            <a:ext cx="2833688" cy="17316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100000"/>
              </a:lnSpc>
              <a:spcBef>
                <a:spcPts val="0"/>
              </a:spcBef>
              <a:defRPr sz="1800" b="0">
                <a:uFillTx/>
              </a:defRPr>
            </a:pPr>
            <a:r>
              <a:rPr sz="2000">
                <a:solidFill>
                  <a:srgbClr val="339933"/>
                </a:solidFill>
                <a:uFill>
                  <a:solidFill>
                    <a:srgbClr val="339933"/>
                  </a:solidFill>
                </a:uFill>
              </a:rPr>
              <a:t>Non-wanting/</a:t>
            </a:r>
          </a:p>
          <a:p>
            <a:pPr lvl="0" algn="ctr">
              <a:lnSpc>
                <a:spcPct val="100000"/>
              </a:lnSpc>
              <a:spcBef>
                <a:spcPts val="0"/>
              </a:spcBef>
              <a:defRPr sz="1800" b="0">
                <a:uFillTx/>
              </a:defRPr>
            </a:pPr>
            <a:r>
              <a:rPr sz="2000">
                <a:solidFill>
                  <a:srgbClr val="339933"/>
                </a:solidFill>
                <a:uFill>
                  <a:solidFill>
                    <a:srgbClr val="339933"/>
                  </a:solidFill>
                </a:uFill>
              </a:rPr>
              <a:t>Affiliative focused</a:t>
            </a:r>
          </a:p>
          <a:p>
            <a:pPr lvl="0" algn="ctr">
              <a:lnSpc>
                <a:spcPct val="100000"/>
              </a:lnSpc>
              <a:spcBef>
                <a:spcPts val="0"/>
              </a:spcBef>
              <a:defRPr sz="1800" b="0">
                <a:uFillTx/>
              </a:defRPr>
            </a:pPr>
            <a:endParaRPr sz="2000">
              <a:solidFill>
                <a:srgbClr val="339933"/>
              </a:solidFill>
              <a:uFill>
                <a:solidFill>
                  <a:srgbClr val="339933"/>
                </a:solidFill>
              </a:uFill>
            </a:endParaRPr>
          </a:p>
          <a:p>
            <a:pPr lvl="0" algn="ctr">
              <a:lnSpc>
                <a:spcPct val="100000"/>
              </a:lnSpc>
              <a:spcBef>
                <a:spcPts val="0"/>
              </a:spcBef>
              <a:defRPr sz="1800" b="0">
                <a:uFillTx/>
              </a:defRPr>
            </a:pPr>
            <a:r>
              <a:rPr sz="2000">
                <a:solidFill>
                  <a:srgbClr val="339933"/>
                </a:solidFill>
                <a:uFill>
                  <a:solidFill>
                    <a:srgbClr val="339933"/>
                  </a:solidFill>
                </a:uFill>
              </a:rPr>
              <a:t>Safeness-kindness</a:t>
            </a:r>
          </a:p>
          <a:p>
            <a:pPr lvl="0" algn="ctr">
              <a:lnSpc>
                <a:spcPct val="100000"/>
              </a:lnSpc>
              <a:spcBef>
                <a:spcPts val="0"/>
              </a:spcBef>
              <a:defRPr sz="1800" b="0">
                <a:uFillTx/>
              </a:defRPr>
            </a:pPr>
            <a:endParaRPr sz="1200">
              <a:solidFill>
                <a:srgbClr val="339933"/>
              </a:solidFill>
              <a:uFill>
                <a:solidFill>
                  <a:srgbClr val="339933"/>
                </a:solidFill>
              </a:uFill>
            </a:endParaRPr>
          </a:p>
          <a:p>
            <a:pPr lvl="0" algn="ctr">
              <a:lnSpc>
                <a:spcPct val="100000"/>
              </a:lnSpc>
              <a:spcBef>
                <a:spcPts val="0"/>
              </a:spcBef>
              <a:defRPr sz="1800" b="0">
                <a:uFillTx/>
              </a:defRPr>
            </a:pPr>
            <a:r>
              <a:rPr sz="2000">
                <a:solidFill>
                  <a:srgbClr val="339933"/>
                </a:solidFill>
                <a:uFill>
                  <a:solidFill>
                    <a:srgbClr val="339933"/>
                  </a:solidFill>
                </a:uFill>
              </a:rPr>
              <a:t>Soothing</a:t>
            </a:r>
          </a:p>
        </p:txBody>
      </p:sp>
      <p:grpSp>
        <p:nvGrpSpPr>
          <p:cNvPr id="136" name="Group 136"/>
          <p:cNvGrpSpPr/>
          <p:nvPr/>
        </p:nvGrpSpPr>
        <p:grpSpPr>
          <a:xfrm>
            <a:off x="2771775" y="3933825"/>
            <a:ext cx="3816351" cy="2232025"/>
            <a:chOff x="0" y="0"/>
            <a:chExt cx="3816350" cy="2232025"/>
          </a:xfrm>
        </p:grpSpPr>
        <p:sp>
          <p:nvSpPr>
            <p:cNvPr id="134" name="Shape 134"/>
            <p:cNvSpPr/>
            <p:nvPr/>
          </p:nvSpPr>
          <p:spPr>
            <a:xfrm>
              <a:off x="0" y="0"/>
              <a:ext cx="3816350" cy="22320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525" cap="flat">
              <a:solidFill>
                <a:srgbClr val="000000"/>
              </a:solidFill>
              <a:prstDash val="solid"/>
              <a:round/>
            </a:ln>
            <a:effectLst/>
          </p:spPr>
          <p:txBody>
            <a:bodyPr wrap="square" lIns="0" tIns="0" rIns="0" bIns="0" numCol="1" anchor="ctr">
              <a:noAutofit/>
            </a:bodyPr>
            <a:lstStyle/>
            <a:p>
              <a:pPr lvl="0" algn="ctr">
                <a:lnSpc>
                  <a:spcPct val="130000"/>
                </a:lnSpc>
                <a:spcBef>
                  <a:spcPts val="0"/>
                </a:spcBef>
                <a:defRPr sz="2000" b="0">
                  <a:solidFill>
                    <a:srgbClr val="800000"/>
                  </a:solidFill>
                  <a:effectLst>
                    <a:outerShdw blurRad="12700" dist="25400" dir="2700000" rotWithShape="0">
                      <a:srgbClr val="DDDDDD"/>
                    </a:outerShdw>
                  </a:effectLst>
                  <a:uFill>
                    <a:solidFill>
                      <a:srgbClr val="800000"/>
                    </a:solidFill>
                  </a:uFill>
                </a:defRPr>
              </a:pPr>
              <a:endParaRPr/>
            </a:p>
          </p:txBody>
        </p:sp>
        <p:sp>
          <p:nvSpPr>
            <p:cNvPr id="135" name="Shape 135"/>
            <p:cNvSpPr/>
            <p:nvPr/>
          </p:nvSpPr>
          <p:spPr>
            <a:xfrm>
              <a:off x="790805" y="334991"/>
              <a:ext cx="2234740" cy="15620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lnSpc>
                  <a:spcPct val="100000"/>
                </a:lnSpc>
                <a:spcBef>
                  <a:spcPts val="0"/>
                </a:spcBef>
                <a:defRPr sz="1800" b="0">
                  <a:uFillTx/>
                </a:defRPr>
              </a:pPr>
              <a:r>
                <a:rPr sz="2000">
                  <a:solidFill>
                    <a:srgbClr val="800000"/>
                  </a:solidFill>
                  <a:effectLst>
                    <a:outerShdw blurRad="12700" dist="25400" dir="2700000" rotWithShape="0">
                      <a:srgbClr val="DDDDDD"/>
                    </a:outerShdw>
                  </a:effectLst>
                  <a:uFill>
                    <a:solidFill>
                      <a:srgbClr val="800000"/>
                    </a:solidFill>
                  </a:uFill>
                </a:rPr>
                <a:t>Threat-focused </a:t>
              </a:r>
            </a:p>
            <a:p>
              <a:pPr lvl="0" algn="ctr">
                <a:lnSpc>
                  <a:spcPct val="100000"/>
                </a:lnSpc>
                <a:spcBef>
                  <a:spcPts val="0"/>
                </a:spcBef>
                <a:defRPr sz="1800" b="0">
                  <a:uFillTx/>
                </a:defRPr>
              </a:pPr>
              <a:endParaRPr sz="1600">
                <a:solidFill>
                  <a:srgbClr val="800000"/>
                </a:solidFill>
                <a:effectLst>
                  <a:outerShdw blurRad="12700" dist="25400" dir="2700000" rotWithShape="0">
                    <a:srgbClr val="DDDDDD"/>
                  </a:outerShdw>
                </a:effectLst>
                <a:uFill>
                  <a:solidFill>
                    <a:srgbClr val="800000"/>
                  </a:solidFill>
                </a:uFill>
              </a:endParaRPr>
            </a:p>
            <a:p>
              <a:pPr lvl="0" algn="ctr">
                <a:lnSpc>
                  <a:spcPct val="100000"/>
                </a:lnSpc>
                <a:spcBef>
                  <a:spcPts val="0"/>
                </a:spcBef>
                <a:defRPr sz="1800" b="0">
                  <a:uFillTx/>
                </a:defRPr>
              </a:pPr>
              <a:r>
                <a:rPr sz="2000">
                  <a:solidFill>
                    <a:srgbClr val="800000"/>
                  </a:solidFill>
                  <a:effectLst>
                    <a:outerShdw blurRad="12700" dist="25400" dir="2700000" rotWithShape="0">
                      <a:srgbClr val="DDDDDD"/>
                    </a:outerShdw>
                  </a:effectLst>
                  <a:uFill>
                    <a:solidFill>
                      <a:srgbClr val="800000"/>
                    </a:solidFill>
                  </a:uFill>
                </a:rPr>
                <a:t>Protection and</a:t>
              </a:r>
            </a:p>
            <a:p>
              <a:pPr lvl="0" algn="ctr">
                <a:lnSpc>
                  <a:spcPct val="130000"/>
                </a:lnSpc>
                <a:spcBef>
                  <a:spcPts val="0"/>
                </a:spcBef>
                <a:defRPr sz="1800" b="0">
                  <a:uFillTx/>
                </a:defRPr>
              </a:pPr>
              <a:r>
                <a:rPr sz="2000">
                  <a:solidFill>
                    <a:srgbClr val="800000"/>
                  </a:solidFill>
                  <a:effectLst>
                    <a:outerShdw blurRad="12700" dist="25400" dir="2700000" rotWithShape="0">
                      <a:srgbClr val="DDDDDD"/>
                    </a:outerShdw>
                  </a:effectLst>
                  <a:uFill>
                    <a:solidFill>
                      <a:srgbClr val="800000"/>
                    </a:solidFill>
                  </a:uFill>
                </a:rPr>
                <a:t>Safety-seeking</a:t>
              </a:r>
            </a:p>
            <a:p>
              <a:pPr lvl="0" algn="ctr">
                <a:lnSpc>
                  <a:spcPct val="130000"/>
                </a:lnSpc>
                <a:spcBef>
                  <a:spcPts val="0"/>
                </a:spcBef>
                <a:defRPr sz="1800" b="0">
                  <a:uFillTx/>
                </a:defRPr>
              </a:pPr>
              <a:r>
                <a:rPr sz="2000">
                  <a:solidFill>
                    <a:srgbClr val="800000"/>
                  </a:solidFill>
                  <a:effectLst>
                    <a:outerShdw blurRad="12700" dist="25400" dir="2700000" rotWithShape="0">
                      <a:srgbClr val="DDDDDD"/>
                    </a:outerShdw>
                  </a:effectLst>
                  <a:uFill>
                    <a:solidFill>
                      <a:srgbClr val="800000"/>
                    </a:solidFill>
                  </a:uFill>
                </a:rPr>
                <a:t>Activating/inhibiting</a:t>
              </a:r>
            </a:p>
          </p:txBody>
        </p:sp>
      </p:grpSp>
      <p:sp>
        <p:nvSpPr>
          <p:cNvPr id="137" name="Shape 137"/>
          <p:cNvSpPr/>
          <p:nvPr/>
        </p:nvSpPr>
        <p:spPr>
          <a:xfrm>
            <a:off x="3924300" y="2925762"/>
            <a:ext cx="1447800" cy="1"/>
          </a:xfrm>
          <a:prstGeom prst="line">
            <a:avLst/>
          </a:prstGeom>
          <a:ln w="38100">
            <a:solidFill>
              <a:srgbClr val="FFFFCC"/>
            </a:solidFill>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38" name="Shape 138"/>
          <p:cNvSpPr/>
          <p:nvPr/>
        </p:nvSpPr>
        <p:spPr>
          <a:xfrm flipH="1">
            <a:off x="3851275" y="2565400"/>
            <a:ext cx="1368425" cy="0"/>
          </a:xfrm>
          <a:prstGeom prst="line">
            <a:avLst/>
          </a:prstGeom>
          <a:ln w="38100">
            <a:solidFill>
              <a:srgbClr val="FFFFCC"/>
            </a:solidFill>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39" name="Shape 139"/>
          <p:cNvSpPr/>
          <p:nvPr/>
        </p:nvSpPr>
        <p:spPr>
          <a:xfrm>
            <a:off x="2339974" y="4149724"/>
            <a:ext cx="503239" cy="504827"/>
          </a:xfrm>
          <a:prstGeom prst="line">
            <a:avLst/>
          </a:prstGeom>
          <a:ln w="38100">
            <a:solidFill>
              <a:srgbClr val="FFFFCC"/>
            </a:solidFill>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40" name="Shape 140"/>
          <p:cNvSpPr/>
          <p:nvPr/>
        </p:nvSpPr>
        <p:spPr>
          <a:xfrm flipH="1" flipV="1">
            <a:off x="2620962" y="4078287"/>
            <a:ext cx="358776" cy="358776"/>
          </a:xfrm>
          <a:prstGeom prst="line">
            <a:avLst/>
          </a:prstGeom>
          <a:ln w="38100">
            <a:solidFill>
              <a:srgbClr val="FFFFCC"/>
            </a:solidFill>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41" name="Shape 141"/>
          <p:cNvSpPr/>
          <p:nvPr/>
        </p:nvSpPr>
        <p:spPr>
          <a:xfrm flipH="1">
            <a:off x="6227762" y="3789362"/>
            <a:ext cx="503238" cy="576263"/>
          </a:xfrm>
          <a:prstGeom prst="line">
            <a:avLst/>
          </a:prstGeom>
          <a:ln w="38100">
            <a:solidFill>
              <a:srgbClr val="FFFFCC"/>
            </a:solidFill>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42" name="Shape 142"/>
          <p:cNvSpPr/>
          <p:nvPr/>
        </p:nvSpPr>
        <p:spPr>
          <a:xfrm flipV="1">
            <a:off x="6011862" y="3752850"/>
            <a:ext cx="360364" cy="360363"/>
          </a:xfrm>
          <a:prstGeom prst="line">
            <a:avLst/>
          </a:prstGeom>
          <a:ln w="38100">
            <a:solidFill>
              <a:srgbClr val="FFFFCC"/>
            </a:solidFill>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43" name="Shape 143"/>
          <p:cNvSpPr/>
          <p:nvPr/>
        </p:nvSpPr>
        <p:spPr>
          <a:xfrm>
            <a:off x="3346450" y="6267039"/>
            <a:ext cx="3384550"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effectLst>
                  <a:outerShdw blurRad="12700" dist="25400" dir="2700000" rotWithShape="0">
                    <a:srgbClr val="FFFFFF"/>
                  </a:outerShdw>
                </a:effectLst>
              </a:defRPr>
            </a:lvl1pPr>
          </a:lstStyle>
          <a:p>
            <a:pPr lvl="0">
              <a:defRPr>
                <a:effectLst/>
                <a:uFillTx/>
              </a:defRPr>
            </a:pPr>
            <a:r>
              <a:rPr dirty="0">
                <a:solidFill>
                  <a:srgbClr val="FFFFFF"/>
                </a:solidFill>
                <a:effectLst>
                  <a:outerShdw blurRad="12700" dist="25400" dir="2700000" rotWithShape="0">
                    <a:srgbClr val="FFFFFF"/>
                  </a:outerShdw>
                </a:effectLst>
                <a:uFill>
                  <a:solidFill/>
                </a:uFill>
              </a:rPr>
              <a:t>Anger, anxiety, disgust</a:t>
            </a:r>
          </a:p>
        </p:txBody>
      </p:sp>
      <p:sp>
        <p:nvSpPr>
          <p:cNvPr id="144" name="Shape 144"/>
          <p:cNvSpPr/>
          <p:nvPr/>
        </p:nvSpPr>
        <p:spPr>
          <a:xfrm>
            <a:off x="900112" y="1258887"/>
            <a:ext cx="2951163"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effectLst>
                  <a:outerShdw blurRad="12700" dist="25400" dir="2700000" rotWithShape="0">
                    <a:srgbClr val="FFFFFF"/>
                  </a:outerShdw>
                </a:effectLst>
              </a:defRPr>
            </a:lvl1pPr>
          </a:lstStyle>
          <a:p>
            <a:pPr lvl="0">
              <a:defRPr>
                <a:effectLst/>
                <a:uFillTx/>
              </a:defRPr>
            </a:pPr>
            <a:r>
              <a:rPr dirty="0">
                <a:solidFill>
                  <a:schemeClr val="bg1"/>
                </a:solidFill>
                <a:effectLst>
                  <a:outerShdw blurRad="12700" dist="25400" dir="2700000" rotWithShape="0">
                    <a:srgbClr val="FFFFFF"/>
                  </a:outerShdw>
                </a:effectLst>
                <a:uFill>
                  <a:solidFill/>
                </a:uFill>
              </a:rPr>
              <a:t>Drive, excite, vitality</a:t>
            </a:r>
          </a:p>
        </p:txBody>
      </p:sp>
      <p:sp>
        <p:nvSpPr>
          <p:cNvPr id="145" name="Shape 145"/>
          <p:cNvSpPr/>
          <p:nvPr/>
        </p:nvSpPr>
        <p:spPr>
          <a:xfrm>
            <a:off x="5580062" y="1125537"/>
            <a:ext cx="3563938"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effectLst>
                  <a:outerShdw blurRad="12700" dist="25400" dir="2700000" rotWithShape="0">
                    <a:srgbClr val="FFFFFF"/>
                  </a:outerShdw>
                </a:effectLst>
              </a:defRPr>
            </a:lvl1pPr>
          </a:lstStyle>
          <a:p>
            <a:pPr lvl="0">
              <a:defRPr>
                <a:effectLst/>
                <a:uFillTx/>
              </a:defRPr>
            </a:pPr>
            <a:r>
              <a:rPr dirty="0">
                <a:solidFill>
                  <a:srgbClr val="FFFFFF"/>
                </a:solidFill>
                <a:effectLst>
                  <a:outerShdw blurRad="12700" dist="25400" dir="2700000" rotWithShape="0">
                    <a:srgbClr val="FFFFFF"/>
                  </a:outerShdw>
                </a:effectLst>
                <a:uFill>
                  <a:solidFill/>
                </a:uFill>
              </a:rPr>
              <a:t>Content, safe, connected</a:t>
            </a:r>
          </a:p>
        </p:txBody>
      </p:sp>
      <p:pic>
        <p:nvPicPr>
          <p:cNvPr id="146" name="Water Lilly logo blue.png" descr="Water Lilly logo blue"/>
          <p:cNvPicPr/>
          <p:nvPr/>
        </p:nvPicPr>
        <p:blipFill>
          <a:blip r:embed="rId2">
            <a:extLst/>
          </a:blip>
          <a:stretch>
            <a:fillRect/>
          </a:stretch>
        </p:blipFill>
        <p:spPr>
          <a:xfrm rot="20511548">
            <a:off x="7667625" y="5661025"/>
            <a:ext cx="1008063" cy="8826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ctrTitle" idx="4294967295"/>
          </p:nvPr>
        </p:nvSpPr>
        <p:spPr>
          <a:xfrm>
            <a:off x="1187450" y="381000"/>
            <a:ext cx="6584950" cy="455613"/>
          </a:xfrm>
        </p:spPr>
        <p:txBody>
          <a:bodyPr/>
          <a:lstStyle/>
          <a:p>
            <a:pPr eaLnBrk="1" hangingPunct="1"/>
            <a:r>
              <a:rPr lang="en-GB" altLang="en-US" sz="3200" b="1">
                <a:solidFill>
                  <a:srgbClr val="FFFF00"/>
                </a:solidFill>
                <a:effectLst>
                  <a:outerShdw blurRad="38100" dist="38100" dir="2700000" algn="tl">
                    <a:srgbClr val="000000"/>
                  </a:outerShdw>
                </a:effectLst>
                <a:ea typeface="ＭＳ Ｐゴシック" charset="-128"/>
              </a:rPr>
              <a:t>Types of Affect Regulator Systems</a:t>
            </a:r>
          </a:p>
        </p:txBody>
      </p:sp>
      <p:sp>
        <p:nvSpPr>
          <p:cNvPr id="56322" name="Oval 3"/>
          <p:cNvSpPr>
            <a:spLocks noChangeArrowheads="1"/>
          </p:cNvSpPr>
          <p:nvPr/>
        </p:nvSpPr>
        <p:spPr bwMode="auto">
          <a:xfrm>
            <a:off x="539750" y="1773238"/>
            <a:ext cx="3240088" cy="2303462"/>
          </a:xfrm>
          <a:prstGeom prst="ellipse">
            <a:avLst/>
          </a:prstGeom>
          <a:solidFill>
            <a:schemeClr val="bg1"/>
          </a:solidFill>
          <a:ln w="9525">
            <a:solidFill>
              <a:schemeClr val="tx1"/>
            </a:solidFill>
            <a:round/>
            <a:headEnd/>
            <a:tailEnd/>
          </a:ln>
        </p:spPr>
        <p:txBody>
          <a:bodyPr wrap="none" anchor="ct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endParaRPr lang="en-US" altLang="en-US" sz="1800"/>
          </a:p>
        </p:txBody>
      </p:sp>
      <p:sp>
        <p:nvSpPr>
          <p:cNvPr id="56323" name="Oval 4"/>
          <p:cNvSpPr>
            <a:spLocks noChangeArrowheads="1"/>
          </p:cNvSpPr>
          <p:nvPr/>
        </p:nvSpPr>
        <p:spPr bwMode="auto">
          <a:xfrm>
            <a:off x="5435600" y="1628775"/>
            <a:ext cx="3240088" cy="2160588"/>
          </a:xfrm>
          <a:prstGeom prst="ellipse">
            <a:avLst/>
          </a:prstGeom>
          <a:solidFill>
            <a:schemeClr val="bg1"/>
          </a:solidFill>
          <a:ln w="9525">
            <a:solidFill>
              <a:schemeClr val="tx1"/>
            </a:solidFill>
            <a:round/>
            <a:headEnd/>
            <a:tailEnd/>
          </a:ln>
        </p:spPr>
        <p:txBody>
          <a:bodyPr wrap="none" anchor="ct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lnSpc>
                <a:spcPct val="100000"/>
              </a:lnSpc>
              <a:spcBef>
                <a:spcPct val="0"/>
              </a:spcBef>
            </a:pPr>
            <a:endParaRPr lang="en-US" altLang="en-US" sz="1200" b="0">
              <a:solidFill>
                <a:srgbClr val="000066"/>
              </a:solidFill>
            </a:endParaRPr>
          </a:p>
        </p:txBody>
      </p:sp>
      <p:sp>
        <p:nvSpPr>
          <p:cNvPr id="648199" name="Oval 7"/>
          <p:cNvSpPr>
            <a:spLocks noChangeArrowheads="1"/>
          </p:cNvSpPr>
          <p:nvPr/>
        </p:nvSpPr>
        <p:spPr bwMode="auto">
          <a:xfrm>
            <a:off x="2771775" y="3933825"/>
            <a:ext cx="3816350" cy="2232025"/>
          </a:xfrm>
          <a:prstGeom prst="ellipse">
            <a:avLst/>
          </a:prstGeom>
          <a:solidFill>
            <a:schemeClr val="bg1"/>
          </a:solidFill>
          <a:ln w="9525">
            <a:solidFill>
              <a:schemeClr val="tx1"/>
            </a:solidFill>
            <a:round/>
            <a:headEnd/>
            <a:tailEnd/>
          </a:ln>
          <a:effectLst/>
        </p:spPr>
        <p:txBody>
          <a:bodyPr wrap="none" anchor="ct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lnSpc>
                <a:spcPct val="100000"/>
              </a:lnSpc>
              <a:spcBef>
                <a:spcPct val="0"/>
              </a:spcBef>
            </a:pPr>
            <a:r>
              <a:rPr lang="en-GB" altLang="en-US" sz="2000">
                <a:solidFill>
                  <a:srgbClr val="800000"/>
                </a:solidFill>
                <a:effectLst>
                  <a:outerShdw blurRad="38100" dist="38100" dir="2700000" algn="tl">
                    <a:srgbClr val="C0C0C0"/>
                  </a:outerShdw>
                </a:effectLst>
              </a:rPr>
              <a:t>Threat-focused </a:t>
            </a:r>
          </a:p>
          <a:p>
            <a:pPr algn="ctr" eaLnBrk="1" hangingPunct="1">
              <a:lnSpc>
                <a:spcPct val="100000"/>
              </a:lnSpc>
              <a:spcBef>
                <a:spcPct val="0"/>
              </a:spcBef>
            </a:pPr>
            <a:endParaRPr lang="en-GB" altLang="en-US" sz="1600">
              <a:solidFill>
                <a:srgbClr val="800000"/>
              </a:solidFill>
              <a:effectLst>
                <a:outerShdw blurRad="38100" dist="38100" dir="2700000" algn="tl">
                  <a:srgbClr val="C0C0C0"/>
                </a:outerShdw>
              </a:effectLst>
            </a:endParaRPr>
          </a:p>
          <a:p>
            <a:pPr algn="ctr" eaLnBrk="1" hangingPunct="1">
              <a:lnSpc>
                <a:spcPct val="100000"/>
              </a:lnSpc>
              <a:spcBef>
                <a:spcPct val="0"/>
              </a:spcBef>
            </a:pPr>
            <a:r>
              <a:rPr lang="en-GB" altLang="en-US" sz="2000">
                <a:solidFill>
                  <a:srgbClr val="800000"/>
                </a:solidFill>
                <a:effectLst>
                  <a:outerShdw blurRad="38100" dist="38100" dir="2700000" algn="tl">
                    <a:srgbClr val="C0C0C0"/>
                  </a:outerShdw>
                </a:effectLst>
              </a:rPr>
              <a:t>Protection and</a:t>
            </a:r>
          </a:p>
          <a:p>
            <a:pPr algn="ctr" eaLnBrk="1" hangingPunct="1">
              <a:lnSpc>
                <a:spcPct val="130000"/>
              </a:lnSpc>
              <a:spcBef>
                <a:spcPct val="0"/>
              </a:spcBef>
            </a:pPr>
            <a:r>
              <a:rPr lang="en-GB" altLang="en-US" sz="2000">
                <a:solidFill>
                  <a:srgbClr val="800000"/>
                </a:solidFill>
                <a:effectLst>
                  <a:outerShdw blurRad="38100" dist="38100" dir="2700000" algn="tl">
                    <a:srgbClr val="C0C0C0"/>
                  </a:outerShdw>
                </a:effectLst>
              </a:rPr>
              <a:t>Safety-seeking</a:t>
            </a:r>
          </a:p>
          <a:p>
            <a:pPr algn="ctr" eaLnBrk="1" hangingPunct="1">
              <a:lnSpc>
                <a:spcPct val="130000"/>
              </a:lnSpc>
              <a:spcBef>
                <a:spcPct val="0"/>
              </a:spcBef>
            </a:pPr>
            <a:r>
              <a:rPr lang="en-GB" altLang="en-US" sz="2000">
                <a:solidFill>
                  <a:srgbClr val="800000"/>
                </a:solidFill>
                <a:effectLst>
                  <a:outerShdw blurRad="38100" dist="38100" dir="2700000" algn="tl">
                    <a:srgbClr val="C0C0C0"/>
                  </a:outerShdw>
                </a:effectLst>
              </a:rPr>
              <a:t>Activating/inhibiting</a:t>
            </a:r>
          </a:p>
        </p:txBody>
      </p:sp>
      <p:sp>
        <p:nvSpPr>
          <p:cNvPr id="1102854" name="Line 8"/>
          <p:cNvSpPr>
            <a:spLocks noChangeShapeType="1"/>
          </p:cNvSpPr>
          <p:nvPr/>
        </p:nvSpPr>
        <p:spPr bwMode="auto">
          <a:xfrm>
            <a:off x="3851275" y="2895600"/>
            <a:ext cx="1447800" cy="0"/>
          </a:xfrm>
          <a:prstGeom prst="line">
            <a:avLst/>
          </a:prstGeom>
          <a:noFill/>
          <a:ln w="38100">
            <a:solidFill>
              <a:srgbClr val="FFFFCC"/>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02855" name="Line 9"/>
          <p:cNvSpPr>
            <a:spLocks noChangeShapeType="1"/>
          </p:cNvSpPr>
          <p:nvPr/>
        </p:nvSpPr>
        <p:spPr bwMode="auto">
          <a:xfrm flipH="1">
            <a:off x="3851275" y="2565400"/>
            <a:ext cx="1368425" cy="0"/>
          </a:xfrm>
          <a:prstGeom prst="line">
            <a:avLst/>
          </a:prstGeom>
          <a:noFill/>
          <a:ln w="38100">
            <a:solidFill>
              <a:srgbClr val="FFFFCC"/>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02856" name="Line 10"/>
          <p:cNvSpPr>
            <a:spLocks noChangeShapeType="1"/>
          </p:cNvSpPr>
          <p:nvPr/>
        </p:nvSpPr>
        <p:spPr bwMode="auto">
          <a:xfrm>
            <a:off x="2339975" y="4149725"/>
            <a:ext cx="503238" cy="504825"/>
          </a:xfrm>
          <a:prstGeom prst="line">
            <a:avLst/>
          </a:prstGeom>
          <a:noFill/>
          <a:ln w="38100">
            <a:solidFill>
              <a:srgbClr val="FFFFCC"/>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02857" name="Line 11"/>
          <p:cNvSpPr>
            <a:spLocks noChangeShapeType="1"/>
          </p:cNvSpPr>
          <p:nvPr/>
        </p:nvSpPr>
        <p:spPr bwMode="auto">
          <a:xfrm flipH="1" flipV="1">
            <a:off x="2628900" y="4078288"/>
            <a:ext cx="358775" cy="358775"/>
          </a:xfrm>
          <a:prstGeom prst="line">
            <a:avLst/>
          </a:prstGeom>
          <a:noFill/>
          <a:ln w="38100">
            <a:solidFill>
              <a:srgbClr val="FFFFCC"/>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02858" name="Line 12"/>
          <p:cNvSpPr>
            <a:spLocks noChangeShapeType="1"/>
          </p:cNvSpPr>
          <p:nvPr/>
        </p:nvSpPr>
        <p:spPr bwMode="auto">
          <a:xfrm flipH="1">
            <a:off x="6227763" y="3789363"/>
            <a:ext cx="503237" cy="576262"/>
          </a:xfrm>
          <a:prstGeom prst="line">
            <a:avLst/>
          </a:prstGeom>
          <a:noFill/>
          <a:ln w="38100">
            <a:solidFill>
              <a:srgbClr val="FFFFCC"/>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02859" name="Line 13"/>
          <p:cNvSpPr>
            <a:spLocks noChangeShapeType="1"/>
          </p:cNvSpPr>
          <p:nvPr/>
        </p:nvSpPr>
        <p:spPr bwMode="auto">
          <a:xfrm flipV="1">
            <a:off x="5988050" y="3752850"/>
            <a:ext cx="360363" cy="360363"/>
          </a:xfrm>
          <a:prstGeom prst="line">
            <a:avLst/>
          </a:prstGeom>
          <a:noFill/>
          <a:ln w="38100">
            <a:solidFill>
              <a:srgbClr val="FFFFCC"/>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6331" name="Text Box 14"/>
          <p:cNvSpPr txBox="1">
            <a:spLocks noChangeArrowheads="1"/>
          </p:cNvSpPr>
          <p:nvPr/>
        </p:nvSpPr>
        <p:spPr bwMode="auto">
          <a:xfrm>
            <a:off x="2987675" y="6154738"/>
            <a:ext cx="38163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endParaRPr lang="en-US" altLang="en-US" sz="2800">
              <a:solidFill>
                <a:schemeClr val="tx1"/>
              </a:solidFill>
            </a:endParaRPr>
          </a:p>
        </p:txBody>
      </p:sp>
      <p:sp>
        <p:nvSpPr>
          <p:cNvPr id="648207" name="Text Box 15"/>
          <p:cNvSpPr txBox="1">
            <a:spLocks noChangeArrowheads="1"/>
          </p:cNvSpPr>
          <p:nvPr/>
        </p:nvSpPr>
        <p:spPr bwMode="auto">
          <a:xfrm>
            <a:off x="2987675" y="6092825"/>
            <a:ext cx="3384550" cy="457200"/>
          </a:xfrm>
          <a:prstGeom prst="rect">
            <a:avLst/>
          </a:prstGeom>
          <a:noFill/>
          <a:ln w="9525">
            <a:noFill/>
            <a:miter lim="800000"/>
            <a:headEnd/>
            <a:tailEnd/>
          </a:ln>
          <a:effectLst/>
        </p:spPr>
        <p:txBody>
          <a:bodyPr>
            <a:spAutoFit/>
          </a:bodyPr>
          <a:lstStyle/>
          <a:p>
            <a:pPr>
              <a:lnSpc>
                <a:spcPct val="100000"/>
              </a:lnSpc>
              <a:spcBef>
                <a:spcPct val="50000"/>
              </a:spcBef>
              <a:defRPr/>
            </a:pPr>
            <a:r>
              <a:rPr lang="en-GB" sz="2400">
                <a:effectLst>
                  <a:outerShdw blurRad="38100" dist="38100" dir="2700000" algn="tl">
                    <a:srgbClr val="000000"/>
                  </a:outerShdw>
                </a:effectLst>
                <a:latin typeface="Times New Roman" pitchFamily="18" charset="0"/>
                <a:ea typeface="+mn-ea"/>
              </a:rPr>
              <a:t>Anger, anxiety, disgust</a:t>
            </a:r>
            <a:endParaRPr lang="en-US" sz="2400">
              <a:effectLst>
                <a:outerShdw blurRad="38100" dist="38100" dir="2700000" algn="tl">
                  <a:srgbClr val="000000"/>
                </a:outerShdw>
              </a:effectLst>
              <a:latin typeface="Times New Roman" pitchFamily="18" charset="0"/>
              <a:ea typeface="+mn-ea"/>
            </a:endParaRPr>
          </a:p>
        </p:txBody>
      </p:sp>
      <p:sp>
        <p:nvSpPr>
          <p:cNvPr id="56333" name="Text Box 16"/>
          <p:cNvSpPr txBox="1">
            <a:spLocks noChangeArrowheads="1"/>
          </p:cNvSpPr>
          <p:nvPr/>
        </p:nvSpPr>
        <p:spPr bwMode="auto">
          <a:xfrm>
            <a:off x="1187450" y="1330325"/>
            <a:ext cx="2089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endParaRPr lang="en-US" altLang="en-US" sz="2800">
              <a:solidFill>
                <a:schemeClr val="tx1"/>
              </a:solidFill>
            </a:endParaRPr>
          </a:p>
        </p:txBody>
      </p:sp>
      <p:sp>
        <p:nvSpPr>
          <p:cNvPr id="56334" name="Text Box 18"/>
          <p:cNvSpPr txBox="1">
            <a:spLocks noChangeArrowheads="1"/>
          </p:cNvSpPr>
          <p:nvPr/>
        </p:nvSpPr>
        <p:spPr bwMode="auto">
          <a:xfrm>
            <a:off x="5867400" y="1125538"/>
            <a:ext cx="2449513"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endParaRPr lang="en-US" altLang="en-US" sz="2800">
              <a:solidFill>
                <a:schemeClr val="tx1"/>
              </a:solidFill>
            </a:endParaRPr>
          </a:p>
        </p:txBody>
      </p:sp>
    </p:spTree>
    <p:extLst>
      <p:ext uri="{BB962C8B-B14F-4D97-AF65-F5344CB8AC3E}">
        <p14:creationId xmlns:p14="http://schemas.microsoft.com/office/powerpoint/2010/main" val="1534616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a:spLocks noGrp="1"/>
          </p:cNvSpPr>
          <p:nvPr>
            <p:ph type="title" idx="4294967295"/>
          </p:nvPr>
        </p:nvSpPr>
        <p:spPr>
          <a:xfrm>
            <a:off x="684212" y="188912"/>
            <a:ext cx="7772401" cy="863601"/>
          </a:xfrm>
          <a:prstGeom prst="rect">
            <a:avLst/>
          </a:prstGeom>
        </p:spPr>
        <p:txBody>
          <a:bodyPr lIns="0" tIns="0" rIns="0" bIns="0">
            <a:normAutofit/>
          </a:bodyPr>
          <a:lstStyle>
            <a:lvl1pPr marL="0" marR="0" defTabSz="539495">
              <a:defRPr sz="2596" b="1">
                <a:solidFill>
                  <a:srgbClr val="FFFF99"/>
                </a:solidFill>
                <a:effectLst>
                  <a:outerShdw blurRad="7492" dist="14985" dir="2700000" rotWithShape="0">
                    <a:srgbClr val="000000"/>
                  </a:outerShdw>
                </a:effectLst>
                <a:uFill>
                  <a:solidFill>
                    <a:srgbClr val="FFFF99"/>
                  </a:solidFill>
                </a:uFill>
                <a:latin typeface="Times New Roman Bold"/>
                <a:ea typeface="Times New Roman Bold"/>
                <a:cs typeface="Times New Roman Bold"/>
                <a:sym typeface="Times New Roman Bold"/>
              </a:defRPr>
            </a:lvl1pPr>
          </a:lstStyle>
          <a:p>
            <a:pPr lvl="0">
              <a:defRPr sz="1800" b="0">
                <a:solidFill>
                  <a:srgbClr val="000000"/>
                </a:solidFill>
                <a:effectLst/>
                <a:uFillTx/>
              </a:defRPr>
            </a:pPr>
            <a:r>
              <a:rPr sz="2596" b="1">
                <a:solidFill>
                  <a:srgbClr val="FFFF99"/>
                </a:solidFill>
                <a:effectLst>
                  <a:outerShdw blurRad="7492" dist="14985" dir="2700000" rotWithShape="0">
                    <a:srgbClr val="000000"/>
                  </a:outerShdw>
                </a:effectLst>
                <a:uFill>
                  <a:solidFill>
                    <a:srgbClr val="FFFF99"/>
                  </a:solidFill>
                </a:uFill>
              </a:rPr>
              <a:t>“A Beginning is Invisible” - Robert Fripp</a:t>
            </a:r>
          </a:p>
        </p:txBody>
      </p:sp>
      <p:pic>
        <p:nvPicPr>
          <p:cNvPr id="30" name="image.png"/>
          <p:cNvPicPr/>
          <p:nvPr/>
        </p:nvPicPr>
        <p:blipFill>
          <a:blip r:embed="rId2">
            <a:extLst/>
          </a:blip>
          <a:srcRect l="645" r="645"/>
          <a:stretch>
            <a:fillRect/>
          </a:stretch>
        </p:blipFill>
        <p:spPr>
          <a:xfrm>
            <a:off x="685799" y="1981200"/>
            <a:ext cx="7772401" cy="41148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4898" name="Oval 2"/>
          <p:cNvSpPr>
            <a:spLocks noChangeArrowheads="1"/>
          </p:cNvSpPr>
          <p:nvPr/>
        </p:nvSpPr>
        <p:spPr bwMode="auto">
          <a:xfrm>
            <a:off x="3132138" y="260350"/>
            <a:ext cx="3095625" cy="237648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342900" indent="-342900" algn="ctr">
              <a:defRPr/>
            </a:pPr>
            <a:r>
              <a:rPr lang="en-GB">
                <a:solidFill>
                  <a:srgbClr val="990000"/>
                </a:solidFill>
                <a:effectLst>
                  <a:outerShdw blurRad="38100" dist="38100" dir="2700000" algn="tl">
                    <a:srgbClr val="C0C0C0"/>
                  </a:outerShdw>
                </a:effectLst>
                <a:latin typeface="Times New Roman" pitchFamily="18" charset="0"/>
                <a:ea typeface="+mn-ea"/>
              </a:rPr>
              <a:t>Threat-focused </a:t>
            </a:r>
          </a:p>
          <a:p>
            <a:pPr marL="342900" indent="-342900" algn="ctr">
              <a:defRPr/>
            </a:pPr>
            <a:endParaRPr lang="en-GB">
              <a:solidFill>
                <a:srgbClr val="990000"/>
              </a:solidFill>
              <a:effectLst>
                <a:outerShdw blurRad="38100" dist="38100" dir="2700000" algn="tl">
                  <a:srgbClr val="C0C0C0"/>
                </a:outerShdw>
              </a:effectLst>
              <a:latin typeface="Times New Roman" pitchFamily="18" charset="0"/>
              <a:ea typeface="+mn-ea"/>
            </a:endParaRPr>
          </a:p>
          <a:p>
            <a:pPr marL="342900" indent="-342900" algn="ctr">
              <a:defRPr/>
            </a:pPr>
            <a:r>
              <a:rPr lang="en-GB">
                <a:solidFill>
                  <a:srgbClr val="000066"/>
                </a:solidFill>
                <a:effectLst>
                  <a:outerShdw blurRad="38100" dist="38100" dir="2700000" algn="tl">
                    <a:srgbClr val="C0C0C0"/>
                  </a:outerShdw>
                </a:effectLst>
                <a:latin typeface="Times New Roman" pitchFamily="18" charset="0"/>
                <a:ea typeface="+mn-ea"/>
              </a:rPr>
              <a:t>Protection and</a:t>
            </a:r>
          </a:p>
          <a:p>
            <a:pPr marL="342900" indent="-342900" algn="ctr">
              <a:defRPr/>
            </a:pPr>
            <a:r>
              <a:rPr lang="en-GB">
                <a:solidFill>
                  <a:srgbClr val="000066"/>
                </a:solidFill>
                <a:effectLst>
                  <a:outerShdw blurRad="38100" dist="38100" dir="2700000" algn="tl">
                    <a:srgbClr val="C0C0C0"/>
                  </a:outerShdw>
                </a:effectLst>
                <a:latin typeface="Times New Roman" pitchFamily="18" charset="0"/>
                <a:ea typeface="+mn-ea"/>
              </a:rPr>
              <a:t>Safety-seeking</a:t>
            </a:r>
          </a:p>
          <a:p>
            <a:pPr marL="342900" indent="-342900" algn="ctr">
              <a:defRPr/>
            </a:pPr>
            <a:endParaRPr lang="en-GB">
              <a:solidFill>
                <a:srgbClr val="990000"/>
              </a:solidFill>
              <a:effectLst>
                <a:outerShdw blurRad="38100" dist="38100" dir="2700000" algn="tl">
                  <a:srgbClr val="C0C0C0"/>
                </a:outerShdw>
              </a:effectLst>
              <a:latin typeface="Times New Roman" pitchFamily="18" charset="0"/>
              <a:ea typeface="+mn-ea"/>
            </a:endParaRPr>
          </a:p>
          <a:p>
            <a:pPr marL="342900" indent="-342900" algn="ctr">
              <a:defRPr/>
            </a:pPr>
            <a:r>
              <a:rPr lang="en-GB">
                <a:solidFill>
                  <a:srgbClr val="000066"/>
                </a:solidFill>
                <a:latin typeface="Times New Roman" pitchFamily="18" charset="0"/>
                <a:ea typeface="+mn-ea"/>
              </a:rPr>
              <a:t>Activating/inhibiting</a:t>
            </a:r>
          </a:p>
        </p:txBody>
      </p:sp>
      <p:sp>
        <p:nvSpPr>
          <p:cNvPr id="1104899" name="Text Box 3"/>
          <p:cNvSpPr txBox="1">
            <a:spLocks noChangeArrowheads="1"/>
          </p:cNvSpPr>
          <p:nvPr/>
        </p:nvSpPr>
        <p:spPr bwMode="auto">
          <a:xfrm>
            <a:off x="3779838" y="3213100"/>
            <a:ext cx="18002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spcBef>
                <a:spcPct val="50000"/>
              </a:spcBef>
            </a:pPr>
            <a:r>
              <a:rPr lang="en-GB" altLang="en-US" sz="2000">
                <a:effectLst>
                  <a:outerShdw blurRad="38100" dist="38100" dir="2700000" algn="tl">
                    <a:srgbClr val="000000"/>
                  </a:outerShdw>
                </a:effectLst>
              </a:rPr>
              <a:t>Anxiety</a:t>
            </a:r>
          </a:p>
        </p:txBody>
      </p:sp>
      <p:sp>
        <p:nvSpPr>
          <p:cNvPr id="1104900" name="Text Box 4"/>
          <p:cNvSpPr txBox="1">
            <a:spLocks noChangeArrowheads="1"/>
          </p:cNvSpPr>
          <p:nvPr/>
        </p:nvSpPr>
        <p:spPr bwMode="auto">
          <a:xfrm>
            <a:off x="684213" y="4149725"/>
            <a:ext cx="2447925" cy="2681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sz="2000">
                <a:solidFill>
                  <a:srgbClr val="CC0000"/>
                </a:solidFill>
                <a:effectLst>
                  <a:outerShdw blurRad="38100" dist="38100" dir="2700000" algn="tl">
                    <a:srgbClr val="000000"/>
                  </a:outerShdw>
                </a:effectLst>
              </a:rPr>
              <a:t>     Body/feelings</a:t>
            </a:r>
          </a:p>
          <a:p>
            <a:pPr eaLnBrk="1" hangingPunct="1">
              <a:spcBef>
                <a:spcPct val="50000"/>
              </a:spcBef>
              <a:buFontTx/>
              <a:buChar char="•"/>
            </a:pPr>
            <a:r>
              <a:rPr lang="en-GB" altLang="en-US" sz="1800">
                <a:effectLst>
                  <a:outerShdw blurRad="38100" dist="38100" dir="2700000" algn="tl">
                    <a:srgbClr val="000000"/>
                  </a:outerShdw>
                </a:effectLst>
              </a:rPr>
              <a:t>Tense</a:t>
            </a:r>
          </a:p>
          <a:p>
            <a:pPr eaLnBrk="1" hangingPunct="1">
              <a:spcBef>
                <a:spcPct val="50000"/>
              </a:spcBef>
              <a:buFontTx/>
              <a:buChar char="•"/>
            </a:pPr>
            <a:r>
              <a:rPr lang="en-GB" altLang="en-US" sz="1800">
                <a:effectLst>
                  <a:outerShdw blurRad="38100" dist="38100" dir="2700000" algn="tl">
                    <a:srgbClr val="000000"/>
                  </a:outerShdw>
                </a:effectLst>
              </a:rPr>
              <a:t>Heart increase</a:t>
            </a:r>
          </a:p>
          <a:p>
            <a:pPr eaLnBrk="1" hangingPunct="1">
              <a:spcBef>
                <a:spcPct val="50000"/>
              </a:spcBef>
              <a:buFontTx/>
              <a:buChar char="•"/>
            </a:pPr>
            <a:r>
              <a:rPr lang="en-GB" altLang="en-US" sz="1800">
                <a:effectLst>
                  <a:outerShdw blurRad="38100" dist="38100" dir="2700000" algn="tl">
                    <a:srgbClr val="000000"/>
                  </a:outerShdw>
                </a:effectLst>
              </a:rPr>
              <a:t>Dry mouth</a:t>
            </a:r>
          </a:p>
          <a:p>
            <a:pPr eaLnBrk="1" hangingPunct="1">
              <a:spcBef>
                <a:spcPct val="50000"/>
              </a:spcBef>
              <a:buFontTx/>
              <a:buChar char="•"/>
            </a:pPr>
            <a:r>
              <a:rPr lang="ja-JP" altLang="en-GB" sz="1800">
                <a:effectLst>
                  <a:outerShdw blurRad="38100" dist="38100" dir="2700000" algn="tl">
                    <a:srgbClr val="000000"/>
                  </a:outerShdw>
                </a:effectLst>
              </a:rPr>
              <a:t>“</a:t>
            </a:r>
            <a:r>
              <a:rPr lang="en-GB" altLang="ja-JP" sz="1800">
                <a:effectLst>
                  <a:outerShdw blurRad="38100" dist="38100" dir="2700000" algn="tl">
                    <a:srgbClr val="000000"/>
                  </a:outerShdw>
                </a:effectLst>
              </a:rPr>
              <a:t>Butterflies</a:t>
            </a:r>
            <a:r>
              <a:rPr lang="ja-JP" altLang="en-GB" sz="1800">
                <a:effectLst>
                  <a:outerShdw blurRad="38100" dist="38100" dir="2700000" algn="tl">
                    <a:srgbClr val="000000"/>
                  </a:outerShdw>
                </a:effectLst>
              </a:rPr>
              <a:t>”</a:t>
            </a:r>
            <a:endParaRPr lang="en-GB" altLang="ja-JP" sz="1800">
              <a:effectLst>
                <a:outerShdw blurRad="38100" dist="38100" dir="2700000" algn="tl">
                  <a:srgbClr val="000000"/>
                </a:outerShdw>
              </a:effectLst>
            </a:endParaRPr>
          </a:p>
          <a:p>
            <a:pPr eaLnBrk="1" hangingPunct="1">
              <a:spcBef>
                <a:spcPct val="50000"/>
              </a:spcBef>
              <a:buFontTx/>
              <a:buChar char="•"/>
            </a:pPr>
            <a:r>
              <a:rPr lang="en-GB" altLang="en-US" sz="1800">
                <a:effectLst>
                  <a:outerShdw blurRad="38100" dist="38100" dir="2700000" algn="tl">
                    <a:srgbClr val="000000"/>
                  </a:outerShdw>
                </a:effectLst>
              </a:rPr>
              <a:t>Afraid</a:t>
            </a:r>
          </a:p>
          <a:p>
            <a:pPr eaLnBrk="1" hangingPunct="1">
              <a:spcBef>
                <a:spcPct val="50000"/>
              </a:spcBef>
              <a:buFontTx/>
              <a:buChar char="•"/>
            </a:pPr>
            <a:endParaRPr lang="en-GB" altLang="en-US" sz="1800">
              <a:effectLst>
                <a:outerShdw blurRad="38100" dist="38100" dir="2700000" algn="tl">
                  <a:srgbClr val="000000"/>
                </a:outerShdw>
              </a:effectLst>
            </a:endParaRPr>
          </a:p>
        </p:txBody>
      </p:sp>
      <p:sp>
        <p:nvSpPr>
          <p:cNvPr id="1104901" name="Text Box 5"/>
          <p:cNvSpPr txBox="1">
            <a:spLocks noChangeArrowheads="1"/>
          </p:cNvSpPr>
          <p:nvPr/>
        </p:nvSpPr>
        <p:spPr bwMode="auto">
          <a:xfrm>
            <a:off x="3348038" y="4149725"/>
            <a:ext cx="2736850" cy="3471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sz="2000">
                <a:solidFill>
                  <a:srgbClr val="CC0000"/>
                </a:solidFill>
                <a:effectLst>
                  <a:outerShdw blurRad="38100" dist="38100" dir="2700000" algn="tl">
                    <a:srgbClr val="000000"/>
                  </a:outerShdw>
                </a:effectLst>
              </a:rPr>
              <a:t>     Attention/Thinking</a:t>
            </a:r>
          </a:p>
          <a:p>
            <a:pPr eaLnBrk="1" hangingPunct="1">
              <a:spcBef>
                <a:spcPct val="50000"/>
              </a:spcBef>
              <a:buFontTx/>
              <a:buChar char="•"/>
            </a:pPr>
            <a:r>
              <a:rPr lang="en-GB" altLang="en-US" sz="1800">
                <a:effectLst>
                  <a:outerShdw blurRad="38100" dist="38100" dir="2700000" algn="tl">
                    <a:srgbClr val="000000"/>
                  </a:outerShdw>
                </a:effectLst>
              </a:rPr>
              <a:t>Narrow-focused</a:t>
            </a:r>
          </a:p>
          <a:p>
            <a:pPr eaLnBrk="1" hangingPunct="1">
              <a:spcBef>
                <a:spcPct val="50000"/>
              </a:spcBef>
              <a:buFontTx/>
              <a:buChar char="•"/>
            </a:pPr>
            <a:r>
              <a:rPr lang="en-GB" altLang="en-US" sz="1800">
                <a:effectLst>
                  <a:outerShdw blurRad="38100" dist="38100" dir="2700000" algn="tl">
                    <a:srgbClr val="000000"/>
                  </a:outerShdw>
                </a:effectLst>
              </a:rPr>
              <a:t>Danger threat</a:t>
            </a:r>
          </a:p>
          <a:p>
            <a:pPr eaLnBrk="1" hangingPunct="1">
              <a:spcBef>
                <a:spcPct val="50000"/>
              </a:spcBef>
              <a:buFontTx/>
              <a:buChar char="•"/>
            </a:pPr>
            <a:r>
              <a:rPr lang="en-GB" altLang="en-US" sz="1800">
                <a:effectLst>
                  <a:outerShdw blurRad="38100" dist="38100" dir="2700000" algn="tl">
                    <a:srgbClr val="000000"/>
                  </a:outerShdw>
                </a:effectLst>
              </a:rPr>
              <a:t>Scan – search</a:t>
            </a:r>
          </a:p>
          <a:p>
            <a:pPr eaLnBrk="1" hangingPunct="1">
              <a:spcBef>
                <a:spcPct val="50000"/>
              </a:spcBef>
              <a:buFontTx/>
              <a:buChar char="•"/>
            </a:pPr>
            <a:r>
              <a:rPr lang="en-GB" altLang="en-US" sz="1800">
                <a:effectLst>
                  <a:outerShdw blurRad="38100" dist="38100" dir="2700000" algn="tl">
                    <a:srgbClr val="000000"/>
                  </a:outerShdw>
                </a:effectLst>
              </a:rPr>
              <a:t>Internal vs. external</a:t>
            </a:r>
          </a:p>
          <a:p>
            <a:pPr eaLnBrk="1" hangingPunct="1">
              <a:spcBef>
                <a:spcPct val="50000"/>
              </a:spcBef>
            </a:pPr>
            <a:r>
              <a:rPr lang="en-GB" altLang="en-US" sz="1800">
                <a:effectLst>
                  <a:outerShdw blurRad="38100" dist="38100" dir="2700000" algn="tl">
                    <a:srgbClr val="000000"/>
                  </a:outerShdw>
                </a:effectLst>
              </a:rPr>
              <a:t>    (attribution prediction)</a:t>
            </a:r>
          </a:p>
          <a:p>
            <a:pPr eaLnBrk="1" hangingPunct="1">
              <a:spcBef>
                <a:spcPct val="50000"/>
              </a:spcBef>
              <a:buFontTx/>
              <a:buChar char="•"/>
            </a:pPr>
            <a:endParaRPr lang="en-GB" altLang="en-US" sz="1800">
              <a:effectLst>
                <a:outerShdw blurRad="38100" dist="38100" dir="2700000" algn="tl">
                  <a:srgbClr val="000000"/>
                </a:outerShdw>
              </a:effectLst>
            </a:endParaRPr>
          </a:p>
          <a:p>
            <a:pPr eaLnBrk="1" hangingPunct="1">
              <a:spcBef>
                <a:spcPct val="50000"/>
              </a:spcBef>
              <a:buFontTx/>
              <a:buChar char="•"/>
            </a:pPr>
            <a:endParaRPr lang="en-GB" altLang="en-US" sz="1800">
              <a:effectLst>
                <a:outerShdw blurRad="38100" dist="38100" dir="2700000" algn="tl">
                  <a:srgbClr val="000000"/>
                </a:outerShdw>
              </a:effectLst>
            </a:endParaRPr>
          </a:p>
          <a:p>
            <a:pPr algn="ctr" eaLnBrk="1" hangingPunct="1">
              <a:spcBef>
                <a:spcPct val="50000"/>
              </a:spcBef>
              <a:buFontTx/>
              <a:buChar char="•"/>
            </a:pPr>
            <a:endParaRPr lang="en-GB" altLang="en-US" sz="1800">
              <a:solidFill>
                <a:srgbClr val="000066"/>
              </a:solidFill>
              <a:effectLst>
                <a:outerShdw blurRad="38100" dist="38100" dir="2700000" algn="tl">
                  <a:srgbClr val="000000"/>
                </a:outerShdw>
              </a:effectLst>
            </a:endParaRPr>
          </a:p>
        </p:txBody>
      </p:sp>
      <p:sp>
        <p:nvSpPr>
          <p:cNvPr id="1104902" name="Text Box 6"/>
          <p:cNvSpPr txBox="1">
            <a:spLocks noChangeArrowheads="1"/>
          </p:cNvSpPr>
          <p:nvPr/>
        </p:nvSpPr>
        <p:spPr bwMode="auto">
          <a:xfrm>
            <a:off x="6227763" y="4149725"/>
            <a:ext cx="2520950" cy="2681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defRPr/>
            </a:pPr>
            <a:r>
              <a:rPr lang="en-GB" sz="2000" dirty="0" smtClean="0">
                <a:solidFill>
                  <a:srgbClr val="CC0000"/>
                </a:solidFill>
                <a:effectLst>
                  <a:outerShdw blurRad="38100" dist="38100" dir="2700000" algn="tl">
                    <a:srgbClr val="000000"/>
                  </a:outerShdw>
                </a:effectLst>
                <a:ea typeface="+mn-ea"/>
              </a:rPr>
              <a:t>     Behaviour</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Passive avoidance</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Active avoidance</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Submissive display</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Dissociate</a:t>
            </a:r>
          </a:p>
          <a:p>
            <a:pPr>
              <a:spcBef>
                <a:spcPct val="50000"/>
              </a:spcBef>
              <a:buFontTx/>
              <a:buChar char="•"/>
              <a:defRPr/>
            </a:pPr>
            <a:endParaRPr lang="en-GB" sz="1800" dirty="0" smtClean="0">
              <a:solidFill>
                <a:schemeClr val="bg1"/>
              </a:solidFill>
              <a:effectLst>
                <a:outerShdw blurRad="38100" dist="38100" dir="2700000" algn="tl">
                  <a:srgbClr val="000000"/>
                </a:outerShdw>
              </a:effectLst>
              <a:ea typeface="+mn-ea"/>
            </a:endParaRPr>
          </a:p>
          <a:p>
            <a:pPr algn="ctr">
              <a:spcBef>
                <a:spcPct val="50000"/>
              </a:spcBef>
              <a:buFontTx/>
              <a:buChar char="•"/>
              <a:defRPr/>
            </a:pPr>
            <a:endParaRPr lang="en-GB" sz="1800" dirty="0" smtClean="0">
              <a:solidFill>
                <a:srgbClr val="000066"/>
              </a:solidFill>
              <a:effectLst>
                <a:outerShdw blurRad="38100" dist="38100" dir="2700000" algn="tl">
                  <a:srgbClr val="000000"/>
                </a:outerShdw>
              </a:effectLst>
              <a:ea typeface="+mn-ea"/>
            </a:endParaRPr>
          </a:p>
        </p:txBody>
      </p:sp>
      <p:sp>
        <p:nvSpPr>
          <p:cNvPr id="1104903" name="Line 7"/>
          <p:cNvSpPr>
            <a:spLocks noChangeShapeType="1"/>
          </p:cNvSpPr>
          <p:nvPr/>
        </p:nvSpPr>
        <p:spPr bwMode="auto">
          <a:xfrm>
            <a:off x="4716463" y="2708275"/>
            <a:ext cx="0" cy="50482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04904" name="Line 8"/>
          <p:cNvSpPr>
            <a:spLocks noChangeShapeType="1"/>
          </p:cNvSpPr>
          <p:nvPr/>
        </p:nvSpPr>
        <p:spPr bwMode="auto">
          <a:xfrm flipH="1">
            <a:off x="1619250" y="3500438"/>
            <a:ext cx="2520950" cy="649287"/>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04905" name="Line 9"/>
          <p:cNvSpPr>
            <a:spLocks noChangeShapeType="1"/>
          </p:cNvSpPr>
          <p:nvPr/>
        </p:nvSpPr>
        <p:spPr bwMode="auto">
          <a:xfrm>
            <a:off x="4716463" y="3573463"/>
            <a:ext cx="0" cy="576262"/>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04906" name="Line 10"/>
          <p:cNvSpPr>
            <a:spLocks noChangeShapeType="1"/>
          </p:cNvSpPr>
          <p:nvPr/>
        </p:nvSpPr>
        <p:spPr bwMode="auto">
          <a:xfrm>
            <a:off x="5219700" y="3500438"/>
            <a:ext cx="2160588" cy="649287"/>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Tree>
    <p:extLst>
      <p:ext uri="{BB962C8B-B14F-4D97-AF65-F5344CB8AC3E}">
        <p14:creationId xmlns:p14="http://schemas.microsoft.com/office/powerpoint/2010/main" val="1676134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48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049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489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0490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49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049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490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0490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049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898" grpId="0" animBg="1"/>
      <p:bldP spid="1104899" grpId="0"/>
      <p:bldP spid="1104900" grpId="0"/>
      <p:bldP spid="1104901" grpId="0"/>
      <p:bldP spid="110490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6946" name="Oval 2"/>
          <p:cNvSpPr>
            <a:spLocks noChangeArrowheads="1"/>
          </p:cNvSpPr>
          <p:nvPr/>
        </p:nvSpPr>
        <p:spPr bwMode="auto">
          <a:xfrm>
            <a:off x="3132138" y="260350"/>
            <a:ext cx="3095625" cy="237648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342900" indent="-342900" algn="ctr">
              <a:defRPr/>
            </a:pPr>
            <a:r>
              <a:rPr lang="en-GB">
                <a:solidFill>
                  <a:srgbClr val="990000"/>
                </a:solidFill>
                <a:effectLst>
                  <a:outerShdw blurRad="38100" dist="38100" dir="2700000" algn="tl">
                    <a:srgbClr val="C0C0C0"/>
                  </a:outerShdw>
                </a:effectLst>
                <a:latin typeface="Times New Roman" pitchFamily="18" charset="0"/>
                <a:ea typeface="+mn-ea"/>
              </a:rPr>
              <a:t>Threat-focused </a:t>
            </a:r>
          </a:p>
          <a:p>
            <a:pPr marL="342900" indent="-342900" algn="ctr">
              <a:defRPr/>
            </a:pPr>
            <a:endParaRPr lang="en-GB">
              <a:solidFill>
                <a:srgbClr val="990000"/>
              </a:solidFill>
              <a:effectLst>
                <a:outerShdw blurRad="38100" dist="38100" dir="2700000" algn="tl">
                  <a:srgbClr val="C0C0C0"/>
                </a:outerShdw>
              </a:effectLst>
              <a:latin typeface="Times New Roman" pitchFamily="18" charset="0"/>
              <a:ea typeface="+mn-ea"/>
            </a:endParaRPr>
          </a:p>
          <a:p>
            <a:pPr marL="342900" indent="-342900" algn="ctr">
              <a:defRPr/>
            </a:pPr>
            <a:r>
              <a:rPr lang="en-GB">
                <a:solidFill>
                  <a:srgbClr val="000066"/>
                </a:solidFill>
                <a:effectLst>
                  <a:outerShdw blurRad="38100" dist="38100" dir="2700000" algn="tl">
                    <a:srgbClr val="C0C0C0"/>
                  </a:outerShdw>
                </a:effectLst>
                <a:latin typeface="Times New Roman" pitchFamily="18" charset="0"/>
                <a:ea typeface="+mn-ea"/>
              </a:rPr>
              <a:t>Protection and</a:t>
            </a:r>
          </a:p>
          <a:p>
            <a:pPr marL="342900" indent="-342900" algn="ctr">
              <a:defRPr/>
            </a:pPr>
            <a:r>
              <a:rPr lang="en-GB">
                <a:solidFill>
                  <a:srgbClr val="000066"/>
                </a:solidFill>
                <a:effectLst>
                  <a:outerShdw blurRad="38100" dist="38100" dir="2700000" algn="tl">
                    <a:srgbClr val="C0C0C0"/>
                  </a:outerShdw>
                </a:effectLst>
                <a:latin typeface="Times New Roman" pitchFamily="18" charset="0"/>
                <a:ea typeface="+mn-ea"/>
              </a:rPr>
              <a:t>Safety-seeking</a:t>
            </a:r>
          </a:p>
          <a:p>
            <a:pPr marL="342900" indent="-342900" algn="ctr">
              <a:defRPr/>
            </a:pPr>
            <a:endParaRPr lang="en-GB">
              <a:solidFill>
                <a:srgbClr val="990000"/>
              </a:solidFill>
              <a:effectLst>
                <a:outerShdw blurRad="38100" dist="38100" dir="2700000" algn="tl">
                  <a:srgbClr val="C0C0C0"/>
                </a:outerShdw>
              </a:effectLst>
              <a:latin typeface="Times New Roman" pitchFamily="18" charset="0"/>
              <a:ea typeface="+mn-ea"/>
            </a:endParaRPr>
          </a:p>
          <a:p>
            <a:pPr marL="342900" indent="-342900" algn="ctr">
              <a:defRPr/>
            </a:pPr>
            <a:r>
              <a:rPr lang="en-GB">
                <a:solidFill>
                  <a:srgbClr val="000066"/>
                </a:solidFill>
                <a:latin typeface="Times New Roman" pitchFamily="18" charset="0"/>
                <a:ea typeface="+mn-ea"/>
              </a:rPr>
              <a:t>Activating/inhibiting</a:t>
            </a:r>
          </a:p>
        </p:txBody>
      </p:sp>
      <p:sp>
        <p:nvSpPr>
          <p:cNvPr id="1106947" name="Text Box 3"/>
          <p:cNvSpPr txBox="1">
            <a:spLocks noChangeArrowheads="1"/>
          </p:cNvSpPr>
          <p:nvPr/>
        </p:nvSpPr>
        <p:spPr bwMode="auto">
          <a:xfrm>
            <a:off x="3779838" y="3213100"/>
            <a:ext cx="18002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spcBef>
                <a:spcPct val="50000"/>
              </a:spcBef>
            </a:pPr>
            <a:r>
              <a:rPr lang="en-GB" altLang="en-US" sz="2000">
                <a:effectLst>
                  <a:outerShdw blurRad="38100" dist="38100" dir="2700000" algn="tl">
                    <a:srgbClr val="000000"/>
                  </a:outerShdw>
                </a:effectLst>
              </a:rPr>
              <a:t>Anger</a:t>
            </a:r>
          </a:p>
        </p:txBody>
      </p:sp>
      <p:sp>
        <p:nvSpPr>
          <p:cNvPr id="1106948" name="Text Box 4"/>
          <p:cNvSpPr txBox="1">
            <a:spLocks noChangeArrowheads="1"/>
          </p:cNvSpPr>
          <p:nvPr/>
        </p:nvSpPr>
        <p:spPr bwMode="auto">
          <a:xfrm>
            <a:off x="684213" y="4149725"/>
            <a:ext cx="2447925" cy="2295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defRPr/>
            </a:pPr>
            <a:r>
              <a:rPr lang="en-GB" sz="2000" dirty="0" smtClean="0">
                <a:solidFill>
                  <a:srgbClr val="CC0000"/>
                </a:solidFill>
                <a:effectLst>
                  <a:outerShdw blurRad="38100" dist="38100" dir="2700000" algn="tl">
                    <a:srgbClr val="000000"/>
                  </a:outerShdw>
                </a:effectLst>
                <a:ea typeface="+mn-ea"/>
              </a:rPr>
              <a:t>     Body/feelings</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Tense</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Heart increase</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Pressure to act</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Anger</a:t>
            </a:r>
          </a:p>
          <a:p>
            <a:pPr>
              <a:spcBef>
                <a:spcPct val="50000"/>
              </a:spcBef>
              <a:buFontTx/>
              <a:buChar char="•"/>
              <a:defRPr/>
            </a:pPr>
            <a:endParaRPr lang="en-GB" sz="1800" dirty="0" smtClean="0">
              <a:solidFill>
                <a:schemeClr val="bg1"/>
              </a:solidFill>
              <a:effectLst>
                <a:outerShdw blurRad="38100" dist="38100" dir="2700000" algn="tl">
                  <a:srgbClr val="000000"/>
                </a:outerShdw>
              </a:effectLst>
              <a:ea typeface="+mn-ea"/>
            </a:endParaRPr>
          </a:p>
        </p:txBody>
      </p:sp>
      <p:sp>
        <p:nvSpPr>
          <p:cNvPr id="1106949" name="Text Box 5"/>
          <p:cNvSpPr txBox="1">
            <a:spLocks noChangeArrowheads="1"/>
          </p:cNvSpPr>
          <p:nvPr/>
        </p:nvSpPr>
        <p:spPr bwMode="auto">
          <a:xfrm>
            <a:off x="3348038" y="4149725"/>
            <a:ext cx="2736850" cy="2433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sz="2000">
                <a:solidFill>
                  <a:srgbClr val="CC0000"/>
                </a:solidFill>
                <a:effectLst>
                  <a:outerShdw blurRad="38100" dist="38100" dir="2700000" algn="tl">
                    <a:srgbClr val="000000"/>
                  </a:outerShdw>
                </a:effectLst>
              </a:rPr>
              <a:t>     Attention/Thinking</a:t>
            </a:r>
          </a:p>
          <a:p>
            <a:pPr eaLnBrk="1" hangingPunct="1">
              <a:spcBef>
                <a:spcPct val="50000"/>
              </a:spcBef>
              <a:buFontTx/>
              <a:buChar char="•"/>
            </a:pPr>
            <a:r>
              <a:rPr lang="en-GB" altLang="en-US" sz="1800">
                <a:effectLst>
                  <a:outerShdw blurRad="38100" dist="38100" dir="2700000" algn="tl">
                    <a:srgbClr val="000000"/>
                  </a:outerShdw>
                </a:effectLst>
              </a:rPr>
              <a:t>Narrow-focused</a:t>
            </a:r>
          </a:p>
          <a:p>
            <a:pPr eaLnBrk="1" hangingPunct="1">
              <a:spcBef>
                <a:spcPct val="50000"/>
              </a:spcBef>
              <a:buFontTx/>
              <a:buChar char="•"/>
            </a:pPr>
            <a:r>
              <a:rPr lang="en-GB" altLang="en-US" sz="1800">
                <a:effectLst>
                  <a:outerShdw blurRad="38100" dist="38100" dir="2700000" algn="tl">
                    <a:srgbClr val="000000"/>
                  </a:outerShdw>
                </a:effectLst>
              </a:rPr>
              <a:t>Transgression/block</a:t>
            </a:r>
          </a:p>
          <a:p>
            <a:pPr eaLnBrk="1" hangingPunct="1">
              <a:buFontTx/>
              <a:buChar char="•"/>
            </a:pPr>
            <a:r>
              <a:rPr lang="en-GB" altLang="en-US" sz="1800">
                <a:effectLst>
                  <a:outerShdw blurRad="38100" dist="38100" dir="2700000" algn="tl">
                    <a:srgbClr val="000000"/>
                  </a:outerShdw>
                </a:effectLst>
              </a:rPr>
              <a:t>Scan – search</a:t>
            </a:r>
          </a:p>
          <a:p>
            <a:pPr eaLnBrk="1" hangingPunct="1">
              <a:buFontTx/>
              <a:buChar char="•"/>
            </a:pPr>
            <a:r>
              <a:rPr lang="en-GB" altLang="en-US" sz="1800">
                <a:effectLst>
                  <a:outerShdw blurRad="38100" dist="38100" dir="2700000" algn="tl">
                    <a:srgbClr val="000000"/>
                  </a:outerShdw>
                </a:effectLst>
              </a:rPr>
              <a:t>Internal vs. external</a:t>
            </a:r>
          </a:p>
          <a:p>
            <a:pPr eaLnBrk="1" hangingPunct="1"/>
            <a:r>
              <a:rPr lang="en-GB" altLang="en-US" sz="1800">
                <a:effectLst>
                  <a:outerShdw blurRad="38100" dist="38100" dir="2700000" algn="tl">
                    <a:srgbClr val="000000"/>
                  </a:outerShdw>
                </a:effectLst>
              </a:rPr>
              <a:t>    (attribution prediction)</a:t>
            </a:r>
          </a:p>
          <a:p>
            <a:pPr eaLnBrk="1" hangingPunct="1">
              <a:spcBef>
                <a:spcPct val="50000"/>
              </a:spcBef>
              <a:buFontTx/>
              <a:buChar char="•"/>
            </a:pPr>
            <a:endParaRPr lang="en-GB" altLang="en-US" sz="1800">
              <a:solidFill>
                <a:srgbClr val="000066"/>
              </a:solidFill>
              <a:effectLst>
                <a:outerShdw blurRad="38100" dist="38100" dir="2700000" algn="tl">
                  <a:srgbClr val="000000"/>
                </a:outerShdw>
              </a:effectLst>
            </a:endParaRPr>
          </a:p>
        </p:txBody>
      </p:sp>
      <p:sp>
        <p:nvSpPr>
          <p:cNvPr id="1106950" name="Text Box 6"/>
          <p:cNvSpPr txBox="1">
            <a:spLocks noChangeArrowheads="1"/>
          </p:cNvSpPr>
          <p:nvPr/>
        </p:nvSpPr>
        <p:spPr bwMode="auto">
          <a:xfrm>
            <a:off x="6227763" y="4149725"/>
            <a:ext cx="2520950" cy="1909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sz="2000">
                <a:solidFill>
                  <a:srgbClr val="CC0000"/>
                </a:solidFill>
                <a:effectLst>
                  <a:outerShdw blurRad="38100" dist="38100" dir="2700000" algn="tl">
                    <a:srgbClr val="000000"/>
                  </a:outerShdw>
                </a:effectLst>
              </a:rPr>
              <a:t>     Behaviour</a:t>
            </a:r>
          </a:p>
          <a:p>
            <a:pPr eaLnBrk="1" hangingPunct="1">
              <a:spcBef>
                <a:spcPct val="50000"/>
              </a:spcBef>
              <a:buFontTx/>
              <a:buChar char="•"/>
            </a:pPr>
            <a:r>
              <a:rPr lang="en-GB" altLang="en-US" sz="1800">
                <a:effectLst>
                  <a:outerShdw blurRad="38100" dist="38100" dir="2700000" algn="tl">
                    <a:srgbClr val="000000"/>
                  </a:outerShdw>
                </a:effectLst>
              </a:rPr>
              <a:t>Increase outputs</a:t>
            </a:r>
          </a:p>
          <a:p>
            <a:pPr eaLnBrk="1" hangingPunct="1">
              <a:spcBef>
                <a:spcPct val="50000"/>
              </a:spcBef>
              <a:buFontTx/>
              <a:buChar char="•"/>
            </a:pPr>
            <a:r>
              <a:rPr lang="en-GB" altLang="en-US" sz="1800">
                <a:effectLst>
                  <a:outerShdw blurRad="38100" dist="38100" dir="2700000" algn="tl">
                    <a:srgbClr val="000000"/>
                  </a:outerShdw>
                </a:effectLst>
              </a:rPr>
              <a:t>Aggressive display</a:t>
            </a:r>
          </a:p>
          <a:p>
            <a:pPr eaLnBrk="1" hangingPunct="1">
              <a:spcBef>
                <a:spcPct val="50000"/>
              </a:spcBef>
              <a:buFontTx/>
              <a:buChar char="•"/>
            </a:pPr>
            <a:r>
              <a:rPr lang="en-GB" altLang="en-US" sz="1800">
                <a:effectLst>
                  <a:outerShdw blurRad="38100" dist="38100" dir="2700000" algn="tl">
                    <a:srgbClr val="000000"/>
                  </a:outerShdw>
                </a:effectLst>
              </a:rPr>
              <a:t>Approach</a:t>
            </a:r>
          </a:p>
          <a:p>
            <a:pPr eaLnBrk="1" hangingPunct="1">
              <a:spcBef>
                <a:spcPct val="50000"/>
              </a:spcBef>
              <a:buFontTx/>
              <a:buChar char="•"/>
            </a:pPr>
            <a:r>
              <a:rPr lang="en-GB" altLang="en-US" sz="1800">
                <a:effectLst>
                  <a:outerShdw blurRad="38100" dist="38100" dir="2700000" algn="tl">
                    <a:srgbClr val="000000"/>
                  </a:outerShdw>
                </a:effectLst>
              </a:rPr>
              <a:t>Dissociate</a:t>
            </a:r>
          </a:p>
        </p:txBody>
      </p:sp>
      <p:sp>
        <p:nvSpPr>
          <p:cNvPr id="1106951" name="Line 7"/>
          <p:cNvSpPr>
            <a:spLocks noChangeShapeType="1"/>
          </p:cNvSpPr>
          <p:nvPr/>
        </p:nvSpPr>
        <p:spPr bwMode="auto">
          <a:xfrm>
            <a:off x="4716463" y="2708275"/>
            <a:ext cx="0" cy="50482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06952" name="Line 8"/>
          <p:cNvSpPr>
            <a:spLocks noChangeShapeType="1"/>
          </p:cNvSpPr>
          <p:nvPr/>
        </p:nvSpPr>
        <p:spPr bwMode="auto">
          <a:xfrm flipH="1">
            <a:off x="1547813" y="3429000"/>
            <a:ext cx="2665412" cy="649288"/>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06953" name="Line 9"/>
          <p:cNvSpPr>
            <a:spLocks noChangeShapeType="1"/>
          </p:cNvSpPr>
          <p:nvPr/>
        </p:nvSpPr>
        <p:spPr bwMode="auto">
          <a:xfrm>
            <a:off x="4716463" y="3644900"/>
            <a:ext cx="0" cy="50482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06954" name="Line 10"/>
          <p:cNvSpPr>
            <a:spLocks noChangeShapeType="1"/>
          </p:cNvSpPr>
          <p:nvPr/>
        </p:nvSpPr>
        <p:spPr bwMode="auto">
          <a:xfrm>
            <a:off x="5219700" y="3429000"/>
            <a:ext cx="2232025" cy="72072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Tree>
    <p:extLst>
      <p:ext uri="{BB962C8B-B14F-4D97-AF65-F5344CB8AC3E}">
        <p14:creationId xmlns:p14="http://schemas.microsoft.com/office/powerpoint/2010/main" val="1524098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69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069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694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069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69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069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694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069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069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946" grpId="0" animBg="1"/>
      <p:bldP spid="1106947" grpId="0"/>
      <p:bldP spid="1106948" grpId="0"/>
      <p:bldP spid="1106949" grpId="0"/>
      <p:bldP spid="110695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r>
              <a:rPr lang="en-GB" altLang="en-US" b="1">
                <a:solidFill>
                  <a:srgbClr val="FFFF99"/>
                </a:solidFill>
                <a:effectLst>
                  <a:outerShdw blurRad="38100" dist="38100" dir="2700000" algn="tl">
                    <a:srgbClr val="000000"/>
                  </a:outerShdw>
                </a:effectLst>
                <a:ea typeface="ＭＳ Ｐゴシック" charset="-128"/>
              </a:rPr>
              <a:t>Threat relations</a:t>
            </a:r>
          </a:p>
        </p:txBody>
      </p:sp>
      <p:sp>
        <p:nvSpPr>
          <p:cNvPr id="289795" name="Rectangle 3"/>
          <p:cNvSpPr>
            <a:spLocks noGrp="1" noChangeArrowheads="1"/>
          </p:cNvSpPr>
          <p:nvPr>
            <p:ph type="body" idx="1"/>
          </p:nvPr>
        </p:nvSpPr>
        <p:spPr>
          <a:xfrm>
            <a:off x="684213" y="1989138"/>
            <a:ext cx="7772400" cy="4114800"/>
          </a:xfrm>
        </p:spPr>
        <p:txBody>
          <a:bodyPr/>
          <a:lstStyle/>
          <a:p>
            <a:pPr algn="ctr">
              <a:buFontTx/>
              <a:buNone/>
            </a:pPr>
            <a:r>
              <a:rPr lang="en-GB" altLang="en-US" b="1">
                <a:solidFill>
                  <a:srgbClr val="FFFF99"/>
                </a:solidFill>
                <a:effectLst>
                  <a:outerShdw blurRad="38100" dist="38100" dir="2700000" algn="tl">
                    <a:srgbClr val="000000"/>
                  </a:outerShdw>
                </a:effectLst>
                <a:ea typeface="ＭＳ Ｐゴシック" charset="-128"/>
              </a:rPr>
              <a:t>Conflicts of Emotions</a:t>
            </a:r>
          </a:p>
        </p:txBody>
      </p:sp>
      <p:sp>
        <p:nvSpPr>
          <p:cNvPr id="289796" name="Text Box 4"/>
          <p:cNvSpPr txBox="1">
            <a:spLocks noChangeArrowheads="1"/>
          </p:cNvSpPr>
          <p:nvPr/>
        </p:nvSpPr>
        <p:spPr bwMode="auto">
          <a:xfrm>
            <a:off x="1979613" y="3284538"/>
            <a:ext cx="1439862" cy="530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sz="3200">
                <a:solidFill>
                  <a:srgbClr val="FF0000"/>
                </a:solidFill>
                <a:effectLst>
                  <a:outerShdw blurRad="38100" dist="38100" dir="2700000" algn="tl">
                    <a:srgbClr val="000000"/>
                  </a:outerShdw>
                </a:effectLst>
              </a:rPr>
              <a:t>Anger</a:t>
            </a:r>
          </a:p>
        </p:txBody>
      </p:sp>
      <p:sp>
        <p:nvSpPr>
          <p:cNvPr id="289797" name="Text Box 5"/>
          <p:cNvSpPr txBox="1">
            <a:spLocks noChangeArrowheads="1"/>
          </p:cNvSpPr>
          <p:nvPr/>
        </p:nvSpPr>
        <p:spPr bwMode="auto">
          <a:xfrm>
            <a:off x="5076825" y="3357563"/>
            <a:ext cx="2087563" cy="530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sz="3200">
                <a:solidFill>
                  <a:srgbClr val="FF0000"/>
                </a:solidFill>
                <a:effectLst>
                  <a:outerShdw blurRad="38100" dist="38100" dir="2700000" algn="tl">
                    <a:srgbClr val="000000"/>
                  </a:outerShdw>
                </a:effectLst>
              </a:rPr>
              <a:t>Anxiety</a:t>
            </a:r>
          </a:p>
        </p:txBody>
      </p:sp>
      <p:sp>
        <p:nvSpPr>
          <p:cNvPr id="289798" name="Text Box 6"/>
          <p:cNvSpPr txBox="1">
            <a:spLocks noChangeArrowheads="1"/>
          </p:cNvSpPr>
          <p:nvPr/>
        </p:nvSpPr>
        <p:spPr bwMode="auto">
          <a:xfrm>
            <a:off x="3492500" y="4652963"/>
            <a:ext cx="1655763" cy="530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sz="3200">
                <a:solidFill>
                  <a:srgbClr val="FF0000"/>
                </a:solidFill>
                <a:effectLst>
                  <a:outerShdw blurRad="38100" dist="38100" dir="2700000" algn="tl">
                    <a:srgbClr val="000000"/>
                  </a:outerShdw>
                </a:effectLst>
              </a:rPr>
              <a:t>Sadness</a:t>
            </a:r>
          </a:p>
        </p:txBody>
      </p:sp>
      <p:sp>
        <p:nvSpPr>
          <p:cNvPr id="289800" name="AutoShape 8"/>
          <p:cNvSpPr>
            <a:spLocks noChangeArrowheads="1"/>
          </p:cNvSpPr>
          <p:nvPr/>
        </p:nvSpPr>
        <p:spPr bwMode="auto">
          <a:xfrm rot="-2512672">
            <a:off x="2411413" y="4149725"/>
            <a:ext cx="504825" cy="863600"/>
          </a:xfrm>
          <a:prstGeom prst="upDownArrow">
            <a:avLst>
              <a:gd name="adj1" fmla="val 50000"/>
              <a:gd name="adj2" fmla="val 34214"/>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89801" name="AutoShape 9"/>
          <p:cNvSpPr>
            <a:spLocks noChangeArrowheads="1"/>
          </p:cNvSpPr>
          <p:nvPr/>
        </p:nvSpPr>
        <p:spPr bwMode="auto">
          <a:xfrm rot="2071956">
            <a:off x="2051050" y="4221163"/>
            <a:ext cx="1512888" cy="287337"/>
          </a:xfrm>
          <a:prstGeom prst="leftRightArrow">
            <a:avLst>
              <a:gd name="adj1" fmla="val 50000"/>
              <a:gd name="adj2" fmla="val 105304"/>
            </a:avLst>
          </a:prstGeom>
          <a:solidFill>
            <a:srgbClr val="FF0000"/>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89805" name="AutoShape 13"/>
          <p:cNvSpPr>
            <a:spLocks noChangeArrowheads="1"/>
          </p:cNvSpPr>
          <p:nvPr/>
        </p:nvSpPr>
        <p:spPr bwMode="auto">
          <a:xfrm>
            <a:off x="3348038" y="3357563"/>
            <a:ext cx="1728787" cy="287337"/>
          </a:xfrm>
          <a:prstGeom prst="leftRightArrow">
            <a:avLst>
              <a:gd name="adj1" fmla="val 50000"/>
              <a:gd name="adj2" fmla="val 120332"/>
            </a:avLst>
          </a:prstGeom>
          <a:solidFill>
            <a:srgbClr val="FF0000"/>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89806" name="AutoShape 14"/>
          <p:cNvSpPr>
            <a:spLocks noChangeArrowheads="1"/>
          </p:cNvSpPr>
          <p:nvPr/>
        </p:nvSpPr>
        <p:spPr bwMode="auto">
          <a:xfrm rot="-2221947">
            <a:off x="5076825" y="4292600"/>
            <a:ext cx="1366838" cy="287338"/>
          </a:xfrm>
          <a:prstGeom prst="leftRightArrow">
            <a:avLst>
              <a:gd name="adj1" fmla="val 50000"/>
              <a:gd name="adj2" fmla="val 95138"/>
            </a:avLst>
          </a:prstGeom>
          <a:solidFill>
            <a:srgbClr val="FF0000"/>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89807" name="Text Box 15"/>
          <p:cNvSpPr txBox="1">
            <a:spLocks noChangeArrowheads="1"/>
          </p:cNvSpPr>
          <p:nvPr/>
        </p:nvSpPr>
        <p:spPr bwMode="auto">
          <a:xfrm rot="1741059">
            <a:off x="1403350" y="5002213"/>
            <a:ext cx="1296988"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eaLnBrk="0" hangingPunct="0">
              <a:defRPr b="1">
                <a:solidFill>
                  <a:schemeClr val="bg1"/>
                </a:solidFill>
                <a:latin typeface="Times New Roman" charset="0"/>
                <a:ea typeface="ＭＳ Ｐゴシック" charset="0"/>
              </a:defRPr>
            </a:lvl2pPr>
            <a:lvl3pPr eaLnBrk="0" hangingPunct="0">
              <a:defRPr b="1">
                <a:solidFill>
                  <a:schemeClr val="bg1"/>
                </a:solidFill>
                <a:latin typeface="Times New Roman" charset="0"/>
                <a:ea typeface="ＭＳ Ｐゴシック" charset="0"/>
              </a:defRPr>
            </a:lvl3pPr>
            <a:lvl4pPr eaLnBrk="0" hangingPunct="0">
              <a:defRPr b="1">
                <a:solidFill>
                  <a:schemeClr val="bg1"/>
                </a:solidFill>
                <a:latin typeface="Times New Roman" charset="0"/>
                <a:ea typeface="ＭＳ Ｐゴシック" charset="0"/>
              </a:defRPr>
            </a:lvl4pPr>
            <a:lvl5pPr eaLnBrk="0" hangingPunct="0">
              <a:defRPr b="1">
                <a:solidFill>
                  <a:schemeClr val="bg1"/>
                </a:solidFill>
                <a:latin typeface="Times New Roman" charset="0"/>
                <a:ea typeface="ＭＳ Ｐゴシック" charset="0"/>
              </a:defRPr>
            </a:lvl5pPr>
            <a:lvl6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endParaRPr lang="en-US" smtClean="0"/>
          </a:p>
        </p:txBody>
      </p:sp>
      <p:sp>
        <p:nvSpPr>
          <p:cNvPr id="289808" name="Text Box 16"/>
          <p:cNvSpPr txBox="1">
            <a:spLocks noChangeArrowheads="1"/>
          </p:cNvSpPr>
          <p:nvPr/>
        </p:nvSpPr>
        <p:spPr bwMode="auto">
          <a:xfrm rot="2222474">
            <a:off x="1920875" y="4465638"/>
            <a:ext cx="10668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sz="2000">
                <a:effectLst>
                  <a:outerShdw blurRad="38100" dist="38100" dir="2700000" algn="tl">
                    <a:srgbClr val="000000"/>
                  </a:outerShdw>
                </a:effectLst>
              </a:rPr>
              <a:t>blocks</a:t>
            </a:r>
          </a:p>
        </p:txBody>
      </p:sp>
      <p:sp>
        <p:nvSpPr>
          <p:cNvPr id="289809" name="Text Box 17"/>
          <p:cNvSpPr txBox="1">
            <a:spLocks noChangeArrowheads="1"/>
          </p:cNvSpPr>
          <p:nvPr/>
        </p:nvSpPr>
        <p:spPr bwMode="auto">
          <a:xfrm rot="-2119703">
            <a:off x="5580063" y="4437063"/>
            <a:ext cx="136842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sz="2000">
                <a:effectLst>
                  <a:outerShdw blurRad="38100" dist="38100" dir="2700000" algn="tl">
                    <a:srgbClr val="000000"/>
                  </a:outerShdw>
                </a:effectLst>
              </a:rPr>
              <a:t>blocks</a:t>
            </a:r>
          </a:p>
        </p:txBody>
      </p:sp>
      <p:sp>
        <p:nvSpPr>
          <p:cNvPr id="289810" name="Text Box 18"/>
          <p:cNvSpPr txBox="1">
            <a:spLocks noChangeArrowheads="1"/>
          </p:cNvSpPr>
          <p:nvPr/>
        </p:nvSpPr>
        <p:spPr bwMode="auto">
          <a:xfrm>
            <a:off x="3708400" y="2997200"/>
            <a:ext cx="15843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sz="2000">
                <a:effectLst>
                  <a:outerShdw blurRad="38100" dist="38100" dir="2700000" algn="tl">
                    <a:srgbClr val="000000"/>
                  </a:outerShdw>
                </a:effectLst>
              </a:rPr>
              <a:t>blocks</a:t>
            </a:r>
          </a:p>
        </p:txBody>
      </p:sp>
      <p:sp>
        <p:nvSpPr>
          <p:cNvPr id="289812" name="Text Box 20"/>
          <p:cNvSpPr txBox="1">
            <a:spLocks noChangeArrowheads="1"/>
          </p:cNvSpPr>
          <p:nvPr/>
        </p:nvSpPr>
        <p:spPr bwMode="auto">
          <a:xfrm>
            <a:off x="1619250" y="5589588"/>
            <a:ext cx="5400675" cy="107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spcBef>
                <a:spcPct val="50000"/>
              </a:spcBef>
            </a:pPr>
            <a:r>
              <a:rPr lang="en-GB" altLang="en-US">
                <a:effectLst>
                  <a:outerShdw blurRad="38100" dist="38100" dir="2700000" algn="tl">
                    <a:srgbClr val="000000"/>
                  </a:outerShdw>
                </a:effectLst>
              </a:rPr>
              <a:t>Each emotion can have its own body states, cognitions, action tendencies  and memories </a:t>
            </a:r>
          </a:p>
        </p:txBody>
      </p:sp>
    </p:spTree>
    <p:extLst>
      <p:ext uri="{BB962C8B-B14F-4D97-AF65-F5344CB8AC3E}">
        <p14:creationId xmlns:p14="http://schemas.microsoft.com/office/powerpoint/2010/main" val="9632293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1" name="Rectangle 3"/>
          <p:cNvSpPr>
            <a:spLocks noGrp="1" noChangeArrowheads="1"/>
          </p:cNvSpPr>
          <p:nvPr>
            <p:ph type="body" idx="4294967295"/>
          </p:nvPr>
        </p:nvSpPr>
        <p:spPr>
          <a:xfrm>
            <a:off x="684213" y="1052513"/>
            <a:ext cx="7772400" cy="4114800"/>
          </a:xfrm>
        </p:spPr>
        <p:txBody>
          <a:bodyPr/>
          <a:lstStyle/>
          <a:p>
            <a:pPr eaLnBrk="1" hangingPunct="1">
              <a:lnSpc>
                <a:spcPct val="80000"/>
              </a:lnSpc>
              <a:buFontTx/>
              <a:buNone/>
              <a:defRPr/>
            </a:pPr>
            <a:endParaRPr lang="en-US" sz="1200">
              <a:cs typeface="+mn-cs"/>
            </a:endParaRPr>
          </a:p>
          <a:p>
            <a:pPr algn="ctr" eaLnBrk="1" hangingPunct="1">
              <a:lnSpc>
                <a:spcPct val="80000"/>
              </a:lnSpc>
              <a:buFontTx/>
              <a:buNone/>
              <a:defRPr/>
            </a:pPr>
            <a:r>
              <a:rPr lang="en-US" sz="4400" b="1">
                <a:solidFill>
                  <a:srgbClr val="FFFF00"/>
                </a:solidFill>
                <a:effectLst>
                  <a:outerShdw blurRad="38100" dist="38100" dir="2700000" algn="tl">
                    <a:srgbClr val="000000"/>
                  </a:outerShdw>
                </a:effectLst>
                <a:latin typeface="Lucida Calligraphy" charset="0"/>
                <a:cs typeface="+mn-cs"/>
              </a:rPr>
              <a:t>Understand conflicts between Motives, Emotions and Strategies </a:t>
            </a:r>
          </a:p>
          <a:p>
            <a:pPr algn="ctr" eaLnBrk="1" hangingPunct="1">
              <a:lnSpc>
                <a:spcPct val="80000"/>
              </a:lnSpc>
              <a:buFontTx/>
              <a:buNone/>
              <a:defRPr/>
            </a:pPr>
            <a:endParaRPr lang="en-US" sz="4400" b="1">
              <a:solidFill>
                <a:srgbClr val="FFFF00"/>
              </a:solidFill>
              <a:effectLst>
                <a:outerShdw blurRad="38100" dist="38100" dir="2700000" algn="tl">
                  <a:srgbClr val="000000"/>
                </a:outerShdw>
              </a:effectLst>
              <a:latin typeface="Lucida Calligraphy" charset="0"/>
              <a:cs typeface="+mn-cs"/>
            </a:endParaRPr>
          </a:p>
          <a:p>
            <a:pPr algn="ctr" eaLnBrk="1" hangingPunct="1">
              <a:lnSpc>
                <a:spcPct val="80000"/>
              </a:lnSpc>
              <a:buFontTx/>
              <a:buNone/>
              <a:defRPr/>
            </a:pPr>
            <a:r>
              <a:rPr lang="en-US" sz="4400" b="1">
                <a:solidFill>
                  <a:srgbClr val="FFFF00"/>
                </a:solidFill>
                <a:effectLst>
                  <a:outerShdw blurRad="38100" dist="38100" dir="2700000" algn="tl">
                    <a:srgbClr val="000000"/>
                  </a:outerShdw>
                </a:effectLst>
                <a:latin typeface="Lucida Calligraphy" charset="0"/>
                <a:cs typeface="+mn-cs"/>
              </a:rPr>
              <a:t>What gets Blocked?</a:t>
            </a:r>
          </a:p>
          <a:p>
            <a:pPr algn="ctr" eaLnBrk="1" hangingPunct="1">
              <a:lnSpc>
                <a:spcPct val="80000"/>
              </a:lnSpc>
              <a:buFontTx/>
              <a:buNone/>
              <a:defRPr/>
            </a:pPr>
            <a:endParaRPr lang="en-US" sz="4400" b="1">
              <a:solidFill>
                <a:srgbClr val="FFFF00"/>
              </a:solidFill>
              <a:effectLst>
                <a:outerShdw blurRad="38100" dist="38100" dir="2700000" algn="tl">
                  <a:srgbClr val="000000"/>
                </a:outerShdw>
              </a:effectLst>
              <a:latin typeface="Lucida Calligraphy" charset="0"/>
              <a:cs typeface="+mn-cs"/>
            </a:endParaRPr>
          </a:p>
        </p:txBody>
      </p:sp>
    </p:spTree>
    <p:extLst>
      <p:ext uri="{BB962C8B-B14F-4D97-AF65-F5344CB8AC3E}">
        <p14:creationId xmlns:p14="http://schemas.microsoft.com/office/powerpoint/2010/main" val="5612046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p:cNvSpPr>
            <a:spLocks noGrp="1" noChangeArrowheads="1"/>
          </p:cNvSpPr>
          <p:nvPr>
            <p:ph type="ctrTitle" idx="4294967295"/>
          </p:nvPr>
        </p:nvSpPr>
        <p:spPr>
          <a:xfrm>
            <a:off x="1187450" y="381000"/>
            <a:ext cx="6584950" cy="455613"/>
          </a:xfrm>
        </p:spPr>
        <p:txBody>
          <a:bodyPr/>
          <a:lstStyle/>
          <a:p>
            <a:pPr eaLnBrk="1" hangingPunct="1"/>
            <a:r>
              <a:rPr lang="en-GB" altLang="en-US" sz="3200" b="1">
                <a:solidFill>
                  <a:srgbClr val="FFFF00"/>
                </a:solidFill>
                <a:effectLst>
                  <a:outerShdw blurRad="38100" dist="38100" dir="2700000" algn="tl">
                    <a:srgbClr val="000000"/>
                  </a:outerShdw>
                </a:effectLst>
                <a:ea typeface="ＭＳ Ｐゴシック" charset="-128"/>
              </a:rPr>
              <a:t>Types of Affect Regulator Systems</a:t>
            </a:r>
          </a:p>
        </p:txBody>
      </p:sp>
      <p:sp>
        <p:nvSpPr>
          <p:cNvPr id="65538" name="Oval 3"/>
          <p:cNvSpPr>
            <a:spLocks noChangeArrowheads="1"/>
          </p:cNvSpPr>
          <p:nvPr/>
        </p:nvSpPr>
        <p:spPr bwMode="auto">
          <a:xfrm>
            <a:off x="539750" y="1773238"/>
            <a:ext cx="3240088" cy="2303462"/>
          </a:xfrm>
          <a:prstGeom prst="ellipse">
            <a:avLst/>
          </a:prstGeom>
          <a:solidFill>
            <a:schemeClr val="bg1"/>
          </a:solidFill>
          <a:ln w="9525">
            <a:solidFill>
              <a:schemeClr val="tx1"/>
            </a:solidFill>
            <a:round/>
            <a:headEnd/>
            <a:tailEnd/>
          </a:ln>
        </p:spPr>
        <p:txBody>
          <a:bodyPr wrap="none" anchor="ct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endParaRPr lang="en-US" altLang="en-US" sz="1800"/>
          </a:p>
        </p:txBody>
      </p:sp>
      <p:sp>
        <p:nvSpPr>
          <p:cNvPr id="65539" name="Oval 4"/>
          <p:cNvSpPr>
            <a:spLocks noChangeArrowheads="1"/>
          </p:cNvSpPr>
          <p:nvPr/>
        </p:nvSpPr>
        <p:spPr bwMode="auto">
          <a:xfrm>
            <a:off x="5435600" y="1628775"/>
            <a:ext cx="3240088" cy="2160588"/>
          </a:xfrm>
          <a:prstGeom prst="ellipse">
            <a:avLst/>
          </a:prstGeom>
          <a:solidFill>
            <a:schemeClr val="bg1"/>
          </a:solidFill>
          <a:ln w="9525">
            <a:solidFill>
              <a:schemeClr val="tx1"/>
            </a:solidFill>
            <a:round/>
            <a:headEnd/>
            <a:tailEnd/>
          </a:ln>
        </p:spPr>
        <p:txBody>
          <a:bodyPr wrap="none" anchor="ct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lnSpc>
                <a:spcPct val="100000"/>
              </a:lnSpc>
              <a:spcBef>
                <a:spcPct val="0"/>
              </a:spcBef>
            </a:pPr>
            <a:endParaRPr lang="en-US" altLang="en-US" sz="1200" b="0">
              <a:solidFill>
                <a:srgbClr val="000066"/>
              </a:solidFill>
            </a:endParaRPr>
          </a:p>
        </p:txBody>
      </p:sp>
      <p:sp>
        <p:nvSpPr>
          <p:cNvPr id="792581" name="Text Box 5"/>
          <p:cNvSpPr txBox="1">
            <a:spLocks noChangeArrowheads="1"/>
          </p:cNvSpPr>
          <p:nvPr/>
        </p:nvSpPr>
        <p:spPr bwMode="auto">
          <a:xfrm>
            <a:off x="827088" y="2060575"/>
            <a:ext cx="2667000" cy="1920875"/>
          </a:xfrm>
          <a:prstGeom prst="rect">
            <a:avLst/>
          </a:prstGeom>
          <a:noFill/>
          <a:ln w="9525">
            <a:noFill/>
            <a:miter lim="800000"/>
            <a:headEnd/>
            <a:tailEnd/>
          </a:ln>
          <a:effectLst/>
        </p:spPr>
        <p:txBody>
          <a:bodyPr>
            <a:spAutoFit/>
          </a:bodyPr>
          <a:lstStyle/>
          <a:p>
            <a:pPr algn="ctr">
              <a:lnSpc>
                <a:spcPct val="100000"/>
              </a:lnSpc>
              <a:spcBef>
                <a:spcPct val="50000"/>
              </a:spcBef>
              <a:defRPr/>
            </a:pPr>
            <a:r>
              <a:rPr lang="en-GB" sz="2000">
                <a:solidFill>
                  <a:schemeClr val="accent2"/>
                </a:solidFill>
                <a:effectLst>
                  <a:outerShdw blurRad="38100" dist="38100" dir="2700000" algn="tl">
                    <a:srgbClr val="000000"/>
                  </a:outerShdw>
                </a:effectLst>
                <a:latin typeface="Times New Roman" pitchFamily="18" charset="0"/>
                <a:ea typeface="+mn-ea"/>
              </a:rPr>
              <a:t>Incentive/resource- focused</a:t>
            </a:r>
          </a:p>
          <a:p>
            <a:pPr algn="ctr">
              <a:lnSpc>
                <a:spcPct val="100000"/>
              </a:lnSpc>
              <a:spcBef>
                <a:spcPct val="50000"/>
              </a:spcBef>
              <a:defRPr/>
            </a:pPr>
            <a:r>
              <a:rPr lang="en-GB" sz="2000">
                <a:solidFill>
                  <a:schemeClr val="accent2"/>
                </a:solidFill>
                <a:latin typeface="Times New Roman" pitchFamily="18" charset="0"/>
                <a:ea typeface="+mn-ea"/>
              </a:rPr>
              <a:t>Wanting, pursuing, achieving, consuming</a:t>
            </a:r>
          </a:p>
          <a:p>
            <a:pPr algn="ctr">
              <a:lnSpc>
                <a:spcPct val="100000"/>
              </a:lnSpc>
              <a:spcBef>
                <a:spcPct val="50000"/>
              </a:spcBef>
              <a:defRPr/>
            </a:pPr>
            <a:r>
              <a:rPr lang="en-GB" sz="2000">
                <a:solidFill>
                  <a:schemeClr val="accent2"/>
                </a:solidFill>
                <a:latin typeface="Times New Roman" pitchFamily="18" charset="0"/>
                <a:ea typeface="+mn-ea"/>
              </a:rPr>
              <a:t> Activating</a:t>
            </a:r>
          </a:p>
        </p:txBody>
      </p:sp>
      <p:sp>
        <p:nvSpPr>
          <p:cNvPr id="792583" name="Oval 7"/>
          <p:cNvSpPr>
            <a:spLocks noChangeArrowheads="1"/>
          </p:cNvSpPr>
          <p:nvPr/>
        </p:nvSpPr>
        <p:spPr bwMode="auto">
          <a:xfrm>
            <a:off x="2771775" y="3933825"/>
            <a:ext cx="3816350" cy="2232025"/>
          </a:xfrm>
          <a:prstGeom prst="ellipse">
            <a:avLst/>
          </a:prstGeom>
          <a:solidFill>
            <a:schemeClr val="bg1"/>
          </a:solidFill>
          <a:ln w="9525">
            <a:solidFill>
              <a:schemeClr val="tx1"/>
            </a:solidFill>
            <a:round/>
            <a:headEnd/>
            <a:tailEnd/>
          </a:ln>
          <a:effectLst/>
        </p:spPr>
        <p:txBody>
          <a:bodyPr wrap="none" anchor="ct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lnSpc>
                <a:spcPct val="100000"/>
              </a:lnSpc>
              <a:spcBef>
                <a:spcPct val="0"/>
              </a:spcBef>
            </a:pPr>
            <a:r>
              <a:rPr lang="en-GB" altLang="en-US" sz="2000">
                <a:solidFill>
                  <a:srgbClr val="800000"/>
                </a:solidFill>
                <a:effectLst>
                  <a:outerShdw blurRad="38100" dist="38100" dir="2700000" algn="tl">
                    <a:srgbClr val="C0C0C0"/>
                  </a:outerShdw>
                </a:effectLst>
              </a:rPr>
              <a:t>Threat-focused </a:t>
            </a:r>
          </a:p>
          <a:p>
            <a:pPr algn="ctr" eaLnBrk="1" hangingPunct="1">
              <a:lnSpc>
                <a:spcPct val="100000"/>
              </a:lnSpc>
              <a:spcBef>
                <a:spcPct val="0"/>
              </a:spcBef>
            </a:pPr>
            <a:endParaRPr lang="en-GB" altLang="en-US" sz="1600">
              <a:solidFill>
                <a:srgbClr val="800000"/>
              </a:solidFill>
              <a:effectLst>
                <a:outerShdw blurRad="38100" dist="38100" dir="2700000" algn="tl">
                  <a:srgbClr val="C0C0C0"/>
                </a:outerShdw>
              </a:effectLst>
            </a:endParaRPr>
          </a:p>
          <a:p>
            <a:pPr algn="ctr" eaLnBrk="1" hangingPunct="1">
              <a:lnSpc>
                <a:spcPct val="100000"/>
              </a:lnSpc>
              <a:spcBef>
                <a:spcPct val="0"/>
              </a:spcBef>
            </a:pPr>
            <a:r>
              <a:rPr lang="en-GB" altLang="en-US" sz="2000">
                <a:solidFill>
                  <a:srgbClr val="800000"/>
                </a:solidFill>
                <a:effectLst>
                  <a:outerShdw blurRad="38100" dist="38100" dir="2700000" algn="tl">
                    <a:srgbClr val="C0C0C0"/>
                  </a:outerShdw>
                </a:effectLst>
              </a:rPr>
              <a:t>Protection and</a:t>
            </a:r>
          </a:p>
          <a:p>
            <a:pPr algn="ctr" eaLnBrk="1" hangingPunct="1">
              <a:lnSpc>
                <a:spcPct val="130000"/>
              </a:lnSpc>
              <a:spcBef>
                <a:spcPct val="0"/>
              </a:spcBef>
            </a:pPr>
            <a:r>
              <a:rPr lang="en-GB" altLang="en-US" sz="2000">
                <a:solidFill>
                  <a:srgbClr val="800000"/>
                </a:solidFill>
                <a:effectLst>
                  <a:outerShdw blurRad="38100" dist="38100" dir="2700000" algn="tl">
                    <a:srgbClr val="C0C0C0"/>
                  </a:outerShdw>
                </a:effectLst>
              </a:rPr>
              <a:t>Safety-seeking</a:t>
            </a:r>
          </a:p>
          <a:p>
            <a:pPr algn="ctr" eaLnBrk="1" hangingPunct="1">
              <a:lnSpc>
                <a:spcPct val="130000"/>
              </a:lnSpc>
              <a:spcBef>
                <a:spcPct val="0"/>
              </a:spcBef>
            </a:pPr>
            <a:r>
              <a:rPr lang="en-GB" altLang="en-US" sz="2000">
                <a:solidFill>
                  <a:srgbClr val="800000"/>
                </a:solidFill>
                <a:effectLst>
                  <a:outerShdw blurRad="38100" dist="38100" dir="2700000" algn="tl">
                    <a:srgbClr val="C0C0C0"/>
                  </a:outerShdw>
                </a:effectLst>
              </a:rPr>
              <a:t>Activating/inhibiting</a:t>
            </a:r>
          </a:p>
        </p:txBody>
      </p:sp>
      <p:sp>
        <p:nvSpPr>
          <p:cNvPr id="1111047" name="Line 8"/>
          <p:cNvSpPr>
            <a:spLocks noChangeShapeType="1"/>
          </p:cNvSpPr>
          <p:nvPr/>
        </p:nvSpPr>
        <p:spPr bwMode="auto">
          <a:xfrm>
            <a:off x="3867150" y="2882900"/>
            <a:ext cx="1447800" cy="0"/>
          </a:xfrm>
          <a:prstGeom prst="line">
            <a:avLst/>
          </a:prstGeom>
          <a:noFill/>
          <a:ln w="38100">
            <a:solidFill>
              <a:srgbClr val="FFFFCC"/>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11048" name="Line 9"/>
          <p:cNvSpPr>
            <a:spLocks noChangeShapeType="1"/>
          </p:cNvSpPr>
          <p:nvPr/>
        </p:nvSpPr>
        <p:spPr bwMode="auto">
          <a:xfrm flipH="1">
            <a:off x="3851275" y="2565400"/>
            <a:ext cx="1368425" cy="0"/>
          </a:xfrm>
          <a:prstGeom prst="line">
            <a:avLst/>
          </a:prstGeom>
          <a:noFill/>
          <a:ln w="38100">
            <a:solidFill>
              <a:srgbClr val="FFFFCC"/>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11049" name="Line 10"/>
          <p:cNvSpPr>
            <a:spLocks noChangeShapeType="1"/>
          </p:cNvSpPr>
          <p:nvPr/>
        </p:nvSpPr>
        <p:spPr bwMode="auto">
          <a:xfrm>
            <a:off x="2339975" y="4149725"/>
            <a:ext cx="503238" cy="504825"/>
          </a:xfrm>
          <a:prstGeom prst="line">
            <a:avLst/>
          </a:prstGeom>
          <a:noFill/>
          <a:ln w="38100">
            <a:solidFill>
              <a:srgbClr val="FFFFCC"/>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11050" name="Line 11"/>
          <p:cNvSpPr>
            <a:spLocks noChangeShapeType="1"/>
          </p:cNvSpPr>
          <p:nvPr/>
        </p:nvSpPr>
        <p:spPr bwMode="auto">
          <a:xfrm flipH="1" flipV="1">
            <a:off x="2628900" y="4084638"/>
            <a:ext cx="358775" cy="358775"/>
          </a:xfrm>
          <a:prstGeom prst="line">
            <a:avLst/>
          </a:prstGeom>
          <a:noFill/>
          <a:ln w="38100">
            <a:solidFill>
              <a:srgbClr val="FFFFCC"/>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11051" name="Line 12"/>
          <p:cNvSpPr>
            <a:spLocks noChangeShapeType="1"/>
          </p:cNvSpPr>
          <p:nvPr/>
        </p:nvSpPr>
        <p:spPr bwMode="auto">
          <a:xfrm flipH="1">
            <a:off x="6227763" y="3789363"/>
            <a:ext cx="503237" cy="576262"/>
          </a:xfrm>
          <a:prstGeom prst="line">
            <a:avLst/>
          </a:prstGeom>
          <a:noFill/>
          <a:ln w="38100">
            <a:solidFill>
              <a:srgbClr val="FFFFCC"/>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11052" name="Line 13"/>
          <p:cNvSpPr>
            <a:spLocks noChangeShapeType="1"/>
          </p:cNvSpPr>
          <p:nvPr/>
        </p:nvSpPr>
        <p:spPr bwMode="auto">
          <a:xfrm flipV="1">
            <a:off x="6011863" y="3752850"/>
            <a:ext cx="360362" cy="360363"/>
          </a:xfrm>
          <a:prstGeom prst="line">
            <a:avLst/>
          </a:prstGeom>
          <a:noFill/>
          <a:ln w="38100">
            <a:solidFill>
              <a:srgbClr val="FFFFCC"/>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65548" name="Text Box 14"/>
          <p:cNvSpPr txBox="1">
            <a:spLocks noChangeArrowheads="1"/>
          </p:cNvSpPr>
          <p:nvPr/>
        </p:nvSpPr>
        <p:spPr bwMode="auto">
          <a:xfrm>
            <a:off x="2987675" y="6154738"/>
            <a:ext cx="38163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endParaRPr lang="en-US" altLang="en-US" sz="2800">
              <a:solidFill>
                <a:schemeClr val="tx1"/>
              </a:solidFill>
            </a:endParaRPr>
          </a:p>
        </p:txBody>
      </p:sp>
      <p:sp>
        <p:nvSpPr>
          <p:cNvPr id="792591" name="Text Box 15"/>
          <p:cNvSpPr txBox="1">
            <a:spLocks noChangeArrowheads="1"/>
          </p:cNvSpPr>
          <p:nvPr/>
        </p:nvSpPr>
        <p:spPr bwMode="auto">
          <a:xfrm>
            <a:off x="2987675" y="6092825"/>
            <a:ext cx="3384550" cy="457200"/>
          </a:xfrm>
          <a:prstGeom prst="rect">
            <a:avLst/>
          </a:prstGeom>
          <a:noFill/>
          <a:ln w="9525">
            <a:noFill/>
            <a:miter lim="800000"/>
            <a:headEnd/>
            <a:tailEnd/>
          </a:ln>
          <a:effectLst/>
        </p:spPr>
        <p:txBody>
          <a:bodyPr>
            <a:spAutoFit/>
          </a:bodyPr>
          <a:lstStyle/>
          <a:p>
            <a:pPr>
              <a:lnSpc>
                <a:spcPct val="100000"/>
              </a:lnSpc>
              <a:spcBef>
                <a:spcPct val="50000"/>
              </a:spcBef>
              <a:defRPr/>
            </a:pPr>
            <a:r>
              <a:rPr lang="en-GB" sz="2400">
                <a:effectLst>
                  <a:outerShdw blurRad="38100" dist="38100" dir="2700000" algn="tl">
                    <a:srgbClr val="000000"/>
                  </a:outerShdw>
                </a:effectLst>
                <a:latin typeface="Times New Roman" pitchFamily="18" charset="0"/>
                <a:ea typeface="+mn-ea"/>
              </a:rPr>
              <a:t>Anger, anxiety, disgust</a:t>
            </a:r>
            <a:endParaRPr lang="en-US" sz="2400">
              <a:effectLst>
                <a:outerShdw blurRad="38100" dist="38100" dir="2700000" algn="tl">
                  <a:srgbClr val="000000"/>
                </a:outerShdw>
              </a:effectLst>
              <a:latin typeface="Times New Roman" pitchFamily="18" charset="0"/>
              <a:ea typeface="+mn-ea"/>
            </a:endParaRPr>
          </a:p>
        </p:txBody>
      </p:sp>
      <p:sp>
        <p:nvSpPr>
          <p:cNvPr id="65550" name="Text Box 16"/>
          <p:cNvSpPr txBox="1">
            <a:spLocks noChangeArrowheads="1"/>
          </p:cNvSpPr>
          <p:nvPr/>
        </p:nvSpPr>
        <p:spPr bwMode="auto">
          <a:xfrm>
            <a:off x="1187450" y="1330325"/>
            <a:ext cx="2089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endParaRPr lang="en-US" altLang="en-US" sz="2800">
              <a:solidFill>
                <a:schemeClr val="tx1"/>
              </a:solidFill>
            </a:endParaRPr>
          </a:p>
        </p:txBody>
      </p:sp>
      <p:sp>
        <p:nvSpPr>
          <p:cNvPr id="792593" name="Text Box 17"/>
          <p:cNvSpPr txBox="1">
            <a:spLocks noChangeArrowheads="1"/>
          </p:cNvSpPr>
          <p:nvPr/>
        </p:nvSpPr>
        <p:spPr bwMode="auto">
          <a:xfrm>
            <a:off x="900113" y="1258888"/>
            <a:ext cx="2951162" cy="457200"/>
          </a:xfrm>
          <a:prstGeom prst="rect">
            <a:avLst/>
          </a:prstGeom>
          <a:noFill/>
          <a:ln w="9525">
            <a:noFill/>
            <a:miter lim="800000"/>
            <a:headEnd/>
            <a:tailEnd/>
          </a:ln>
          <a:effectLst/>
        </p:spPr>
        <p:txBody>
          <a:bodyPr>
            <a:spAutoFit/>
          </a:bodyPr>
          <a:lstStyle/>
          <a:p>
            <a:pPr>
              <a:lnSpc>
                <a:spcPct val="100000"/>
              </a:lnSpc>
              <a:spcBef>
                <a:spcPct val="50000"/>
              </a:spcBef>
              <a:defRPr/>
            </a:pPr>
            <a:r>
              <a:rPr lang="en-GB" sz="2400">
                <a:effectLst>
                  <a:outerShdw blurRad="38100" dist="38100" dir="2700000" algn="tl">
                    <a:srgbClr val="000000"/>
                  </a:outerShdw>
                </a:effectLst>
                <a:latin typeface="Times New Roman" pitchFamily="18" charset="0"/>
                <a:ea typeface="+mn-ea"/>
              </a:rPr>
              <a:t>Drive, excite, vitality</a:t>
            </a:r>
            <a:endParaRPr lang="en-US" sz="2400">
              <a:effectLst>
                <a:outerShdw blurRad="38100" dist="38100" dir="2700000" algn="tl">
                  <a:srgbClr val="000000"/>
                </a:outerShdw>
              </a:effectLst>
              <a:latin typeface="Times New Roman" pitchFamily="18" charset="0"/>
              <a:ea typeface="+mn-ea"/>
            </a:endParaRPr>
          </a:p>
        </p:txBody>
      </p:sp>
      <p:sp>
        <p:nvSpPr>
          <p:cNvPr id="65552" name="Text Box 18"/>
          <p:cNvSpPr txBox="1">
            <a:spLocks noChangeArrowheads="1"/>
          </p:cNvSpPr>
          <p:nvPr/>
        </p:nvSpPr>
        <p:spPr bwMode="auto">
          <a:xfrm>
            <a:off x="5867400" y="1125538"/>
            <a:ext cx="2449513"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endParaRPr lang="en-US" altLang="en-US" sz="2800">
              <a:solidFill>
                <a:schemeClr val="tx1"/>
              </a:solidFill>
            </a:endParaRPr>
          </a:p>
        </p:txBody>
      </p:sp>
    </p:spTree>
    <p:extLst>
      <p:ext uri="{BB962C8B-B14F-4D97-AF65-F5344CB8AC3E}">
        <p14:creationId xmlns:p14="http://schemas.microsoft.com/office/powerpoint/2010/main" val="6169975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WordArt 4"/>
          <p:cNvSpPr>
            <a:spLocks noChangeArrowheads="1" noChangeShapeType="1" noTextEdit="1"/>
          </p:cNvSpPr>
          <p:nvPr/>
        </p:nvSpPr>
        <p:spPr bwMode="auto">
          <a:xfrm>
            <a:off x="1547813" y="1125538"/>
            <a:ext cx="6337300" cy="424815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latin typeface="Arial Black" charset="0"/>
                <a:ea typeface="Arial Black" charset="0"/>
                <a:cs typeface="Arial Black" charset="0"/>
              </a:rPr>
              <a:t>Lottery</a:t>
            </a:r>
          </a:p>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latin typeface="Arial Black" charset="0"/>
                <a:ea typeface="Arial Black" charset="0"/>
                <a:cs typeface="Arial Black" charset="0"/>
              </a:rPr>
              <a:t>£ $ £ $ £ $</a:t>
            </a:r>
          </a:p>
        </p:txBody>
      </p:sp>
    </p:spTree>
    <p:extLst>
      <p:ext uri="{BB962C8B-B14F-4D97-AF65-F5344CB8AC3E}">
        <p14:creationId xmlns:p14="http://schemas.microsoft.com/office/powerpoint/2010/main" val="5464466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62" name="Oval 2"/>
          <p:cNvSpPr>
            <a:spLocks noChangeArrowheads="1"/>
          </p:cNvSpPr>
          <p:nvPr/>
        </p:nvSpPr>
        <p:spPr bwMode="auto">
          <a:xfrm>
            <a:off x="3132138" y="260350"/>
            <a:ext cx="3095625" cy="237648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342900" indent="-342900" algn="ctr">
              <a:defRPr/>
            </a:pPr>
            <a:endParaRPr lang="en-US">
              <a:solidFill>
                <a:srgbClr val="000066"/>
              </a:solidFill>
              <a:ea typeface="ＭＳ Ｐゴシック" charset="0"/>
            </a:endParaRPr>
          </a:p>
        </p:txBody>
      </p:sp>
      <p:sp>
        <p:nvSpPr>
          <p:cNvPr id="1116163" name="Text Box 3"/>
          <p:cNvSpPr txBox="1">
            <a:spLocks noChangeArrowheads="1"/>
          </p:cNvSpPr>
          <p:nvPr/>
        </p:nvSpPr>
        <p:spPr bwMode="auto">
          <a:xfrm>
            <a:off x="3779838" y="3213100"/>
            <a:ext cx="18002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spcBef>
                <a:spcPct val="50000"/>
              </a:spcBef>
            </a:pPr>
            <a:r>
              <a:rPr lang="en-GB" altLang="en-US" sz="2000">
                <a:effectLst>
                  <a:outerShdw blurRad="38100" dist="38100" dir="2700000" algn="tl">
                    <a:srgbClr val="000000"/>
                  </a:outerShdw>
                </a:effectLst>
              </a:rPr>
              <a:t>Pleasure</a:t>
            </a:r>
          </a:p>
        </p:txBody>
      </p:sp>
      <p:sp>
        <p:nvSpPr>
          <p:cNvPr id="1116164" name="Text Box 4"/>
          <p:cNvSpPr txBox="1">
            <a:spLocks noChangeArrowheads="1"/>
          </p:cNvSpPr>
          <p:nvPr/>
        </p:nvSpPr>
        <p:spPr bwMode="auto">
          <a:xfrm>
            <a:off x="684213" y="4149725"/>
            <a:ext cx="2447925" cy="2295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defRPr/>
            </a:pPr>
            <a:r>
              <a:rPr lang="en-GB" sz="2000" dirty="0" smtClean="0">
                <a:solidFill>
                  <a:srgbClr val="000066"/>
                </a:solidFill>
                <a:effectLst>
                  <a:outerShdw blurRad="38100" dist="38100" dir="2700000" algn="tl">
                    <a:srgbClr val="000000"/>
                  </a:outerShdw>
                </a:effectLst>
                <a:ea typeface="+mn-ea"/>
              </a:rPr>
              <a:t>     Body/feelings</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Activation</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Heart increase</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Pressure to act</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Disrupt sleep</a:t>
            </a:r>
          </a:p>
          <a:p>
            <a:pPr>
              <a:spcBef>
                <a:spcPct val="50000"/>
              </a:spcBef>
              <a:buFontTx/>
              <a:buChar char="•"/>
              <a:defRPr/>
            </a:pPr>
            <a:endParaRPr lang="en-GB" sz="1800" dirty="0" smtClean="0">
              <a:solidFill>
                <a:schemeClr val="bg1"/>
              </a:solidFill>
              <a:effectLst>
                <a:outerShdw blurRad="38100" dist="38100" dir="2700000" algn="tl">
                  <a:srgbClr val="000000"/>
                </a:outerShdw>
              </a:effectLst>
              <a:ea typeface="+mn-ea"/>
            </a:endParaRPr>
          </a:p>
        </p:txBody>
      </p:sp>
      <p:sp>
        <p:nvSpPr>
          <p:cNvPr id="1116165" name="Text Box 5"/>
          <p:cNvSpPr txBox="1">
            <a:spLocks noChangeArrowheads="1"/>
          </p:cNvSpPr>
          <p:nvPr/>
        </p:nvSpPr>
        <p:spPr bwMode="auto">
          <a:xfrm>
            <a:off x="3348038" y="4149725"/>
            <a:ext cx="2736850" cy="3976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defRPr/>
            </a:pPr>
            <a:r>
              <a:rPr lang="en-GB" sz="2000" dirty="0" smtClean="0">
                <a:solidFill>
                  <a:srgbClr val="000066"/>
                </a:solidFill>
                <a:effectLst>
                  <a:outerShdw blurRad="38100" dist="38100" dir="2700000" algn="tl">
                    <a:srgbClr val="000000"/>
                  </a:outerShdw>
                </a:effectLst>
                <a:ea typeface="+mn-ea"/>
              </a:rPr>
              <a:t>     Attention/Thinking</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Narrow-focused</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Acquiring</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Explorative</a:t>
            </a:r>
          </a:p>
          <a:p>
            <a:pPr>
              <a:spcBef>
                <a:spcPct val="20000"/>
              </a:spcBef>
              <a:buFontTx/>
              <a:buChar char="•"/>
              <a:defRPr/>
            </a:pPr>
            <a:r>
              <a:rPr lang="en-GB" sz="1800" dirty="0" smtClean="0">
                <a:solidFill>
                  <a:schemeClr val="bg1"/>
                </a:solidFill>
                <a:effectLst>
                  <a:outerShdw blurRad="38100" dist="38100" dir="2700000" algn="tl">
                    <a:srgbClr val="000000"/>
                  </a:outerShdw>
                </a:effectLst>
                <a:ea typeface="+mn-ea"/>
              </a:rPr>
              <a:t>Internal vs. external</a:t>
            </a:r>
          </a:p>
          <a:p>
            <a:pPr>
              <a:spcBef>
                <a:spcPct val="20000"/>
              </a:spcBef>
              <a:defRPr/>
            </a:pPr>
            <a:r>
              <a:rPr lang="en-GB" sz="1800" dirty="0" smtClean="0">
                <a:solidFill>
                  <a:schemeClr val="bg1"/>
                </a:solidFill>
                <a:effectLst>
                  <a:outerShdw blurRad="38100" dist="38100" dir="2700000" algn="tl">
                    <a:srgbClr val="000000"/>
                  </a:outerShdw>
                </a:effectLst>
                <a:ea typeface="+mn-ea"/>
              </a:rPr>
              <a:t>   (attribution prediction)</a:t>
            </a:r>
          </a:p>
          <a:p>
            <a:pPr>
              <a:spcBef>
                <a:spcPct val="20000"/>
              </a:spcBef>
              <a:defRPr/>
            </a:pPr>
            <a:endParaRPr lang="en-GB" sz="1800" dirty="0" smtClean="0">
              <a:solidFill>
                <a:schemeClr val="bg1"/>
              </a:solidFill>
              <a:effectLst>
                <a:outerShdw blurRad="38100" dist="38100" dir="2700000" algn="tl">
                  <a:srgbClr val="000000"/>
                </a:outerShdw>
              </a:effectLst>
              <a:ea typeface="+mn-ea"/>
            </a:endParaRPr>
          </a:p>
          <a:p>
            <a:pPr>
              <a:spcBef>
                <a:spcPct val="50000"/>
              </a:spcBef>
              <a:buFontTx/>
              <a:buChar char="•"/>
              <a:defRPr/>
            </a:pPr>
            <a:endParaRPr lang="en-GB" sz="1800" dirty="0" smtClean="0">
              <a:solidFill>
                <a:schemeClr val="bg1"/>
              </a:solidFill>
              <a:effectLst>
                <a:outerShdw blurRad="38100" dist="38100" dir="2700000" algn="tl">
                  <a:srgbClr val="000000"/>
                </a:outerShdw>
              </a:effectLst>
              <a:ea typeface="+mn-ea"/>
            </a:endParaRPr>
          </a:p>
          <a:p>
            <a:pPr>
              <a:spcBef>
                <a:spcPct val="50000"/>
              </a:spcBef>
              <a:buFontTx/>
              <a:buChar char="•"/>
              <a:defRPr/>
            </a:pPr>
            <a:endParaRPr lang="en-GB" sz="1800" dirty="0" smtClean="0">
              <a:solidFill>
                <a:schemeClr val="bg1"/>
              </a:solidFill>
              <a:effectLst>
                <a:outerShdw blurRad="38100" dist="38100" dir="2700000" algn="tl">
                  <a:srgbClr val="000000"/>
                </a:outerShdw>
              </a:effectLst>
              <a:ea typeface="+mn-ea"/>
            </a:endParaRPr>
          </a:p>
          <a:p>
            <a:pPr>
              <a:spcBef>
                <a:spcPct val="50000"/>
              </a:spcBef>
              <a:buFontTx/>
              <a:buChar char="•"/>
              <a:defRPr/>
            </a:pPr>
            <a:endParaRPr lang="en-GB" sz="1800" dirty="0" smtClean="0">
              <a:solidFill>
                <a:schemeClr val="bg1"/>
              </a:solidFill>
              <a:effectLst>
                <a:outerShdw blurRad="38100" dist="38100" dir="2700000" algn="tl">
                  <a:srgbClr val="000000"/>
                </a:outerShdw>
              </a:effectLst>
              <a:ea typeface="+mn-ea"/>
            </a:endParaRPr>
          </a:p>
          <a:p>
            <a:pPr algn="ctr">
              <a:spcBef>
                <a:spcPct val="50000"/>
              </a:spcBef>
              <a:buFontTx/>
              <a:buChar char="•"/>
              <a:defRPr/>
            </a:pPr>
            <a:endParaRPr lang="en-GB" sz="1800" dirty="0" smtClean="0">
              <a:solidFill>
                <a:srgbClr val="000066"/>
              </a:solidFill>
              <a:effectLst>
                <a:outerShdw blurRad="38100" dist="38100" dir="2700000" algn="tl">
                  <a:srgbClr val="000000"/>
                </a:outerShdw>
              </a:effectLst>
              <a:ea typeface="+mn-ea"/>
            </a:endParaRPr>
          </a:p>
        </p:txBody>
      </p:sp>
      <p:sp>
        <p:nvSpPr>
          <p:cNvPr id="1116166" name="Text Box 6"/>
          <p:cNvSpPr txBox="1">
            <a:spLocks noChangeArrowheads="1"/>
          </p:cNvSpPr>
          <p:nvPr/>
        </p:nvSpPr>
        <p:spPr bwMode="auto">
          <a:xfrm>
            <a:off x="6443663" y="4149725"/>
            <a:ext cx="2305050" cy="2295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sz="2000">
                <a:solidFill>
                  <a:srgbClr val="000066"/>
                </a:solidFill>
                <a:effectLst>
                  <a:outerShdw blurRad="38100" dist="38100" dir="2700000" algn="tl">
                    <a:srgbClr val="000000"/>
                  </a:outerShdw>
                </a:effectLst>
              </a:rPr>
              <a:t>     Behaviour</a:t>
            </a:r>
          </a:p>
          <a:p>
            <a:pPr eaLnBrk="1" hangingPunct="1">
              <a:spcBef>
                <a:spcPct val="50000"/>
              </a:spcBef>
              <a:buFontTx/>
              <a:buChar char="•"/>
            </a:pPr>
            <a:r>
              <a:rPr lang="en-GB" altLang="en-US" sz="1800">
                <a:effectLst>
                  <a:outerShdw blurRad="38100" dist="38100" dir="2700000" algn="tl">
                    <a:srgbClr val="000000"/>
                  </a:outerShdw>
                </a:effectLst>
              </a:rPr>
              <a:t>Approach</a:t>
            </a:r>
          </a:p>
          <a:p>
            <a:pPr eaLnBrk="1" hangingPunct="1">
              <a:spcBef>
                <a:spcPct val="50000"/>
              </a:spcBef>
              <a:buFontTx/>
              <a:buChar char="•"/>
            </a:pPr>
            <a:r>
              <a:rPr lang="en-GB" altLang="en-US" sz="1800">
                <a:effectLst>
                  <a:outerShdw blurRad="38100" dist="38100" dir="2700000" algn="tl">
                    <a:srgbClr val="000000"/>
                  </a:outerShdw>
                </a:effectLst>
              </a:rPr>
              <a:t>Engage</a:t>
            </a:r>
          </a:p>
          <a:p>
            <a:pPr eaLnBrk="1" hangingPunct="1">
              <a:spcBef>
                <a:spcPct val="50000"/>
              </a:spcBef>
              <a:buFontTx/>
              <a:buChar char="•"/>
            </a:pPr>
            <a:r>
              <a:rPr lang="en-GB" altLang="en-US" sz="1800">
                <a:effectLst>
                  <a:outerShdw blurRad="38100" dist="38100" dir="2700000" algn="tl">
                    <a:srgbClr val="000000"/>
                  </a:outerShdw>
                </a:effectLst>
              </a:rPr>
              <a:t>Socialise</a:t>
            </a:r>
          </a:p>
          <a:p>
            <a:pPr eaLnBrk="1" hangingPunct="1">
              <a:spcBef>
                <a:spcPct val="50000"/>
              </a:spcBef>
              <a:buFontTx/>
              <a:buChar char="•"/>
            </a:pPr>
            <a:r>
              <a:rPr lang="en-GB" altLang="en-US" sz="1800">
                <a:effectLst>
                  <a:outerShdw blurRad="38100" dist="38100" dir="2700000" algn="tl">
                    <a:srgbClr val="000000"/>
                  </a:outerShdw>
                </a:effectLst>
              </a:rPr>
              <a:t>Restless</a:t>
            </a:r>
          </a:p>
          <a:p>
            <a:pPr eaLnBrk="1" hangingPunct="1">
              <a:spcBef>
                <a:spcPct val="50000"/>
              </a:spcBef>
              <a:buFontTx/>
              <a:buChar char="•"/>
            </a:pPr>
            <a:r>
              <a:rPr lang="en-GB" altLang="en-US" sz="1800">
                <a:effectLst>
                  <a:outerShdw blurRad="38100" dist="38100" dir="2700000" algn="tl">
                    <a:srgbClr val="000000"/>
                  </a:outerShdw>
                </a:effectLst>
              </a:rPr>
              <a:t>Celebrating</a:t>
            </a:r>
          </a:p>
        </p:txBody>
      </p:sp>
      <p:sp>
        <p:nvSpPr>
          <p:cNvPr id="1116167" name="Line 7"/>
          <p:cNvSpPr>
            <a:spLocks noChangeShapeType="1"/>
          </p:cNvSpPr>
          <p:nvPr/>
        </p:nvSpPr>
        <p:spPr bwMode="auto">
          <a:xfrm>
            <a:off x="4716463" y="2708275"/>
            <a:ext cx="0" cy="50482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16168" name="Line 8"/>
          <p:cNvSpPr>
            <a:spLocks noChangeShapeType="1"/>
          </p:cNvSpPr>
          <p:nvPr/>
        </p:nvSpPr>
        <p:spPr bwMode="auto">
          <a:xfrm flipH="1">
            <a:off x="1619250" y="3429000"/>
            <a:ext cx="2522538" cy="647700"/>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16169" name="Line 9"/>
          <p:cNvSpPr>
            <a:spLocks noChangeShapeType="1"/>
          </p:cNvSpPr>
          <p:nvPr/>
        </p:nvSpPr>
        <p:spPr bwMode="auto">
          <a:xfrm>
            <a:off x="4716463" y="3644900"/>
            <a:ext cx="0" cy="50482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16170" name="Line 10"/>
          <p:cNvSpPr>
            <a:spLocks noChangeShapeType="1"/>
          </p:cNvSpPr>
          <p:nvPr/>
        </p:nvSpPr>
        <p:spPr bwMode="auto">
          <a:xfrm>
            <a:off x="5219700" y="3429000"/>
            <a:ext cx="2089150" cy="647700"/>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16171" name="Text Box 11"/>
          <p:cNvSpPr txBox="1">
            <a:spLocks noChangeArrowheads="1"/>
          </p:cNvSpPr>
          <p:nvPr/>
        </p:nvSpPr>
        <p:spPr bwMode="auto">
          <a:xfrm>
            <a:off x="3203575" y="404813"/>
            <a:ext cx="2952750" cy="2103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a:spcBef>
                <a:spcPct val="20000"/>
              </a:spcBef>
              <a:defRPr/>
            </a:pPr>
            <a:r>
              <a:rPr lang="en-GB" sz="1800" smtClean="0">
                <a:solidFill>
                  <a:srgbClr val="339933"/>
                </a:solidFill>
                <a:effectLst>
                  <a:outerShdw blurRad="38100" dist="38100" dir="2700000" algn="tl">
                    <a:srgbClr val="000000"/>
                  </a:outerShdw>
                </a:effectLst>
                <a:ea typeface="+mn-ea"/>
              </a:rPr>
              <a:t>Incentive/</a:t>
            </a:r>
          </a:p>
          <a:p>
            <a:pPr algn="ctr">
              <a:spcBef>
                <a:spcPct val="20000"/>
              </a:spcBef>
              <a:defRPr/>
            </a:pPr>
            <a:r>
              <a:rPr lang="en-GB" sz="1800" smtClean="0">
                <a:solidFill>
                  <a:srgbClr val="339933"/>
                </a:solidFill>
                <a:effectLst>
                  <a:outerShdw blurRad="38100" dist="38100" dir="2700000" algn="tl">
                    <a:srgbClr val="000000"/>
                  </a:outerShdw>
                </a:effectLst>
                <a:ea typeface="+mn-ea"/>
              </a:rPr>
              <a:t>resource-focused</a:t>
            </a:r>
          </a:p>
          <a:p>
            <a:pPr algn="ctr">
              <a:spcBef>
                <a:spcPct val="20000"/>
              </a:spcBef>
              <a:defRPr/>
            </a:pPr>
            <a:endParaRPr lang="en-GB" sz="1800" smtClean="0">
              <a:solidFill>
                <a:srgbClr val="339933"/>
              </a:solidFill>
              <a:effectLst>
                <a:outerShdw blurRad="38100" dist="38100" dir="2700000" algn="tl">
                  <a:srgbClr val="000000"/>
                </a:outerShdw>
              </a:effectLst>
              <a:ea typeface="+mn-ea"/>
            </a:endParaRPr>
          </a:p>
          <a:p>
            <a:pPr algn="ctr">
              <a:spcBef>
                <a:spcPct val="20000"/>
              </a:spcBef>
              <a:defRPr/>
            </a:pPr>
            <a:r>
              <a:rPr lang="en-GB" sz="1800" smtClean="0">
                <a:solidFill>
                  <a:srgbClr val="000066"/>
                </a:solidFill>
                <a:ea typeface="+mn-ea"/>
              </a:rPr>
              <a:t>Wanting, pursuing, achieving, consuming</a:t>
            </a:r>
          </a:p>
          <a:p>
            <a:pPr algn="ctr">
              <a:spcBef>
                <a:spcPct val="20000"/>
              </a:spcBef>
              <a:defRPr/>
            </a:pPr>
            <a:endParaRPr lang="en-GB" sz="1800" smtClean="0">
              <a:solidFill>
                <a:srgbClr val="000066"/>
              </a:solidFill>
              <a:ea typeface="+mn-ea"/>
            </a:endParaRPr>
          </a:p>
          <a:p>
            <a:pPr algn="ctr">
              <a:spcBef>
                <a:spcPct val="20000"/>
              </a:spcBef>
              <a:defRPr/>
            </a:pPr>
            <a:r>
              <a:rPr lang="en-GB" sz="1800" smtClean="0">
                <a:solidFill>
                  <a:srgbClr val="000066"/>
                </a:solidFill>
                <a:ea typeface="+mn-ea"/>
              </a:rPr>
              <a:t> Activating</a:t>
            </a:r>
          </a:p>
        </p:txBody>
      </p:sp>
    </p:spTree>
    <p:extLst>
      <p:ext uri="{BB962C8B-B14F-4D97-AF65-F5344CB8AC3E}">
        <p14:creationId xmlns:p14="http://schemas.microsoft.com/office/powerpoint/2010/main" val="1489461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1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1617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161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61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161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1616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161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1616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161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16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62" grpId="0" animBg="1"/>
      <p:bldP spid="1116163" grpId="0"/>
      <p:bldP spid="1116164" grpId="0"/>
      <p:bldP spid="1116165" grpId="0"/>
      <p:bldP spid="1116166" grpId="0"/>
      <p:bldP spid="111617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mom-and-baby-conversation2"/>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971550" y="908050"/>
            <a:ext cx="7416800" cy="5545138"/>
          </a:xfrm>
        </p:spPr>
      </p:pic>
    </p:spTree>
    <p:extLst>
      <p:ext uri="{BB962C8B-B14F-4D97-AF65-F5344CB8AC3E}">
        <p14:creationId xmlns:p14="http://schemas.microsoft.com/office/powerpoint/2010/main" val="332103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title" idx="4294967295"/>
          </p:nvPr>
        </p:nvSpPr>
        <p:spPr>
          <a:xfrm>
            <a:off x="685800" y="609599"/>
            <a:ext cx="7772400" cy="1143002"/>
          </a:xfrm>
          <a:prstGeom prst="rect">
            <a:avLst/>
          </a:prstGeom>
        </p:spPr>
        <p:txBody>
          <a:bodyPr lIns="0" tIns="0" rIns="0" bIns="0">
            <a:normAutofit/>
          </a:bodyPr>
          <a:lstStyle/>
          <a:p>
            <a:pPr marL="0" marR="0" lvl="0"/>
            <a:endParaRPr/>
          </a:p>
        </p:txBody>
      </p:sp>
      <p:sp>
        <p:nvSpPr>
          <p:cNvPr id="151" name="Shape 151"/>
          <p:cNvSpPr>
            <a:spLocks noGrp="1"/>
          </p:cNvSpPr>
          <p:nvPr>
            <p:ph type="body" idx="4294967295"/>
          </p:nvPr>
        </p:nvSpPr>
        <p:spPr>
          <a:xfrm>
            <a:off x="685800" y="1981200"/>
            <a:ext cx="7772400" cy="4114800"/>
          </a:xfrm>
          <a:prstGeom prst="rect">
            <a:avLst/>
          </a:prstGeom>
        </p:spPr>
        <p:txBody>
          <a:bodyPr lIns="0" tIns="0" rIns="0" bIns="0">
            <a:normAutofit/>
          </a:bodyPr>
          <a:lstStyle/>
          <a:p>
            <a:pPr marL="342900" marR="0" lvl="0"/>
            <a:endParaRPr/>
          </a:p>
        </p:txBody>
      </p:sp>
      <p:pic>
        <p:nvPicPr>
          <p:cNvPr id="152" name="image.jpg"/>
          <p:cNvPicPr/>
          <p:nvPr/>
        </p:nvPicPr>
        <p:blipFill>
          <a:blip r:embed="rId2">
            <a:extLst/>
          </a:blip>
          <a:stretch>
            <a:fillRect/>
          </a:stretch>
        </p:blipFill>
        <p:spPr>
          <a:xfrm>
            <a:off x="179387" y="188912"/>
            <a:ext cx="8785226" cy="640873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p:txBody>
          <a:bodyPr/>
          <a:lstStyle/>
          <a:p>
            <a:pPr eaLnBrk="1" hangingPunct="1">
              <a:defRPr/>
            </a:pPr>
            <a:endParaRPr lang="en-US">
              <a:cs typeface="+mj-cs"/>
            </a:endParaRPr>
          </a:p>
        </p:txBody>
      </p:sp>
      <p:sp>
        <p:nvSpPr>
          <p:cNvPr id="31747" name="Rectangle 3"/>
          <p:cNvSpPr>
            <a:spLocks noGrp="1" noChangeArrowheads="1"/>
          </p:cNvSpPr>
          <p:nvPr>
            <p:ph type="body" idx="4294967295"/>
          </p:nvPr>
        </p:nvSpPr>
        <p:spPr/>
        <p:txBody>
          <a:bodyPr/>
          <a:lstStyle/>
          <a:p>
            <a:pPr eaLnBrk="1" hangingPunct="1">
              <a:defRPr/>
            </a:pPr>
            <a:endParaRPr lang="en-US">
              <a:cs typeface="+mn-cs"/>
            </a:endParaRPr>
          </a:p>
        </p:txBody>
      </p:sp>
      <p:pic>
        <p:nvPicPr>
          <p:cNvPr id="737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913"/>
            <a:ext cx="8569325" cy="648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8749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body" idx="4294967295"/>
          </p:nvPr>
        </p:nvSpPr>
        <p:spPr>
          <a:xfrm>
            <a:off x="249862" y="1125538"/>
            <a:ext cx="9136063" cy="3457575"/>
          </a:xfrm>
          <a:prstGeom prst="rect">
            <a:avLst/>
          </a:prstGeom>
        </p:spPr>
        <p:txBody>
          <a:bodyPr lIns="0" tIns="0" rIns="0" bIns="0">
            <a:normAutofit/>
          </a:bodyPr>
          <a:lstStyle/>
          <a:p>
            <a:pPr marL="589406" marR="0" lvl="0" indent="-351043" algn="just" defTabSz="832104">
              <a:buBlip>
                <a:blip r:embed="rId2"/>
              </a:buBlip>
              <a:defRPr sz="1800">
                <a:uFillTx/>
              </a:defRPr>
            </a:pPr>
            <a:r>
              <a:rPr sz="3276" dirty="0">
                <a:solidFill>
                  <a:srgbClr val="FFFFFF"/>
                </a:solidFill>
                <a:uFill>
                  <a:solidFill>
                    <a:srgbClr val="FFFFFF"/>
                  </a:solidFill>
                </a:uFill>
              </a:rPr>
              <a:t>You &amp; I </a:t>
            </a:r>
          </a:p>
          <a:p>
            <a:pPr marL="589406" marR="0" lvl="0" indent="-351043" algn="just" defTabSz="832104">
              <a:buBlip>
                <a:blip r:embed="rId2"/>
              </a:buBlip>
              <a:defRPr sz="1800">
                <a:uFillTx/>
              </a:defRPr>
            </a:pPr>
            <a:r>
              <a:rPr sz="3276" dirty="0">
                <a:solidFill>
                  <a:srgbClr val="FFFFFF"/>
                </a:solidFill>
                <a:uFill>
                  <a:solidFill>
                    <a:srgbClr val="FFFFFF"/>
                  </a:solidFill>
                </a:uFill>
              </a:rPr>
              <a:t>Mary</a:t>
            </a:r>
          </a:p>
          <a:p>
            <a:pPr marL="589406" marR="0" lvl="0" indent="-351043" algn="just" defTabSz="832104">
              <a:buBlip>
                <a:blip r:embed="rId2"/>
              </a:buBlip>
              <a:defRPr sz="1800">
                <a:uFillTx/>
              </a:defRPr>
            </a:pPr>
            <a:r>
              <a:rPr sz="3276" dirty="0">
                <a:solidFill>
                  <a:srgbClr val="FFFFFF"/>
                </a:solidFill>
                <a:uFill>
                  <a:solidFill>
                    <a:srgbClr val="FFFFFF"/>
                  </a:solidFill>
                </a:uFill>
              </a:rPr>
              <a:t>CFT</a:t>
            </a:r>
          </a:p>
          <a:p>
            <a:pPr marL="589406" marR="0" lvl="0" indent="-351043" algn="just" defTabSz="832104">
              <a:buBlip>
                <a:blip r:embed="rId2"/>
              </a:buBlip>
              <a:defRPr sz="1800">
                <a:uFillTx/>
              </a:defRPr>
            </a:pPr>
            <a:r>
              <a:rPr sz="3276" dirty="0">
                <a:solidFill>
                  <a:srgbClr val="FFFFFF"/>
                </a:solidFill>
                <a:uFill>
                  <a:solidFill>
                    <a:srgbClr val="FFFFFF"/>
                  </a:solidFill>
                </a:uFill>
              </a:rPr>
              <a:t>ACT</a:t>
            </a:r>
          </a:p>
          <a:p>
            <a:pPr marL="589406" marR="0" lvl="0" indent="-351043" algn="just" defTabSz="832104">
              <a:buBlip>
                <a:blip r:embed="rId2"/>
              </a:buBlip>
              <a:defRPr sz="1800">
                <a:uFillTx/>
              </a:defRPr>
            </a:pPr>
            <a:r>
              <a:rPr sz="3276" dirty="0">
                <a:solidFill>
                  <a:srgbClr val="FFFFFF"/>
                </a:solidFill>
                <a:uFill>
                  <a:solidFill>
                    <a:srgbClr val="FFFFFF"/>
                  </a:solidFill>
                </a:uFill>
              </a:rPr>
              <a:t>CBS</a:t>
            </a:r>
          </a:p>
          <a:p>
            <a:pPr marL="589406" marR="0" lvl="0" indent="-351043" algn="just" defTabSz="832104">
              <a:buBlip>
                <a:blip r:embed="rId2"/>
              </a:buBlip>
              <a:defRPr sz="1800">
                <a:uFillTx/>
              </a:defRPr>
            </a:pPr>
            <a:r>
              <a:rPr sz="3276" dirty="0">
                <a:solidFill>
                  <a:srgbClr val="FFFFFF"/>
                </a:solidFill>
                <a:uFill>
                  <a:solidFill>
                    <a:srgbClr val="FFFFFF"/>
                  </a:solidFill>
                </a:uFill>
              </a:rPr>
              <a:t>The Dream of A House</a:t>
            </a:r>
          </a:p>
        </p:txBody>
      </p:sp>
      <p:sp>
        <p:nvSpPr>
          <p:cNvPr id="37" name="Shape 37"/>
          <p:cNvSpPr>
            <a:spLocks noGrp="1"/>
          </p:cNvSpPr>
          <p:nvPr>
            <p:ph type="title" idx="4294967295"/>
          </p:nvPr>
        </p:nvSpPr>
        <p:spPr>
          <a:xfrm>
            <a:off x="684212" y="-315913"/>
            <a:ext cx="7816851" cy="1441451"/>
          </a:xfrm>
          <a:prstGeom prst="rect">
            <a:avLst/>
          </a:prstGeom>
        </p:spPr>
        <p:txBody>
          <a:bodyPr lIns="0" tIns="0" rIns="0" bIns="0">
            <a:normAutofit/>
          </a:bodyPr>
          <a:lstStyle>
            <a:lvl1pPr marL="295275" marR="0" indent="-295275">
              <a:defRPr>
                <a:solidFill>
                  <a:srgbClr val="FFFF00"/>
                </a:solidFill>
                <a:uFill>
                  <a:solidFill>
                    <a:srgbClr val="FFFF00"/>
                  </a:solidFill>
                </a:uFill>
              </a:defRPr>
            </a:lvl1pPr>
          </a:lstStyle>
          <a:p>
            <a:pPr lvl="0">
              <a:defRPr sz="1800">
                <a:solidFill>
                  <a:srgbClr val="000000"/>
                </a:solidFill>
                <a:uFillTx/>
              </a:defRPr>
            </a:pPr>
            <a:r>
              <a:rPr sz="4400">
                <a:solidFill>
                  <a:srgbClr val="FFFF00"/>
                </a:solidFill>
                <a:uFill>
                  <a:solidFill>
                    <a:srgbClr val="FFFF00"/>
                  </a:solidFill>
                </a:uFill>
              </a:rPr>
              <a:t>Relevant Histories For Our Work</a:t>
            </a:r>
          </a:p>
        </p:txBody>
      </p:sp>
      <p:pic>
        <p:nvPicPr>
          <p:cNvPr id="38" name="Water Lilly logo blue.png" descr="Water Lilly logo blue"/>
          <p:cNvPicPr/>
          <p:nvPr/>
        </p:nvPicPr>
        <p:blipFill>
          <a:blip r:embed="rId3">
            <a:extLst/>
          </a:blip>
          <a:stretch>
            <a:fillRect/>
          </a:stretch>
        </p:blipFill>
        <p:spPr>
          <a:xfrm rot="20511548">
            <a:off x="1371600" y="5292725"/>
            <a:ext cx="1008063" cy="882650"/>
          </a:xfrm>
          <a:prstGeom prst="rect">
            <a:avLst/>
          </a:prstGeom>
          <a:ln w="12700">
            <a:miter lim="400000"/>
          </a:ln>
        </p:spPr>
      </p:pic>
      <p:pic>
        <p:nvPicPr>
          <p:cNvPr id="39" name="image.png"/>
          <p:cNvPicPr/>
          <p:nvPr/>
        </p:nvPicPr>
        <p:blipFill>
          <a:blip r:embed="rId4">
            <a:extLst/>
          </a:blip>
          <a:stretch>
            <a:fillRect/>
          </a:stretch>
        </p:blipFill>
        <p:spPr>
          <a:xfrm>
            <a:off x="5595937" y="4292600"/>
            <a:ext cx="3548063" cy="2565400"/>
          </a:xfrm>
          <a:prstGeom prst="rect">
            <a:avLst/>
          </a:prstGeom>
          <a:ln w="12700">
            <a:miter lim="400000"/>
          </a:ln>
        </p:spPr>
      </p:pic>
    </p:spTree>
    <p:extLst>
      <p:ext uri="{BB962C8B-B14F-4D97-AF65-F5344CB8AC3E}">
        <p14:creationId xmlns:p14="http://schemas.microsoft.com/office/powerpoint/2010/main" val="169932472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rica and laura.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1035683"/>
            <a:ext cx="8229600" cy="4525963"/>
          </a:xfrm>
        </p:spPr>
      </p:pic>
    </p:spTree>
    <p:extLst>
      <p:ext uri="{BB962C8B-B14F-4D97-AF65-F5344CB8AC3E}">
        <p14:creationId xmlns:p14="http://schemas.microsoft.com/office/powerpoint/2010/main" val="8560247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862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9765" y="397932"/>
            <a:ext cx="6248401" cy="6248401"/>
          </a:xfrm>
          <a:prstGeom prst="rect">
            <a:avLst/>
          </a:prstGeom>
        </p:spPr>
      </p:pic>
    </p:spTree>
    <p:extLst>
      <p:ext uri="{BB962C8B-B14F-4D97-AF65-F5344CB8AC3E}">
        <p14:creationId xmlns:p14="http://schemas.microsoft.com/office/powerpoint/2010/main" val="594986764"/>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idx="4294967295"/>
          </p:nvPr>
        </p:nvSpPr>
        <p:spPr>
          <a:xfrm>
            <a:off x="1187450" y="381000"/>
            <a:ext cx="6584950" cy="455613"/>
          </a:xfrm>
          <a:prstGeom prst="rect">
            <a:avLst/>
          </a:prstGeom>
        </p:spPr>
        <p:txBody>
          <a:bodyPr lIns="0" tIns="0" rIns="0" bIns="0">
            <a:normAutofit/>
          </a:bodyPr>
          <a:lstStyle>
            <a:lvl1pPr marL="0" marR="0" defTabSz="722376">
              <a:defRPr sz="2528" b="1">
                <a:solidFill>
                  <a:srgbClr val="FFFF99"/>
                </a:solidFill>
                <a:effectLst>
                  <a:outerShdw blurRad="10033" dist="20066" dir="2700000" rotWithShape="0">
                    <a:srgbClr val="000000"/>
                  </a:outerShdw>
                </a:effectLst>
                <a:uFill>
                  <a:solidFill>
                    <a:srgbClr val="FFFF99"/>
                  </a:solidFill>
                </a:uFill>
              </a:defRPr>
            </a:lvl1pPr>
          </a:lstStyle>
          <a:p>
            <a:pPr lvl="0">
              <a:defRPr sz="1800" b="0">
                <a:solidFill>
                  <a:srgbClr val="000000"/>
                </a:solidFill>
                <a:effectLst/>
                <a:uFillTx/>
              </a:defRPr>
            </a:pPr>
            <a:r>
              <a:rPr sz="2528" b="1">
                <a:solidFill>
                  <a:srgbClr val="FFFF99"/>
                </a:solidFill>
                <a:effectLst>
                  <a:outerShdw blurRad="10033" dist="20066" dir="2700000" rotWithShape="0">
                    <a:srgbClr val="000000"/>
                  </a:outerShdw>
                </a:effectLst>
                <a:uFill>
                  <a:solidFill>
                    <a:srgbClr val="FFFF99"/>
                  </a:solidFill>
                </a:uFill>
              </a:rPr>
              <a:t>Types of Affect Regulator Systems</a:t>
            </a:r>
          </a:p>
        </p:txBody>
      </p:sp>
      <p:sp>
        <p:nvSpPr>
          <p:cNvPr id="155" name="Shape 155"/>
          <p:cNvSpPr/>
          <p:nvPr/>
        </p:nvSpPr>
        <p:spPr>
          <a:xfrm>
            <a:off x="539749" y="1773237"/>
            <a:ext cx="3240089" cy="23034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a:solidFill/>
            <a:round/>
          </a:ln>
        </p:spPr>
        <p:txBody>
          <a:bodyPr lIns="0" tIns="0" rIns="0" bIns="0" anchor="ctr"/>
          <a:lstStyle/>
          <a:p>
            <a:pPr lvl="0">
              <a:lnSpc>
                <a:spcPct val="100000"/>
              </a:lnSpc>
              <a:spcBef>
                <a:spcPts val="0"/>
              </a:spcBef>
              <a:defRPr sz="1800" b="0"/>
            </a:pPr>
            <a:endParaRPr/>
          </a:p>
        </p:txBody>
      </p:sp>
      <p:sp>
        <p:nvSpPr>
          <p:cNvPr id="156" name="Shape 156"/>
          <p:cNvSpPr/>
          <p:nvPr/>
        </p:nvSpPr>
        <p:spPr>
          <a:xfrm>
            <a:off x="5435600" y="1628775"/>
            <a:ext cx="3240088" cy="21605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a:solidFill/>
            <a:round/>
          </a:ln>
        </p:spPr>
        <p:txBody>
          <a:bodyPr lIns="0" tIns="0" rIns="0" bIns="0" anchor="ctr"/>
          <a:lstStyle/>
          <a:p>
            <a:pPr lvl="0" algn="ctr">
              <a:lnSpc>
                <a:spcPct val="100000"/>
              </a:lnSpc>
              <a:spcBef>
                <a:spcPts val="0"/>
              </a:spcBef>
              <a:defRPr sz="1200" b="0">
                <a:solidFill>
                  <a:srgbClr val="000066"/>
                </a:solidFill>
                <a:uFill>
                  <a:solidFill>
                    <a:srgbClr val="000066"/>
                  </a:solidFill>
                </a:uFill>
              </a:defRPr>
            </a:pPr>
            <a:endParaRPr/>
          </a:p>
        </p:txBody>
      </p:sp>
      <p:sp>
        <p:nvSpPr>
          <p:cNvPr id="157" name="Shape 157"/>
          <p:cNvSpPr/>
          <p:nvPr/>
        </p:nvSpPr>
        <p:spPr>
          <a:xfrm>
            <a:off x="827087" y="2060575"/>
            <a:ext cx="2667001" cy="18459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100000"/>
              </a:lnSpc>
              <a:spcBef>
                <a:spcPts val="1200"/>
              </a:spcBef>
              <a:defRPr sz="1800" b="0">
                <a:uFillTx/>
              </a:defRPr>
            </a:pPr>
            <a:r>
              <a:rPr sz="2000">
                <a:solidFill>
                  <a:srgbClr val="3333CC"/>
                </a:solidFill>
                <a:effectLst>
                  <a:outerShdw blurRad="12700" dist="25400" dir="2700000" rotWithShape="0">
                    <a:srgbClr val="000000"/>
                  </a:outerShdw>
                </a:effectLst>
                <a:uFill>
                  <a:solidFill>
                    <a:srgbClr val="3333CC"/>
                  </a:solidFill>
                </a:uFill>
              </a:rPr>
              <a:t>Incentive/resource- focused</a:t>
            </a:r>
          </a:p>
          <a:p>
            <a:pPr lvl="0" algn="ctr">
              <a:lnSpc>
                <a:spcPct val="100000"/>
              </a:lnSpc>
              <a:spcBef>
                <a:spcPts val="1200"/>
              </a:spcBef>
              <a:defRPr sz="1800" b="0">
                <a:uFillTx/>
              </a:defRPr>
            </a:pPr>
            <a:r>
              <a:rPr sz="2000">
                <a:solidFill>
                  <a:srgbClr val="3333CC"/>
                </a:solidFill>
                <a:uFill>
                  <a:solidFill>
                    <a:srgbClr val="3333CC"/>
                  </a:solidFill>
                </a:uFill>
              </a:rPr>
              <a:t>Wanting, pursuing, achieving, consuming</a:t>
            </a:r>
          </a:p>
          <a:p>
            <a:pPr lvl="0" algn="ctr">
              <a:lnSpc>
                <a:spcPct val="100000"/>
              </a:lnSpc>
              <a:spcBef>
                <a:spcPts val="1200"/>
              </a:spcBef>
              <a:defRPr sz="1800" b="0">
                <a:uFillTx/>
              </a:defRPr>
            </a:pPr>
            <a:r>
              <a:rPr sz="2000">
                <a:solidFill>
                  <a:srgbClr val="3333CC"/>
                </a:solidFill>
                <a:uFill>
                  <a:solidFill>
                    <a:srgbClr val="3333CC"/>
                  </a:solidFill>
                </a:uFill>
              </a:rPr>
              <a:t> Activating</a:t>
            </a:r>
          </a:p>
        </p:txBody>
      </p:sp>
      <p:sp>
        <p:nvSpPr>
          <p:cNvPr id="158" name="Shape 158"/>
          <p:cNvSpPr/>
          <p:nvPr/>
        </p:nvSpPr>
        <p:spPr>
          <a:xfrm>
            <a:off x="5580062" y="1773237"/>
            <a:ext cx="2833688" cy="17316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100000"/>
              </a:lnSpc>
              <a:spcBef>
                <a:spcPts val="0"/>
              </a:spcBef>
              <a:defRPr sz="1800" b="0">
                <a:uFillTx/>
              </a:defRPr>
            </a:pPr>
            <a:r>
              <a:rPr sz="2000">
                <a:solidFill>
                  <a:srgbClr val="339933"/>
                </a:solidFill>
                <a:effectLst>
                  <a:outerShdw blurRad="12700" dist="25400" dir="2700000" rotWithShape="0">
                    <a:srgbClr val="000000"/>
                  </a:outerShdw>
                </a:effectLst>
                <a:uFill>
                  <a:solidFill>
                    <a:srgbClr val="339933"/>
                  </a:solidFill>
                </a:uFill>
              </a:rPr>
              <a:t>Non-wanting/</a:t>
            </a:r>
          </a:p>
          <a:p>
            <a:pPr lvl="0" algn="ctr">
              <a:lnSpc>
                <a:spcPct val="100000"/>
              </a:lnSpc>
              <a:spcBef>
                <a:spcPts val="0"/>
              </a:spcBef>
              <a:defRPr sz="1800" b="0">
                <a:uFillTx/>
              </a:defRPr>
            </a:pPr>
            <a:r>
              <a:rPr sz="2000">
                <a:solidFill>
                  <a:srgbClr val="339933"/>
                </a:solidFill>
                <a:effectLst>
                  <a:outerShdw blurRad="12700" dist="25400" dir="2700000" rotWithShape="0">
                    <a:srgbClr val="000000"/>
                  </a:outerShdw>
                </a:effectLst>
                <a:uFill>
                  <a:solidFill>
                    <a:srgbClr val="339933"/>
                  </a:solidFill>
                </a:uFill>
              </a:rPr>
              <a:t>Affiliative focused</a:t>
            </a:r>
          </a:p>
          <a:p>
            <a:pPr lvl="0" algn="ctr">
              <a:lnSpc>
                <a:spcPct val="100000"/>
              </a:lnSpc>
              <a:spcBef>
                <a:spcPts val="0"/>
              </a:spcBef>
              <a:defRPr sz="1800" b="0">
                <a:uFillTx/>
              </a:defRPr>
            </a:pPr>
            <a:endParaRPr sz="2000">
              <a:solidFill>
                <a:srgbClr val="339933"/>
              </a:solidFill>
              <a:uFill>
                <a:solidFill>
                  <a:srgbClr val="339933"/>
                </a:solidFill>
              </a:uFill>
            </a:endParaRPr>
          </a:p>
          <a:p>
            <a:pPr lvl="0" algn="ctr">
              <a:lnSpc>
                <a:spcPct val="100000"/>
              </a:lnSpc>
              <a:spcBef>
                <a:spcPts val="0"/>
              </a:spcBef>
              <a:defRPr sz="1800" b="0">
                <a:uFillTx/>
              </a:defRPr>
            </a:pPr>
            <a:r>
              <a:rPr sz="2000">
                <a:solidFill>
                  <a:srgbClr val="339933"/>
                </a:solidFill>
                <a:uFill>
                  <a:solidFill>
                    <a:srgbClr val="339933"/>
                  </a:solidFill>
                </a:uFill>
              </a:rPr>
              <a:t>Safeness-kindness</a:t>
            </a:r>
          </a:p>
          <a:p>
            <a:pPr lvl="0" algn="ctr">
              <a:lnSpc>
                <a:spcPct val="100000"/>
              </a:lnSpc>
              <a:spcBef>
                <a:spcPts val="0"/>
              </a:spcBef>
              <a:defRPr sz="1800" b="0">
                <a:uFillTx/>
              </a:defRPr>
            </a:pPr>
            <a:endParaRPr sz="1200">
              <a:solidFill>
                <a:srgbClr val="339933"/>
              </a:solidFill>
              <a:uFill>
                <a:solidFill>
                  <a:srgbClr val="339933"/>
                </a:solidFill>
              </a:uFill>
            </a:endParaRPr>
          </a:p>
          <a:p>
            <a:pPr lvl="0" algn="ctr">
              <a:lnSpc>
                <a:spcPct val="100000"/>
              </a:lnSpc>
              <a:spcBef>
                <a:spcPts val="0"/>
              </a:spcBef>
              <a:defRPr sz="1800" b="0">
                <a:uFillTx/>
              </a:defRPr>
            </a:pPr>
            <a:r>
              <a:rPr sz="2000">
                <a:solidFill>
                  <a:srgbClr val="339933"/>
                </a:solidFill>
                <a:uFill>
                  <a:solidFill>
                    <a:srgbClr val="339933"/>
                  </a:solidFill>
                </a:uFill>
              </a:rPr>
              <a:t>Soothing</a:t>
            </a:r>
          </a:p>
        </p:txBody>
      </p:sp>
      <p:grpSp>
        <p:nvGrpSpPr>
          <p:cNvPr id="161" name="Group 161"/>
          <p:cNvGrpSpPr/>
          <p:nvPr/>
        </p:nvGrpSpPr>
        <p:grpSpPr>
          <a:xfrm>
            <a:off x="2771775" y="3933825"/>
            <a:ext cx="3816351" cy="2232025"/>
            <a:chOff x="0" y="0"/>
            <a:chExt cx="3816350" cy="2232025"/>
          </a:xfrm>
        </p:grpSpPr>
        <p:sp>
          <p:nvSpPr>
            <p:cNvPr id="159" name="Shape 159"/>
            <p:cNvSpPr/>
            <p:nvPr/>
          </p:nvSpPr>
          <p:spPr>
            <a:xfrm>
              <a:off x="0" y="0"/>
              <a:ext cx="3816350" cy="22320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525" cap="flat">
              <a:solidFill>
                <a:srgbClr val="000000"/>
              </a:solidFill>
              <a:prstDash val="solid"/>
              <a:round/>
            </a:ln>
            <a:effectLst/>
          </p:spPr>
          <p:txBody>
            <a:bodyPr wrap="square" lIns="0" tIns="0" rIns="0" bIns="0" numCol="1" anchor="ctr">
              <a:noAutofit/>
            </a:bodyPr>
            <a:lstStyle/>
            <a:p>
              <a:pPr lvl="0" algn="ctr">
                <a:lnSpc>
                  <a:spcPct val="130000"/>
                </a:lnSpc>
                <a:spcBef>
                  <a:spcPts val="0"/>
                </a:spcBef>
                <a:defRPr sz="2000" b="0">
                  <a:solidFill>
                    <a:srgbClr val="800000"/>
                  </a:solidFill>
                  <a:effectLst>
                    <a:outerShdw blurRad="12700" dist="25400" dir="2700000" rotWithShape="0">
                      <a:srgbClr val="DDDDDD"/>
                    </a:outerShdw>
                  </a:effectLst>
                  <a:uFill>
                    <a:solidFill>
                      <a:srgbClr val="800000"/>
                    </a:solidFill>
                  </a:uFill>
                </a:defRPr>
              </a:pPr>
              <a:endParaRPr/>
            </a:p>
          </p:txBody>
        </p:sp>
        <p:sp>
          <p:nvSpPr>
            <p:cNvPr id="160" name="Shape 160"/>
            <p:cNvSpPr/>
            <p:nvPr/>
          </p:nvSpPr>
          <p:spPr>
            <a:xfrm>
              <a:off x="790805" y="334991"/>
              <a:ext cx="2234740" cy="15620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lnSpc>
                  <a:spcPct val="100000"/>
                </a:lnSpc>
                <a:spcBef>
                  <a:spcPts val="0"/>
                </a:spcBef>
                <a:defRPr sz="1800" b="0">
                  <a:uFillTx/>
                </a:defRPr>
              </a:pPr>
              <a:r>
                <a:rPr sz="2000">
                  <a:solidFill>
                    <a:srgbClr val="800000"/>
                  </a:solidFill>
                  <a:effectLst>
                    <a:outerShdw blurRad="12700" dist="25400" dir="2700000" rotWithShape="0">
                      <a:srgbClr val="DDDDDD"/>
                    </a:outerShdw>
                  </a:effectLst>
                  <a:uFill>
                    <a:solidFill>
                      <a:srgbClr val="800000"/>
                    </a:solidFill>
                  </a:uFill>
                </a:rPr>
                <a:t>Threat-focused </a:t>
              </a:r>
            </a:p>
            <a:p>
              <a:pPr lvl="0" algn="ctr">
                <a:lnSpc>
                  <a:spcPct val="100000"/>
                </a:lnSpc>
                <a:spcBef>
                  <a:spcPts val="0"/>
                </a:spcBef>
                <a:defRPr sz="1800" b="0">
                  <a:uFillTx/>
                </a:defRPr>
              </a:pPr>
              <a:endParaRPr sz="1600">
                <a:solidFill>
                  <a:srgbClr val="800000"/>
                </a:solidFill>
                <a:effectLst>
                  <a:outerShdw blurRad="12700" dist="25400" dir="2700000" rotWithShape="0">
                    <a:srgbClr val="DDDDDD"/>
                  </a:outerShdw>
                </a:effectLst>
                <a:uFill>
                  <a:solidFill>
                    <a:srgbClr val="800000"/>
                  </a:solidFill>
                </a:uFill>
              </a:endParaRPr>
            </a:p>
            <a:p>
              <a:pPr lvl="0" algn="ctr">
                <a:lnSpc>
                  <a:spcPct val="100000"/>
                </a:lnSpc>
                <a:spcBef>
                  <a:spcPts val="0"/>
                </a:spcBef>
                <a:defRPr sz="1800" b="0">
                  <a:uFillTx/>
                </a:defRPr>
              </a:pPr>
              <a:r>
                <a:rPr sz="2000">
                  <a:solidFill>
                    <a:srgbClr val="800000"/>
                  </a:solidFill>
                  <a:effectLst>
                    <a:outerShdw blurRad="12700" dist="25400" dir="2700000" rotWithShape="0">
                      <a:srgbClr val="DDDDDD"/>
                    </a:outerShdw>
                  </a:effectLst>
                  <a:uFill>
                    <a:solidFill>
                      <a:srgbClr val="800000"/>
                    </a:solidFill>
                  </a:uFill>
                </a:rPr>
                <a:t>Protection and</a:t>
              </a:r>
            </a:p>
            <a:p>
              <a:pPr lvl="0" algn="ctr">
                <a:lnSpc>
                  <a:spcPct val="130000"/>
                </a:lnSpc>
                <a:spcBef>
                  <a:spcPts val="0"/>
                </a:spcBef>
                <a:defRPr sz="1800" b="0">
                  <a:uFillTx/>
                </a:defRPr>
              </a:pPr>
              <a:r>
                <a:rPr sz="2000">
                  <a:solidFill>
                    <a:srgbClr val="800000"/>
                  </a:solidFill>
                  <a:effectLst>
                    <a:outerShdw blurRad="12700" dist="25400" dir="2700000" rotWithShape="0">
                      <a:srgbClr val="DDDDDD"/>
                    </a:outerShdw>
                  </a:effectLst>
                  <a:uFill>
                    <a:solidFill>
                      <a:srgbClr val="800000"/>
                    </a:solidFill>
                  </a:uFill>
                </a:rPr>
                <a:t>Safety-seeking</a:t>
              </a:r>
            </a:p>
            <a:p>
              <a:pPr lvl="0" algn="ctr">
                <a:lnSpc>
                  <a:spcPct val="130000"/>
                </a:lnSpc>
                <a:spcBef>
                  <a:spcPts val="0"/>
                </a:spcBef>
                <a:defRPr sz="1800" b="0">
                  <a:uFillTx/>
                </a:defRPr>
              </a:pPr>
              <a:r>
                <a:rPr sz="2000">
                  <a:solidFill>
                    <a:srgbClr val="800000"/>
                  </a:solidFill>
                  <a:effectLst>
                    <a:outerShdw blurRad="12700" dist="25400" dir="2700000" rotWithShape="0">
                      <a:srgbClr val="DDDDDD"/>
                    </a:outerShdw>
                  </a:effectLst>
                  <a:uFill>
                    <a:solidFill>
                      <a:srgbClr val="800000"/>
                    </a:solidFill>
                  </a:uFill>
                </a:rPr>
                <a:t>Activating/inhibiting</a:t>
              </a:r>
            </a:p>
          </p:txBody>
        </p:sp>
      </p:grpSp>
      <p:sp>
        <p:nvSpPr>
          <p:cNvPr id="162" name="Shape 162"/>
          <p:cNvSpPr/>
          <p:nvPr/>
        </p:nvSpPr>
        <p:spPr>
          <a:xfrm>
            <a:off x="3924300" y="2925762"/>
            <a:ext cx="1447800" cy="1"/>
          </a:xfrm>
          <a:prstGeom prst="line">
            <a:avLst/>
          </a:prstGeom>
          <a:ln w="38100">
            <a:solidFill>
              <a:srgbClr val="FFFFCC"/>
            </a:solidFill>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63" name="Shape 163"/>
          <p:cNvSpPr/>
          <p:nvPr/>
        </p:nvSpPr>
        <p:spPr>
          <a:xfrm flipH="1">
            <a:off x="3851275" y="2565400"/>
            <a:ext cx="1441450" cy="0"/>
          </a:xfrm>
          <a:prstGeom prst="line">
            <a:avLst/>
          </a:prstGeom>
          <a:ln w="38100">
            <a:solidFill>
              <a:srgbClr val="FFFFCC"/>
            </a:solidFill>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64" name="Shape 164"/>
          <p:cNvSpPr/>
          <p:nvPr/>
        </p:nvSpPr>
        <p:spPr>
          <a:xfrm>
            <a:off x="2339974" y="4149724"/>
            <a:ext cx="503239" cy="504827"/>
          </a:xfrm>
          <a:prstGeom prst="line">
            <a:avLst/>
          </a:prstGeom>
          <a:ln w="38100">
            <a:solidFill>
              <a:srgbClr val="FFFFCC"/>
            </a:solidFill>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65" name="Shape 165"/>
          <p:cNvSpPr/>
          <p:nvPr/>
        </p:nvSpPr>
        <p:spPr>
          <a:xfrm flipH="1" flipV="1">
            <a:off x="2628900" y="4076699"/>
            <a:ext cx="358776" cy="360364"/>
          </a:xfrm>
          <a:prstGeom prst="line">
            <a:avLst/>
          </a:prstGeom>
          <a:ln w="38100">
            <a:solidFill>
              <a:srgbClr val="FFFFCC"/>
            </a:solidFill>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66" name="Shape 166"/>
          <p:cNvSpPr/>
          <p:nvPr/>
        </p:nvSpPr>
        <p:spPr>
          <a:xfrm flipH="1">
            <a:off x="6227762" y="3789362"/>
            <a:ext cx="503238" cy="576263"/>
          </a:xfrm>
          <a:prstGeom prst="line">
            <a:avLst/>
          </a:prstGeom>
          <a:ln w="38100">
            <a:solidFill>
              <a:srgbClr val="FFFFCC"/>
            </a:solidFill>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67" name="Shape 167"/>
          <p:cNvSpPr/>
          <p:nvPr/>
        </p:nvSpPr>
        <p:spPr>
          <a:xfrm flipV="1">
            <a:off x="6046787" y="3752850"/>
            <a:ext cx="361951" cy="360363"/>
          </a:xfrm>
          <a:prstGeom prst="line">
            <a:avLst/>
          </a:prstGeom>
          <a:ln w="38100">
            <a:solidFill>
              <a:srgbClr val="FFFFCC"/>
            </a:solidFill>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68" name="Shape 168"/>
          <p:cNvSpPr/>
          <p:nvPr/>
        </p:nvSpPr>
        <p:spPr>
          <a:xfrm>
            <a:off x="2987675" y="6092825"/>
            <a:ext cx="3384550"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effectLst>
                  <a:outerShdw blurRad="12700" dist="25400" dir="2700000" rotWithShape="0">
                    <a:srgbClr val="FFFFFF"/>
                  </a:outerShdw>
                </a:effectLst>
              </a:defRPr>
            </a:lvl1pPr>
          </a:lstStyle>
          <a:p>
            <a:pPr lvl="0">
              <a:defRPr>
                <a:effectLst/>
                <a:uFillTx/>
              </a:defRPr>
            </a:pPr>
            <a:r>
              <a:rPr dirty="0">
                <a:solidFill>
                  <a:srgbClr val="FFFFFF"/>
                </a:solidFill>
                <a:effectLst>
                  <a:outerShdw blurRad="12700" dist="25400" dir="2700000" rotWithShape="0">
                    <a:srgbClr val="FFFFFF"/>
                  </a:outerShdw>
                </a:effectLst>
                <a:uFill>
                  <a:solidFill/>
                </a:uFill>
              </a:rPr>
              <a:t>Anger, anxiety, disgust</a:t>
            </a:r>
          </a:p>
        </p:txBody>
      </p:sp>
      <p:sp>
        <p:nvSpPr>
          <p:cNvPr id="169" name="Shape 169"/>
          <p:cNvSpPr/>
          <p:nvPr/>
        </p:nvSpPr>
        <p:spPr>
          <a:xfrm>
            <a:off x="900112" y="1258887"/>
            <a:ext cx="2951163"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effectLst>
                  <a:outerShdw blurRad="12700" dist="25400" dir="2700000" rotWithShape="0">
                    <a:srgbClr val="FFFFFF"/>
                  </a:outerShdw>
                </a:effectLst>
              </a:defRPr>
            </a:lvl1pPr>
          </a:lstStyle>
          <a:p>
            <a:pPr lvl="0">
              <a:defRPr>
                <a:effectLst/>
                <a:uFillTx/>
              </a:defRPr>
            </a:pPr>
            <a:r>
              <a:rPr dirty="0">
                <a:solidFill>
                  <a:srgbClr val="FFFFFF"/>
                </a:solidFill>
                <a:effectLst>
                  <a:outerShdw blurRad="12700" dist="25400" dir="2700000" rotWithShape="0">
                    <a:srgbClr val="FFFFFF"/>
                  </a:outerShdw>
                </a:effectLst>
                <a:uFill>
                  <a:solidFill/>
                </a:uFill>
              </a:rPr>
              <a:t>Drive, excite, vitality</a:t>
            </a:r>
          </a:p>
        </p:txBody>
      </p:sp>
      <p:sp>
        <p:nvSpPr>
          <p:cNvPr id="170" name="Shape 170"/>
          <p:cNvSpPr/>
          <p:nvPr/>
        </p:nvSpPr>
        <p:spPr>
          <a:xfrm>
            <a:off x="5580062" y="1125537"/>
            <a:ext cx="3563938"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effectLst>
                  <a:outerShdw blurRad="12700" dist="25400" dir="2700000" rotWithShape="0">
                    <a:srgbClr val="FFFFFF"/>
                  </a:outerShdw>
                </a:effectLst>
              </a:defRPr>
            </a:lvl1pPr>
          </a:lstStyle>
          <a:p>
            <a:pPr lvl="0">
              <a:defRPr>
                <a:effectLst/>
                <a:uFillTx/>
              </a:defRPr>
            </a:pPr>
            <a:r>
              <a:rPr dirty="0">
                <a:solidFill>
                  <a:srgbClr val="FFFFFF"/>
                </a:solidFill>
                <a:effectLst>
                  <a:outerShdw blurRad="12700" dist="25400" dir="2700000" rotWithShape="0">
                    <a:srgbClr val="FFFFFF"/>
                  </a:outerShdw>
                </a:effectLst>
                <a:uFill>
                  <a:solidFill/>
                </a:uFill>
              </a:rPr>
              <a:t>Content, safe, connected</a:t>
            </a:r>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4" descr="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620713"/>
            <a:ext cx="7704138" cy="460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5"/>
          <p:cNvSpPr txBox="1">
            <a:spLocks noChangeArrowheads="1"/>
          </p:cNvSpPr>
          <p:nvPr/>
        </p:nvSpPr>
        <p:spPr bwMode="auto">
          <a:xfrm>
            <a:off x="755650" y="5373688"/>
            <a:ext cx="7416800" cy="915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r>
              <a:rPr lang="en-US" altLang="en-US" sz="1800">
                <a:latin typeface="Arial" charset="0"/>
              </a:rPr>
              <a:t>Perry, B. (2002). Childhood Experience and the Expression of Genetic Potential: What Childhood Neglect Tells Us About Nature and Nurture. </a:t>
            </a:r>
            <a:r>
              <a:rPr lang="en-US" altLang="en-US" sz="1800" i="1">
                <a:latin typeface="Arial" charset="0"/>
              </a:rPr>
              <a:t>Brain and Mind,</a:t>
            </a:r>
            <a:r>
              <a:rPr lang="en-US" altLang="en-US" sz="1800">
                <a:latin typeface="Arial" charset="0"/>
              </a:rPr>
              <a:t> 3:79–100.</a:t>
            </a:r>
            <a:endParaRPr lang="en-GB" altLang="en-US" sz="1800">
              <a:latin typeface="Arial" charset="0"/>
            </a:endParaRPr>
          </a:p>
        </p:txBody>
      </p:sp>
    </p:spTree>
    <p:extLst>
      <p:ext uri="{BB962C8B-B14F-4D97-AF65-F5344CB8AC3E}">
        <p14:creationId xmlns:p14="http://schemas.microsoft.com/office/powerpoint/2010/main" val="13585496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1" name="Rectangle 3"/>
          <p:cNvSpPr>
            <a:spLocks noGrp="1" noChangeArrowheads="1"/>
          </p:cNvSpPr>
          <p:nvPr>
            <p:ph type="body" idx="4294967295"/>
          </p:nvPr>
        </p:nvSpPr>
        <p:spPr>
          <a:xfrm>
            <a:off x="684213" y="1052513"/>
            <a:ext cx="7772400" cy="4114800"/>
          </a:xfrm>
        </p:spPr>
        <p:txBody>
          <a:bodyPr/>
          <a:lstStyle/>
          <a:p>
            <a:pPr eaLnBrk="1" hangingPunct="1">
              <a:buFontTx/>
              <a:buNone/>
              <a:defRPr/>
            </a:pPr>
            <a:endParaRPr lang="en-US" sz="2800">
              <a:cs typeface="+mn-cs"/>
            </a:endParaRPr>
          </a:p>
          <a:p>
            <a:pPr algn="ctr" eaLnBrk="1" hangingPunct="1">
              <a:buFontTx/>
              <a:buNone/>
              <a:defRPr/>
            </a:pPr>
            <a:r>
              <a:rPr lang="en-US" sz="8000" b="1">
                <a:solidFill>
                  <a:srgbClr val="FFFF00"/>
                </a:solidFill>
                <a:effectLst>
                  <a:outerShdw blurRad="38100" dist="38100" dir="2700000" algn="tl">
                    <a:srgbClr val="000000"/>
                  </a:outerShdw>
                </a:effectLst>
                <a:latin typeface="Lucida Calligraphy" charset="0"/>
                <a:cs typeface="+mn-cs"/>
              </a:rPr>
              <a:t>Safeness</a:t>
            </a:r>
          </a:p>
          <a:p>
            <a:pPr algn="ctr" eaLnBrk="1" hangingPunct="1">
              <a:buFontTx/>
              <a:buNone/>
              <a:defRPr/>
            </a:pPr>
            <a:r>
              <a:rPr lang="en-US" sz="8000" b="1">
                <a:solidFill>
                  <a:srgbClr val="FFFF00"/>
                </a:solidFill>
                <a:effectLst>
                  <a:outerShdw blurRad="38100" dist="38100" dir="2700000" algn="tl">
                    <a:srgbClr val="000000"/>
                  </a:outerShdw>
                </a:effectLst>
                <a:latin typeface="Lucida Calligraphy" charset="0"/>
                <a:cs typeface="+mn-cs"/>
              </a:rPr>
              <a:t> and Soothing </a:t>
            </a:r>
          </a:p>
          <a:p>
            <a:pPr algn="ctr" eaLnBrk="1" hangingPunct="1">
              <a:buFontTx/>
              <a:buNone/>
              <a:defRPr/>
            </a:pPr>
            <a:endParaRPr lang="en-US" sz="8000" b="1">
              <a:solidFill>
                <a:srgbClr val="FFFF00"/>
              </a:solidFill>
              <a:effectLst>
                <a:outerShdw blurRad="38100" dist="38100" dir="2700000" algn="tl">
                  <a:srgbClr val="000000"/>
                </a:outerShdw>
              </a:effectLst>
              <a:latin typeface="Lucida Calligraphy" charset="0"/>
              <a:cs typeface="+mn-cs"/>
            </a:endParaRPr>
          </a:p>
        </p:txBody>
      </p:sp>
    </p:spTree>
    <p:extLst>
      <p:ext uri="{BB962C8B-B14F-4D97-AF65-F5344CB8AC3E}">
        <p14:creationId xmlns:p14="http://schemas.microsoft.com/office/powerpoint/2010/main" val="3702212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idx="4294967295"/>
          </p:nvPr>
        </p:nvSpPr>
        <p:spPr>
          <a:xfrm>
            <a:off x="685800" y="404813"/>
            <a:ext cx="7772400" cy="503237"/>
          </a:xfrm>
        </p:spPr>
        <p:txBody>
          <a:bodyPr/>
          <a:lstStyle/>
          <a:p>
            <a:r>
              <a:rPr lang="en-GB" altLang="en-US" sz="4000" b="1">
                <a:solidFill>
                  <a:srgbClr val="FFFF99"/>
                </a:solidFill>
                <a:effectLst>
                  <a:outerShdw blurRad="38100" dist="38100" dir="2700000" algn="tl">
                    <a:srgbClr val="000000"/>
                  </a:outerShdw>
                </a:effectLst>
                <a:ea typeface="ＭＳ Ｐゴシック" charset="-128"/>
              </a:rPr>
              <a:t>Contentment</a:t>
            </a:r>
          </a:p>
        </p:txBody>
      </p:sp>
      <p:sp>
        <p:nvSpPr>
          <p:cNvPr id="37891" name="Rectangle 3"/>
          <p:cNvSpPr>
            <a:spLocks noGrp="1" noChangeArrowheads="1"/>
          </p:cNvSpPr>
          <p:nvPr>
            <p:ph type="body" idx="4294967295"/>
          </p:nvPr>
        </p:nvSpPr>
        <p:spPr/>
        <p:txBody>
          <a:bodyPr/>
          <a:lstStyle/>
          <a:p>
            <a:pPr>
              <a:defRPr/>
            </a:pPr>
            <a:endParaRPr lang="en-US">
              <a:cs typeface="+mn-cs"/>
            </a:endParaRPr>
          </a:p>
        </p:txBody>
      </p:sp>
      <p:pic>
        <p:nvPicPr>
          <p:cNvPr id="232453" name="Picture 5" descr="ANd9GcQ23y0xuw8rJu3OGjCqe-UQ2KbS56kmenSToNeCHNR4k15cG4e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96975"/>
            <a:ext cx="8424862"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48406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2453"/>
                                        </p:tgtEl>
                                        <p:attrNameLst>
                                          <p:attrName>style.visibility</p:attrName>
                                        </p:attrNameLst>
                                      </p:cBhvr>
                                      <p:to>
                                        <p:strVal val="visible"/>
                                      </p:to>
                                    </p:set>
                                    <p:animEffect transition="in" filter="fade">
                                      <p:cBhvr>
                                        <p:cTn id="7" dur="2000"/>
                                        <p:tgtEl>
                                          <p:spTgt spid="232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85800" y="228600"/>
            <a:ext cx="7772400" cy="896938"/>
          </a:xfrm>
        </p:spPr>
        <p:txBody>
          <a:bodyPr/>
          <a:lstStyle/>
          <a:p>
            <a:pPr eaLnBrk="1" hangingPunct="1">
              <a:defRPr/>
            </a:pPr>
            <a:r>
              <a:rPr lang="en-GB" sz="4000" b="1" dirty="0" smtClean="0">
                <a:solidFill>
                  <a:srgbClr val="FFFF00"/>
                </a:solidFill>
                <a:effectLst>
                  <a:outerShdw blurRad="38100" dist="38100" dir="2700000" algn="tl">
                    <a:srgbClr val="000000"/>
                  </a:outerShdw>
                </a:effectLst>
                <a:ea typeface="+mj-ea"/>
                <a:cs typeface="+mj-cs"/>
              </a:rPr>
              <a:t>Self-Protection</a:t>
            </a:r>
            <a:endParaRPr lang="en-US" sz="4000" b="1" dirty="0" smtClean="0">
              <a:solidFill>
                <a:srgbClr val="FFFF00"/>
              </a:solidFill>
              <a:effectLst>
                <a:outerShdw blurRad="38100" dist="38100" dir="2700000" algn="tl">
                  <a:srgbClr val="000000"/>
                </a:outerShdw>
              </a:effectLst>
              <a:ea typeface="+mj-ea"/>
              <a:cs typeface="+mj-cs"/>
            </a:endParaRPr>
          </a:p>
        </p:txBody>
      </p:sp>
      <p:sp>
        <p:nvSpPr>
          <p:cNvPr id="780291" name="Rectangle 3"/>
          <p:cNvSpPr>
            <a:spLocks noGrp="1" noChangeArrowheads="1"/>
          </p:cNvSpPr>
          <p:nvPr>
            <p:ph type="subTitle" idx="1"/>
          </p:nvPr>
        </p:nvSpPr>
        <p:spPr>
          <a:xfrm>
            <a:off x="2987675" y="1773238"/>
            <a:ext cx="5775325" cy="4824412"/>
          </a:xfrm>
        </p:spPr>
        <p:txBody>
          <a:bodyPr/>
          <a:lstStyle/>
          <a:p>
            <a:pPr algn="just" eaLnBrk="1" hangingPunct="1"/>
            <a:r>
              <a:rPr lang="en-US" altLang="en-US" sz="2800" b="1">
                <a:solidFill>
                  <a:schemeClr val="bg1"/>
                </a:solidFill>
                <a:effectLst>
                  <a:outerShdw blurRad="38100" dist="38100" dir="2700000" algn="tl">
                    <a:srgbClr val="000000"/>
                  </a:outerShdw>
                </a:effectLst>
                <a:ea typeface="ＭＳ Ｐゴシック" charset="-128"/>
              </a:rPr>
              <a:t>In species without attachment only 1-2% make it to adulthood to reproduce. Threats come from ecologies, food shortage, predation, injury, disease. At birth individuals must be able to ‘go it alone’, be mobile and disperse</a:t>
            </a:r>
          </a:p>
          <a:p>
            <a:pPr algn="l" eaLnBrk="1" hangingPunct="1"/>
            <a:endParaRPr lang="en-US" altLang="en-US" sz="2400" b="1">
              <a:solidFill>
                <a:schemeClr val="bg1"/>
              </a:solidFill>
              <a:effectLst>
                <a:outerShdw blurRad="38100" dist="38100" dir="2700000" algn="tl">
                  <a:srgbClr val="000000"/>
                </a:outerShdw>
              </a:effectLst>
              <a:ea typeface="ＭＳ Ｐゴシック" charset="-128"/>
            </a:endParaRPr>
          </a:p>
          <a:p>
            <a:pPr algn="l" eaLnBrk="1" hangingPunct="1"/>
            <a:endParaRPr lang="en-US" altLang="en-US" b="1">
              <a:solidFill>
                <a:schemeClr val="bg1"/>
              </a:solidFill>
              <a:effectLst>
                <a:outerShdw blurRad="38100" dist="38100" dir="2700000" algn="tl">
                  <a:srgbClr val="000000"/>
                </a:outerShdw>
              </a:effectLst>
              <a:ea typeface="ＭＳ Ｐゴシック" charset="-128"/>
            </a:endParaRPr>
          </a:p>
          <a:p>
            <a:pPr algn="l" eaLnBrk="1" hangingPunct="1"/>
            <a:endParaRPr lang="en-US" altLang="en-US" b="1">
              <a:solidFill>
                <a:schemeClr val="bg1"/>
              </a:solidFill>
              <a:effectLst>
                <a:outerShdw blurRad="38100" dist="38100" dir="2700000" algn="tl">
                  <a:srgbClr val="000000"/>
                </a:outerShdw>
              </a:effectLst>
              <a:ea typeface="ＭＳ Ｐゴシック" charset="-128"/>
            </a:endParaRPr>
          </a:p>
          <a:p>
            <a:pPr algn="l" eaLnBrk="1" hangingPunct="1"/>
            <a:endParaRPr lang="en-US" altLang="en-US" b="1">
              <a:solidFill>
                <a:srgbClr val="FFFF66"/>
              </a:solidFill>
              <a:effectLst>
                <a:outerShdw blurRad="38100" dist="38100" dir="2700000" algn="tl">
                  <a:srgbClr val="000000"/>
                </a:outerShdw>
              </a:effectLst>
              <a:ea typeface="ＭＳ Ｐゴシック" charset="-128"/>
            </a:endParaRPr>
          </a:p>
        </p:txBody>
      </p:sp>
      <p:pic>
        <p:nvPicPr>
          <p:cNvPr id="81923" name="Picture 4" descr="tur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773238"/>
            <a:ext cx="2592387"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6133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80291">
                                            <p:txEl>
                                              <p:pRg st="0" end="0"/>
                                            </p:txEl>
                                          </p:spTgt>
                                        </p:tgtEl>
                                        <p:attrNameLst>
                                          <p:attrName>style.visibility</p:attrName>
                                        </p:attrNameLst>
                                      </p:cBhvr>
                                      <p:to>
                                        <p:strVal val="visible"/>
                                      </p:to>
                                    </p:set>
                                    <p:anim calcmode="lin" valueType="num">
                                      <p:cBhvr additive="base">
                                        <p:cTn id="7" dur="500" fill="hold"/>
                                        <p:tgtEl>
                                          <p:spTgt spid="780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8029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p:cNvSpPr>
            <a:spLocks noGrp="1" noChangeArrowheads="1"/>
          </p:cNvSpPr>
          <p:nvPr>
            <p:ph type="title"/>
          </p:nvPr>
        </p:nvSpPr>
        <p:spPr>
          <a:xfrm>
            <a:off x="684213" y="404813"/>
            <a:ext cx="7772400" cy="1143000"/>
          </a:xfrm>
        </p:spPr>
        <p:txBody>
          <a:bodyPr/>
          <a:lstStyle/>
          <a:p>
            <a:pPr eaLnBrk="1" hangingPunct="1"/>
            <a:r>
              <a:rPr lang="en-GB" altLang="en-US" b="1">
                <a:solidFill>
                  <a:srgbClr val="FFFF00"/>
                </a:solidFill>
                <a:effectLst>
                  <a:outerShdw blurRad="38100" dist="38100" dir="2700000" algn="tl">
                    <a:srgbClr val="000000"/>
                  </a:outerShdw>
                </a:effectLst>
                <a:ea typeface="ＭＳ Ｐゴシック" charset="-128"/>
              </a:rPr>
              <a:t>Dispersal and avoid others</a:t>
            </a:r>
          </a:p>
        </p:txBody>
      </p:sp>
      <p:pic>
        <p:nvPicPr>
          <p:cNvPr id="83970" name="Picture 3" descr="turtle"/>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47813" y="1773238"/>
            <a:ext cx="5832475" cy="42481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918873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8" descr="530876321_fe7d2acf0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900113" y="908050"/>
            <a:ext cx="7127875" cy="5256213"/>
          </a:xfrm>
        </p:spPr>
      </p:pic>
    </p:spTree>
    <p:extLst>
      <p:ext uri="{BB962C8B-B14F-4D97-AF65-F5344CB8AC3E}">
        <p14:creationId xmlns:p14="http://schemas.microsoft.com/office/powerpoint/2010/main" val="1310240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9" descr="0145a"/>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539750" y="404813"/>
            <a:ext cx="7993063" cy="5835650"/>
          </a:xfrm>
        </p:spPr>
      </p:pic>
    </p:spTree>
    <p:extLst>
      <p:ext uri="{BB962C8B-B14F-4D97-AF65-F5344CB8AC3E}">
        <p14:creationId xmlns:p14="http://schemas.microsoft.com/office/powerpoint/2010/main" val="950066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p:cNvSpPr>
          <p:nvPr>
            <p:ph type="body" idx="4294967295"/>
          </p:nvPr>
        </p:nvSpPr>
        <p:spPr>
          <a:xfrm>
            <a:off x="539750" y="2420937"/>
            <a:ext cx="7851775" cy="5565776"/>
          </a:xfrm>
          <a:prstGeom prst="rect">
            <a:avLst/>
          </a:prstGeom>
        </p:spPr>
        <p:txBody>
          <a:bodyPr lIns="0" tIns="0" rIns="0" bIns="0">
            <a:normAutofit/>
          </a:bodyPr>
          <a:lstStyle/>
          <a:p>
            <a:pPr marL="647700" marR="0" lvl="0" indent="-385762" algn="just">
              <a:spcBef>
                <a:spcPts val="800"/>
              </a:spcBef>
              <a:buBlip>
                <a:blip r:embed="rId2"/>
              </a:buBlip>
              <a:defRPr sz="1800">
                <a:uFillTx/>
              </a:defRPr>
            </a:pPr>
            <a:r>
              <a:rPr sz="3600">
                <a:solidFill>
                  <a:srgbClr val="FFFFFF"/>
                </a:solidFill>
                <a:uFill>
                  <a:solidFill>
                    <a:srgbClr val="FFFFFF"/>
                  </a:solidFill>
                </a:uFill>
              </a:rPr>
              <a:t>Compassion, </a:t>
            </a:r>
            <a:r>
              <a:rPr sz="3600">
                <a:solidFill>
                  <a:srgbClr val="FFFFFF"/>
                </a:solidFill>
                <a:uFill>
                  <a:solidFill>
                    <a:srgbClr val="FFFFFF"/>
                  </a:solidFill>
                </a:uFill>
                <a:latin typeface="Arial"/>
                <a:ea typeface="Arial"/>
                <a:cs typeface="Arial"/>
                <a:sym typeface="Arial"/>
              </a:rPr>
              <a:t>“</a:t>
            </a:r>
            <a:r>
              <a:rPr sz="3600">
                <a:solidFill>
                  <a:srgbClr val="FFFFFF"/>
                </a:solidFill>
                <a:uFill>
                  <a:solidFill>
                    <a:srgbClr val="FFFFFF"/>
                  </a:solidFill>
                </a:uFill>
              </a:rPr>
              <a:t>. . .is a basic kindness, with deep awareness of the suffering of oneself and of other living things, coupled with the wish and effort to relieve it.” (Gilbert, 2009)</a:t>
            </a:r>
          </a:p>
        </p:txBody>
      </p:sp>
      <p:sp>
        <p:nvSpPr>
          <p:cNvPr id="33" name="Shape 33"/>
          <p:cNvSpPr>
            <a:spLocks noGrp="1"/>
          </p:cNvSpPr>
          <p:nvPr>
            <p:ph type="title" idx="4294967295"/>
          </p:nvPr>
        </p:nvSpPr>
        <p:spPr>
          <a:xfrm>
            <a:off x="663575" y="650875"/>
            <a:ext cx="7816850" cy="1771650"/>
          </a:xfrm>
          <a:prstGeom prst="rect">
            <a:avLst/>
          </a:prstGeom>
        </p:spPr>
        <p:txBody>
          <a:bodyPr lIns="0" tIns="0" rIns="0" bIns="0">
            <a:normAutofit/>
          </a:bodyPr>
          <a:lstStyle>
            <a:lvl1pPr marL="295275" marR="0" indent="-295275">
              <a:defRPr>
                <a:solidFill>
                  <a:srgbClr val="FFFF00"/>
                </a:solidFill>
                <a:uFill>
                  <a:solidFill>
                    <a:srgbClr val="FFFF00"/>
                  </a:solidFill>
                </a:uFill>
              </a:defRPr>
            </a:lvl1pPr>
          </a:lstStyle>
          <a:p>
            <a:pPr lvl="0">
              <a:defRPr sz="1800">
                <a:solidFill>
                  <a:srgbClr val="000000"/>
                </a:solidFill>
                <a:uFillTx/>
              </a:defRPr>
            </a:pPr>
            <a:r>
              <a:rPr sz="4400">
                <a:solidFill>
                  <a:srgbClr val="FFFF00"/>
                </a:solidFill>
                <a:uFill>
                  <a:solidFill>
                    <a:srgbClr val="FFFF00"/>
                  </a:solidFill>
                </a:uFill>
              </a:rPr>
              <a:t>CFT - Compassion Defined</a:t>
            </a:r>
          </a:p>
        </p:txBody>
      </p:sp>
      <p:pic>
        <p:nvPicPr>
          <p:cNvPr id="34" name="Water Lilly logo blue.png" descr="Water Lilly logo blue"/>
          <p:cNvPicPr/>
          <p:nvPr/>
        </p:nvPicPr>
        <p:blipFill>
          <a:blip r:embed="rId3">
            <a:extLst/>
          </a:blip>
          <a:stretch>
            <a:fillRect/>
          </a:stretch>
        </p:blipFill>
        <p:spPr>
          <a:xfrm rot="20511548">
            <a:off x="7667625" y="5661025"/>
            <a:ext cx="1008063" cy="8826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0" descr="mother-_-baby-1_1"/>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971550" y="476250"/>
            <a:ext cx="7561263" cy="5976938"/>
          </a:xfrm>
        </p:spPr>
      </p:pic>
    </p:spTree>
    <p:extLst>
      <p:ext uri="{BB962C8B-B14F-4D97-AF65-F5344CB8AC3E}">
        <p14:creationId xmlns:p14="http://schemas.microsoft.com/office/powerpoint/2010/main" val="12319098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3" descr="turtle"/>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00113" y="692150"/>
            <a:ext cx="2879725" cy="30241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4035" name="Picture 8" descr="530876321_fe7d2acf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765175"/>
            <a:ext cx="2951163" cy="3024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8067" name="Picture 4" descr="mother-holding-bab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860800"/>
            <a:ext cx="2663825"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0710" name="Line 6"/>
          <p:cNvSpPr>
            <a:spLocks noChangeShapeType="1"/>
          </p:cNvSpPr>
          <p:nvPr/>
        </p:nvSpPr>
        <p:spPr bwMode="auto">
          <a:xfrm>
            <a:off x="4121150" y="2133600"/>
            <a:ext cx="863600" cy="0"/>
          </a:xfrm>
          <a:prstGeom prst="line">
            <a:avLst/>
          </a:prstGeom>
          <a:noFill/>
          <a:ln w="57150">
            <a:solidFill>
              <a:srgbClr val="FFFF99"/>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840711" name="Line 7"/>
          <p:cNvSpPr>
            <a:spLocks noChangeShapeType="1"/>
          </p:cNvSpPr>
          <p:nvPr/>
        </p:nvSpPr>
        <p:spPr bwMode="auto">
          <a:xfrm flipH="1">
            <a:off x="6408738" y="4278313"/>
            <a:ext cx="719137" cy="1008062"/>
          </a:xfrm>
          <a:prstGeom prst="line">
            <a:avLst/>
          </a:prstGeom>
          <a:noFill/>
          <a:ln w="57150">
            <a:solidFill>
              <a:srgbClr val="FFFF99"/>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Tree>
    <p:extLst>
      <p:ext uri="{BB962C8B-B14F-4D97-AF65-F5344CB8AC3E}">
        <p14:creationId xmlns:p14="http://schemas.microsoft.com/office/powerpoint/2010/main" val="8182351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ctrTitle" idx="4294967295"/>
          </p:nvPr>
        </p:nvSpPr>
        <p:spPr>
          <a:xfrm>
            <a:off x="685800" y="228600"/>
            <a:ext cx="7772400" cy="1143000"/>
          </a:xfrm>
        </p:spPr>
        <p:txBody>
          <a:bodyPr/>
          <a:lstStyle/>
          <a:p>
            <a:pPr eaLnBrk="1" hangingPunct="1">
              <a:defRPr/>
            </a:pPr>
            <a:r>
              <a:rPr lang="en-GB" sz="4000" b="1">
                <a:solidFill>
                  <a:srgbClr val="FFFF00"/>
                </a:solidFill>
                <a:effectLst>
                  <a:outerShdw blurRad="38100" dist="38100" dir="2700000" algn="tl">
                    <a:srgbClr val="000000"/>
                  </a:outerShdw>
                </a:effectLst>
                <a:ea typeface="+mj-ea"/>
                <a:cs typeface="+mj-cs"/>
              </a:rPr>
              <a:t>The Mammalian Importance of Caring Minds</a:t>
            </a:r>
            <a:endParaRPr lang="en-US" sz="4000" b="1">
              <a:solidFill>
                <a:srgbClr val="FFFF00"/>
              </a:solidFill>
              <a:effectLst>
                <a:outerShdw blurRad="38100" dist="38100" dir="2700000" algn="tl">
                  <a:srgbClr val="000000"/>
                </a:outerShdw>
              </a:effectLst>
              <a:ea typeface="+mj-ea"/>
              <a:cs typeface="+mj-cs"/>
            </a:endParaRPr>
          </a:p>
        </p:txBody>
      </p:sp>
      <p:sp>
        <p:nvSpPr>
          <p:cNvPr id="689155" name="Rectangle 3"/>
          <p:cNvSpPr>
            <a:spLocks noGrp="1" noChangeArrowheads="1"/>
          </p:cNvSpPr>
          <p:nvPr>
            <p:ph type="subTitle" idx="4294967295"/>
          </p:nvPr>
        </p:nvSpPr>
        <p:spPr>
          <a:xfrm>
            <a:off x="2133600" y="1628775"/>
            <a:ext cx="6615113" cy="4772025"/>
          </a:xfrm>
        </p:spPr>
        <p:txBody>
          <a:bodyPr/>
          <a:lstStyle/>
          <a:p>
            <a:pPr marL="0" indent="0" algn="just" eaLnBrk="1" hangingPunct="1">
              <a:buFontTx/>
              <a:buNone/>
            </a:pPr>
            <a:r>
              <a:rPr lang="en-US" altLang="en-US" sz="2400" b="1">
                <a:solidFill>
                  <a:schemeClr val="bg1"/>
                </a:solidFill>
                <a:effectLst>
                  <a:outerShdw blurRad="38100" dist="38100" dir="2700000" algn="tl">
                    <a:srgbClr val="000000"/>
                  </a:outerShdw>
                </a:effectLst>
                <a:ea typeface="ＭＳ Ｐゴシック" charset="-128"/>
              </a:rPr>
              <a:t>Caring as ‘looking  after’. Seeking closeness rather than dispersion. Individuals obtain protection, food, and care when ill. Key also is </a:t>
            </a:r>
            <a:r>
              <a:rPr lang="en-US" altLang="en-US" sz="2400" b="1">
                <a:solidFill>
                  <a:srgbClr val="FFFF00"/>
                </a:solidFill>
                <a:effectLst>
                  <a:outerShdw blurRad="38100" dist="38100" dir="2700000" algn="tl">
                    <a:srgbClr val="000000"/>
                  </a:outerShdw>
                </a:effectLst>
                <a:ea typeface="ＭＳ Ｐゴシック" charset="-128"/>
              </a:rPr>
              <a:t>soothing-calming</a:t>
            </a:r>
            <a:r>
              <a:rPr lang="en-US" altLang="en-US" sz="2400" b="1">
                <a:solidFill>
                  <a:schemeClr val="bg1"/>
                </a:solidFill>
                <a:effectLst>
                  <a:outerShdw blurRad="38100" dist="38100" dir="2700000" algn="tl">
                    <a:srgbClr val="000000"/>
                  </a:outerShdw>
                </a:effectLst>
                <a:ea typeface="ＭＳ Ｐゴシック" charset="-128"/>
              </a:rPr>
              <a:t> and physiological regulation.</a:t>
            </a:r>
            <a:r>
              <a:rPr lang="en-US" altLang="en-US" sz="2800" b="1">
                <a:solidFill>
                  <a:schemeClr val="bg1"/>
                </a:solidFill>
                <a:effectLst>
                  <a:outerShdw blurRad="38100" dist="38100" dir="2700000" algn="tl">
                    <a:srgbClr val="000000"/>
                  </a:outerShdw>
                </a:effectLst>
                <a:ea typeface="ＭＳ Ｐゴシック" charset="-128"/>
              </a:rPr>
              <a:t> </a:t>
            </a:r>
            <a:r>
              <a:rPr lang="en-US" altLang="en-US" sz="2400" b="1">
                <a:solidFill>
                  <a:schemeClr val="bg1"/>
                </a:solidFill>
                <a:effectLst>
                  <a:outerShdw blurRad="38100" dist="38100" dir="2700000" algn="tl">
                    <a:srgbClr val="000000"/>
                  </a:outerShdw>
                </a:effectLst>
                <a:ea typeface="ＭＳ Ｐゴシック" charset="-128"/>
              </a:rPr>
              <a:t>Few offspring but high survival rate in comparison to species without attachment, affection and kindness</a:t>
            </a:r>
          </a:p>
          <a:p>
            <a:pPr marL="0" indent="0" algn="just" eaLnBrk="1" hangingPunct="1">
              <a:buFontTx/>
              <a:buNone/>
            </a:pPr>
            <a:endParaRPr lang="en-US" altLang="en-US" sz="2400" b="1">
              <a:solidFill>
                <a:schemeClr val="bg1"/>
              </a:solidFill>
              <a:effectLst>
                <a:outerShdw blurRad="38100" dist="38100" dir="2700000" algn="tl">
                  <a:srgbClr val="000000"/>
                </a:outerShdw>
              </a:effectLst>
              <a:ea typeface="ＭＳ Ｐゴシック" charset="-128"/>
            </a:endParaRPr>
          </a:p>
          <a:p>
            <a:pPr marL="0" indent="0" algn="just" eaLnBrk="1" hangingPunct="1">
              <a:buFontTx/>
              <a:buNone/>
            </a:pPr>
            <a:r>
              <a:rPr lang="en-US" altLang="en-US" sz="2400" b="1">
                <a:solidFill>
                  <a:schemeClr val="bg1"/>
                </a:solidFill>
                <a:effectLst>
                  <a:outerShdw blurRad="38100" dist="38100" dir="2700000" algn="tl">
                    <a:srgbClr val="000000"/>
                  </a:outerShdw>
                </a:effectLst>
                <a:ea typeface="ＭＳ Ｐゴシック" charset="-128"/>
              </a:rPr>
              <a:t>Co-operative and mutual support can develop as we see that our prosperity impacts on that of others, sharing and not-exploiting</a:t>
            </a:r>
          </a:p>
          <a:p>
            <a:pPr marL="0" indent="0" eaLnBrk="1" hangingPunct="1">
              <a:buFontTx/>
              <a:buNone/>
            </a:pPr>
            <a:endParaRPr lang="en-US" altLang="en-US" sz="2400" b="1">
              <a:solidFill>
                <a:schemeClr val="bg1"/>
              </a:solidFill>
              <a:effectLst>
                <a:outerShdw blurRad="38100" dist="38100" dir="2700000" algn="tl">
                  <a:srgbClr val="000000"/>
                </a:outerShdw>
              </a:effectLst>
              <a:ea typeface="ＭＳ Ｐゴシック" charset="-128"/>
            </a:endParaRPr>
          </a:p>
        </p:txBody>
      </p:sp>
      <p:pic>
        <p:nvPicPr>
          <p:cNvPr id="89091" name="Picture 4" descr="mother-holding-bab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773238"/>
            <a:ext cx="1258887"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2" name="Picture 5" descr="sup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797425"/>
            <a:ext cx="1554163"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95507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5554" name="Oval 2"/>
          <p:cNvSpPr>
            <a:spLocks noChangeArrowheads="1"/>
          </p:cNvSpPr>
          <p:nvPr/>
        </p:nvSpPr>
        <p:spPr bwMode="auto">
          <a:xfrm>
            <a:off x="3132138" y="260350"/>
            <a:ext cx="3095625" cy="237648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342900" indent="-342900" algn="ctr">
              <a:defRPr/>
            </a:pPr>
            <a:endParaRPr lang="en-US">
              <a:solidFill>
                <a:srgbClr val="000066"/>
              </a:solidFill>
              <a:ea typeface="ＭＳ Ｐゴシック" charset="0"/>
            </a:endParaRPr>
          </a:p>
        </p:txBody>
      </p:sp>
      <p:sp>
        <p:nvSpPr>
          <p:cNvPr id="1175555" name="Text Box 3"/>
          <p:cNvSpPr txBox="1">
            <a:spLocks noChangeArrowheads="1"/>
          </p:cNvSpPr>
          <p:nvPr/>
        </p:nvSpPr>
        <p:spPr bwMode="auto">
          <a:xfrm>
            <a:off x="3779838" y="3213100"/>
            <a:ext cx="18002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spcBef>
                <a:spcPct val="50000"/>
              </a:spcBef>
            </a:pPr>
            <a:r>
              <a:rPr lang="en-GB" altLang="en-US" sz="2000">
                <a:effectLst>
                  <a:outerShdw blurRad="38100" dist="38100" dir="2700000" algn="tl">
                    <a:srgbClr val="000000"/>
                  </a:outerShdw>
                </a:effectLst>
              </a:rPr>
              <a:t>Well-being</a:t>
            </a:r>
          </a:p>
        </p:txBody>
      </p:sp>
      <p:sp>
        <p:nvSpPr>
          <p:cNvPr id="1175556" name="Text Box 4"/>
          <p:cNvSpPr txBox="1">
            <a:spLocks noChangeArrowheads="1"/>
          </p:cNvSpPr>
          <p:nvPr/>
        </p:nvSpPr>
        <p:spPr bwMode="auto">
          <a:xfrm>
            <a:off x="684213" y="4149725"/>
            <a:ext cx="2447925" cy="2295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defRPr/>
            </a:pPr>
            <a:r>
              <a:rPr lang="en-GB" sz="2000" dirty="0" smtClean="0">
                <a:solidFill>
                  <a:srgbClr val="66FF66"/>
                </a:solidFill>
                <a:effectLst>
                  <a:outerShdw blurRad="38100" dist="38100" dir="2700000" algn="tl">
                    <a:srgbClr val="000000"/>
                  </a:outerShdw>
                </a:effectLst>
                <a:ea typeface="+mn-ea"/>
              </a:rPr>
              <a:t>     Body/feelings</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Calm</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Slow</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Well-being</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Content</a:t>
            </a:r>
          </a:p>
          <a:p>
            <a:pPr>
              <a:spcBef>
                <a:spcPct val="50000"/>
              </a:spcBef>
              <a:buFontTx/>
              <a:buChar char="•"/>
              <a:defRPr/>
            </a:pPr>
            <a:endParaRPr lang="en-GB" sz="1800" dirty="0" smtClean="0">
              <a:solidFill>
                <a:schemeClr val="bg1"/>
              </a:solidFill>
              <a:effectLst>
                <a:outerShdw blurRad="38100" dist="38100" dir="2700000" algn="tl">
                  <a:srgbClr val="000000"/>
                </a:outerShdw>
              </a:effectLst>
              <a:ea typeface="+mn-ea"/>
            </a:endParaRPr>
          </a:p>
        </p:txBody>
      </p:sp>
      <p:sp>
        <p:nvSpPr>
          <p:cNvPr id="1175557" name="Text Box 5"/>
          <p:cNvSpPr txBox="1">
            <a:spLocks noChangeArrowheads="1"/>
          </p:cNvSpPr>
          <p:nvPr/>
        </p:nvSpPr>
        <p:spPr bwMode="auto">
          <a:xfrm>
            <a:off x="3348038" y="4149725"/>
            <a:ext cx="2736850" cy="4748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defRPr/>
            </a:pPr>
            <a:r>
              <a:rPr lang="en-GB" sz="2000" dirty="0" smtClean="0">
                <a:solidFill>
                  <a:srgbClr val="66FF66"/>
                </a:solidFill>
                <a:effectLst>
                  <a:outerShdw blurRad="38100" dist="38100" dir="2700000" algn="tl">
                    <a:srgbClr val="000000"/>
                  </a:outerShdw>
                </a:effectLst>
                <a:ea typeface="+mn-ea"/>
              </a:rPr>
              <a:t>     Attention/Thinking</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Open-focused</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Reflective</a:t>
            </a:r>
          </a:p>
          <a:p>
            <a:pPr>
              <a:spcBef>
                <a:spcPct val="50000"/>
              </a:spcBef>
              <a:buFontTx/>
              <a:buChar char="•"/>
              <a:defRPr/>
            </a:pPr>
            <a:r>
              <a:rPr lang="en-GB" sz="1800" dirty="0" err="1" smtClean="0">
                <a:solidFill>
                  <a:schemeClr val="bg1"/>
                </a:solidFill>
                <a:effectLst>
                  <a:outerShdw blurRad="38100" dist="38100" dir="2700000" algn="tl">
                    <a:srgbClr val="000000"/>
                  </a:outerShdw>
                </a:effectLst>
                <a:ea typeface="+mn-ea"/>
              </a:rPr>
              <a:t>Prosocial</a:t>
            </a:r>
            <a:endParaRPr lang="en-GB" sz="1800" dirty="0" smtClean="0">
              <a:solidFill>
                <a:schemeClr val="bg1"/>
              </a:solidFill>
              <a:effectLst>
                <a:outerShdw blurRad="38100" dist="38100" dir="2700000" algn="tl">
                  <a:srgbClr val="000000"/>
                </a:outerShdw>
              </a:effectLst>
              <a:ea typeface="+mn-ea"/>
            </a:endParaRPr>
          </a:p>
          <a:p>
            <a:pPr>
              <a:spcBef>
                <a:spcPct val="20000"/>
              </a:spcBef>
              <a:buFontTx/>
              <a:buChar char="•"/>
              <a:defRPr/>
            </a:pPr>
            <a:r>
              <a:rPr lang="en-GB" sz="1800" dirty="0" smtClean="0">
                <a:solidFill>
                  <a:schemeClr val="bg1"/>
                </a:solidFill>
                <a:effectLst>
                  <a:outerShdw blurRad="38100" dist="38100" dir="2700000" algn="tl">
                    <a:srgbClr val="000000"/>
                  </a:outerShdw>
                </a:effectLst>
                <a:ea typeface="+mn-ea"/>
              </a:rPr>
              <a:t>Internal v. external</a:t>
            </a:r>
          </a:p>
          <a:p>
            <a:pPr>
              <a:spcBef>
                <a:spcPct val="20000"/>
              </a:spcBef>
              <a:defRPr/>
            </a:pPr>
            <a:r>
              <a:rPr lang="en-GB" sz="1800" dirty="0" smtClean="0">
                <a:solidFill>
                  <a:schemeClr val="bg1"/>
                </a:solidFill>
                <a:effectLst>
                  <a:outerShdw blurRad="38100" dist="38100" dir="2700000" algn="tl">
                    <a:srgbClr val="000000"/>
                  </a:outerShdw>
                </a:effectLst>
                <a:ea typeface="+mn-ea"/>
              </a:rPr>
              <a:t>   (attribution prediction)</a:t>
            </a:r>
          </a:p>
          <a:p>
            <a:pPr>
              <a:spcBef>
                <a:spcPct val="50000"/>
              </a:spcBef>
              <a:buFontTx/>
              <a:buChar char="•"/>
              <a:defRPr/>
            </a:pPr>
            <a:endParaRPr lang="en-GB" sz="1800" dirty="0" smtClean="0">
              <a:solidFill>
                <a:schemeClr val="bg1"/>
              </a:solidFill>
              <a:effectLst>
                <a:outerShdw blurRad="38100" dist="38100" dir="2700000" algn="tl">
                  <a:srgbClr val="000000"/>
                </a:outerShdw>
              </a:effectLst>
              <a:ea typeface="+mn-ea"/>
            </a:endParaRPr>
          </a:p>
          <a:p>
            <a:pPr>
              <a:spcBef>
                <a:spcPct val="50000"/>
              </a:spcBef>
              <a:buFontTx/>
              <a:buChar char="•"/>
              <a:defRPr/>
            </a:pPr>
            <a:endParaRPr lang="en-GB" sz="1800" dirty="0" smtClean="0">
              <a:solidFill>
                <a:schemeClr val="bg1"/>
              </a:solidFill>
              <a:effectLst>
                <a:outerShdw blurRad="38100" dist="38100" dir="2700000" algn="tl">
                  <a:srgbClr val="000000"/>
                </a:outerShdw>
              </a:effectLst>
              <a:ea typeface="+mn-ea"/>
            </a:endParaRPr>
          </a:p>
          <a:p>
            <a:pPr algn="ctr">
              <a:spcBef>
                <a:spcPct val="20000"/>
              </a:spcBef>
              <a:defRPr/>
            </a:pPr>
            <a:endParaRPr lang="en-GB" sz="1800" dirty="0" smtClean="0">
              <a:solidFill>
                <a:schemeClr val="bg1"/>
              </a:solidFill>
              <a:effectLst>
                <a:outerShdw blurRad="38100" dist="38100" dir="2700000" algn="tl">
                  <a:srgbClr val="000000"/>
                </a:outerShdw>
              </a:effectLst>
              <a:ea typeface="+mn-ea"/>
            </a:endParaRPr>
          </a:p>
          <a:p>
            <a:pPr>
              <a:spcBef>
                <a:spcPct val="50000"/>
              </a:spcBef>
              <a:buFontTx/>
              <a:buChar char="•"/>
              <a:defRPr/>
            </a:pPr>
            <a:endParaRPr lang="en-GB" sz="1800" dirty="0" smtClean="0">
              <a:solidFill>
                <a:schemeClr val="bg1"/>
              </a:solidFill>
              <a:effectLst>
                <a:outerShdw blurRad="38100" dist="38100" dir="2700000" algn="tl">
                  <a:srgbClr val="000000"/>
                </a:outerShdw>
              </a:effectLst>
              <a:ea typeface="+mn-ea"/>
            </a:endParaRPr>
          </a:p>
          <a:p>
            <a:pPr>
              <a:spcBef>
                <a:spcPct val="50000"/>
              </a:spcBef>
              <a:buFontTx/>
              <a:buChar char="•"/>
              <a:defRPr/>
            </a:pPr>
            <a:endParaRPr lang="en-GB" sz="1800" dirty="0" smtClean="0">
              <a:solidFill>
                <a:schemeClr val="bg1"/>
              </a:solidFill>
              <a:effectLst>
                <a:outerShdw blurRad="38100" dist="38100" dir="2700000" algn="tl">
                  <a:srgbClr val="000000"/>
                </a:outerShdw>
              </a:effectLst>
              <a:ea typeface="+mn-ea"/>
            </a:endParaRPr>
          </a:p>
          <a:p>
            <a:pPr>
              <a:spcBef>
                <a:spcPct val="50000"/>
              </a:spcBef>
              <a:buFontTx/>
              <a:buChar char="•"/>
              <a:defRPr/>
            </a:pPr>
            <a:endParaRPr lang="en-GB" sz="1800" dirty="0" smtClean="0">
              <a:solidFill>
                <a:schemeClr val="bg1"/>
              </a:solidFill>
              <a:effectLst>
                <a:outerShdw blurRad="38100" dist="38100" dir="2700000" algn="tl">
                  <a:srgbClr val="000000"/>
                </a:outerShdw>
              </a:effectLst>
              <a:ea typeface="+mn-ea"/>
            </a:endParaRPr>
          </a:p>
          <a:p>
            <a:pPr algn="ctr">
              <a:spcBef>
                <a:spcPct val="50000"/>
              </a:spcBef>
              <a:buFontTx/>
              <a:buChar char="•"/>
              <a:defRPr/>
            </a:pPr>
            <a:endParaRPr lang="en-GB" sz="1800" dirty="0" smtClean="0">
              <a:solidFill>
                <a:srgbClr val="000066"/>
              </a:solidFill>
              <a:effectLst>
                <a:outerShdw blurRad="38100" dist="38100" dir="2700000" algn="tl">
                  <a:srgbClr val="000000"/>
                </a:outerShdw>
              </a:effectLst>
              <a:ea typeface="+mn-ea"/>
            </a:endParaRPr>
          </a:p>
        </p:txBody>
      </p:sp>
      <p:sp>
        <p:nvSpPr>
          <p:cNvPr id="1175558" name="Text Box 6"/>
          <p:cNvSpPr txBox="1">
            <a:spLocks noChangeArrowheads="1"/>
          </p:cNvSpPr>
          <p:nvPr/>
        </p:nvSpPr>
        <p:spPr bwMode="auto">
          <a:xfrm>
            <a:off x="6443663" y="4149725"/>
            <a:ext cx="2305050" cy="1909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defRPr/>
            </a:pPr>
            <a:r>
              <a:rPr lang="en-GB" sz="2000" dirty="0" smtClean="0">
                <a:solidFill>
                  <a:srgbClr val="66FF66"/>
                </a:solidFill>
                <a:effectLst>
                  <a:outerShdw blurRad="38100" dist="38100" dir="2700000" algn="tl">
                    <a:srgbClr val="000000"/>
                  </a:outerShdw>
                </a:effectLst>
                <a:ea typeface="+mn-ea"/>
              </a:rPr>
              <a:t>    Behaviour</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Peaceful</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Gentle</a:t>
            </a:r>
          </a:p>
          <a:p>
            <a:pPr>
              <a:spcBef>
                <a:spcPct val="50000"/>
              </a:spcBef>
              <a:buFontTx/>
              <a:buChar char="•"/>
              <a:defRPr/>
            </a:pPr>
            <a:r>
              <a:rPr lang="en-GB" sz="1800" dirty="0" smtClean="0">
                <a:solidFill>
                  <a:schemeClr val="bg1"/>
                </a:solidFill>
                <a:effectLst>
                  <a:outerShdw blurRad="38100" dist="38100" dir="2700000" algn="tl">
                    <a:srgbClr val="000000"/>
                  </a:outerShdw>
                </a:effectLst>
                <a:ea typeface="+mn-ea"/>
              </a:rPr>
              <a:t>Pro-social</a:t>
            </a:r>
          </a:p>
          <a:p>
            <a:pPr>
              <a:spcBef>
                <a:spcPct val="50000"/>
              </a:spcBef>
              <a:buFontTx/>
              <a:buChar char="•"/>
              <a:defRPr/>
            </a:pPr>
            <a:endParaRPr lang="en-GB" sz="1800" dirty="0" smtClean="0">
              <a:solidFill>
                <a:schemeClr val="bg1"/>
              </a:solidFill>
              <a:effectLst>
                <a:outerShdw blurRad="38100" dist="38100" dir="2700000" algn="tl">
                  <a:srgbClr val="000000"/>
                </a:outerShdw>
              </a:effectLst>
              <a:ea typeface="+mn-ea"/>
            </a:endParaRPr>
          </a:p>
        </p:txBody>
      </p:sp>
      <p:sp>
        <p:nvSpPr>
          <p:cNvPr id="1175559" name="Line 7"/>
          <p:cNvSpPr>
            <a:spLocks noChangeShapeType="1"/>
          </p:cNvSpPr>
          <p:nvPr/>
        </p:nvSpPr>
        <p:spPr bwMode="auto">
          <a:xfrm>
            <a:off x="4716463" y="2708275"/>
            <a:ext cx="0" cy="50482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75560" name="Line 8"/>
          <p:cNvSpPr>
            <a:spLocks noChangeShapeType="1"/>
          </p:cNvSpPr>
          <p:nvPr/>
        </p:nvSpPr>
        <p:spPr bwMode="auto">
          <a:xfrm flipH="1">
            <a:off x="1619250" y="3429000"/>
            <a:ext cx="2233613" cy="576263"/>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75561" name="Line 9"/>
          <p:cNvSpPr>
            <a:spLocks noChangeShapeType="1"/>
          </p:cNvSpPr>
          <p:nvPr/>
        </p:nvSpPr>
        <p:spPr bwMode="auto">
          <a:xfrm>
            <a:off x="4716463" y="3644900"/>
            <a:ext cx="0" cy="50482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75562" name="Line 10"/>
          <p:cNvSpPr>
            <a:spLocks noChangeShapeType="1"/>
          </p:cNvSpPr>
          <p:nvPr/>
        </p:nvSpPr>
        <p:spPr bwMode="auto">
          <a:xfrm>
            <a:off x="5435600" y="3429000"/>
            <a:ext cx="2160588" cy="647700"/>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75563" name="Text Box 11"/>
          <p:cNvSpPr txBox="1">
            <a:spLocks noChangeArrowheads="1"/>
          </p:cNvSpPr>
          <p:nvPr/>
        </p:nvSpPr>
        <p:spPr bwMode="auto">
          <a:xfrm>
            <a:off x="3276600" y="549275"/>
            <a:ext cx="2808288" cy="1855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a:spcBef>
                <a:spcPct val="20000"/>
              </a:spcBef>
              <a:defRPr/>
            </a:pPr>
            <a:r>
              <a:rPr lang="en-GB" sz="1800" smtClean="0">
                <a:solidFill>
                  <a:srgbClr val="339933"/>
                </a:solidFill>
                <a:effectLst>
                  <a:outerShdw blurRad="38100" dist="38100" dir="2700000" algn="tl">
                    <a:srgbClr val="000000"/>
                  </a:outerShdw>
                </a:effectLst>
                <a:ea typeface="+mn-ea"/>
              </a:rPr>
              <a:t>Non-wanting/</a:t>
            </a:r>
          </a:p>
          <a:p>
            <a:pPr algn="ctr">
              <a:spcBef>
                <a:spcPct val="20000"/>
              </a:spcBef>
              <a:defRPr/>
            </a:pPr>
            <a:r>
              <a:rPr lang="en-GB" sz="1800" smtClean="0">
                <a:solidFill>
                  <a:srgbClr val="339933"/>
                </a:solidFill>
                <a:effectLst>
                  <a:outerShdw blurRad="38100" dist="38100" dir="2700000" algn="tl">
                    <a:srgbClr val="000000"/>
                  </a:outerShdw>
                </a:effectLst>
                <a:ea typeface="+mn-ea"/>
              </a:rPr>
              <a:t>Affiliative focused</a:t>
            </a:r>
          </a:p>
          <a:p>
            <a:pPr algn="ctr">
              <a:spcBef>
                <a:spcPct val="20000"/>
              </a:spcBef>
              <a:defRPr/>
            </a:pPr>
            <a:endParaRPr lang="en-GB" sz="1800" smtClean="0">
              <a:solidFill>
                <a:srgbClr val="000066"/>
              </a:solidFill>
              <a:ea typeface="+mn-ea"/>
            </a:endParaRPr>
          </a:p>
          <a:p>
            <a:pPr algn="ctr">
              <a:spcBef>
                <a:spcPct val="20000"/>
              </a:spcBef>
              <a:defRPr/>
            </a:pPr>
            <a:r>
              <a:rPr lang="en-GB" sz="1800" smtClean="0">
                <a:solidFill>
                  <a:srgbClr val="000066"/>
                </a:solidFill>
                <a:ea typeface="+mn-ea"/>
              </a:rPr>
              <a:t>Safeness-kindness</a:t>
            </a:r>
          </a:p>
          <a:p>
            <a:pPr algn="ctr">
              <a:spcBef>
                <a:spcPct val="20000"/>
              </a:spcBef>
              <a:defRPr/>
            </a:pPr>
            <a:endParaRPr lang="en-GB" sz="1800" smtClean="0">
              <a:solidFill>
                <a:srgbClr val="000066"/>
              </a:solidFill>
              <a:ea typeface="+mn-ea"/>
            </a:endParaRPr>
          </a:p>
          <a:p>
            <a:pPr algn="ctr">
              <a:spcBef>
                <a:spcPct val="20000"/>
              </a:spcBef>
              <a:defRPr/>
            </a:pPr>
            <a:r>
              <a:rPr lang="en-GB" sz="1800" smtClean="0">
                <a:solidFill>
                  <a:srgbClr val="000066"/>
                </a:solidFill>
                <a:ea typeface="+mn-ea"/>
              </a:rPr>
              <a:t>Soothing</a:t>
            </a:r>
          </a:p>
        </p:txBody>
      </p:sp>
    </p:spTree>
    <p:extLst>
      <p:ext uri="{BB962C8B-B14F-4D97-AF65-F5344CB8AC3E}">
        <p14:creationId xmlns:p14="http://schemas.microsoft.com/office/powerpoint/2010/main" val="262831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55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556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755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755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755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7555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755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7555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755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75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5554" grpId="0" animBg="1"/>
      <p:bldP spid="1175555" grpId="0"/>
      <p:bldP spid="1175556" grpId="0"/>
      <p:bldP spid="1175557" grpId="0"/>
      <p:bldP spid="1175558" grpId="0"/>
      <p:bldP spid="1175563" grpId="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4850" name="Rectangle 2"/>
          <p:cNvSpPr>
            <a:spLocks noGrp="1" noChangeArrowheads="1"/>
          </p:cNvSpPr>
          <p:nvPr>
            <p:ph type="ctrTitle" idx="4294967295"/>
          </p:nvPr>
        </p:nvSpPr>
        <p:spPr>
          <a:xfrm>
            <a:off x="685800" y="838200"/>
            <a:ext cx="7772400" cy="457200"/>
          </a:xfrm>
        </p:spPr>
        <p:txBody>
          <a:bodyPr/>
          <a:lstStyle/>
          <a:p>
            <a:pPr eaLnBrk="1" hangingPunct="1">
              <a:defRPr/>
            </a:pPr>
            <a:endParaRPr lang="en-US" b="1">
              <a:solidFill>
                <a:srgbClr val="A50021"/>
              </a:solidFill>
              <a:cs typeface="+mj-cs"/>
            </a:endParaRPr>
          </a:p>
        </p:txBody>
      </p:sp>
      <p:sp>
        <p:nvSpPr>
          <p:cNvPr id="334851" name="Rectangle 3"/>
          <p:cNvSpPr>
            <a:spLocks noGrp="1" noChangeArrowheads="1"/>
          </p:cNvSpPr>
          <p:nvPr>
            <p:ph type="subTitle" idx="4294967295"/>
          </p:nvPr>
        </p:nvSpPr>
        <p:spPr>
          <a:xfrm>
            <a:off x="1371600" y="1981200"/>
            <a:ext cx="6553200" cy="4114800"/>
          </a:xfrm>
        </p:spPr>
        <p:txBody>
          <a:bodyPr/>
          <a:lstStyle/>
          <a:p>
            <a:pPr marL="0" indent="0" eaLnBrk="1" hangingPunct="1">
              <a:buFontTx/>
              <a:buNone/>
              <a:defRPr/>
            </a:pPr>
            <a:endParaRPr lang="en-US" b="1">
              <a:solidFill>
                <a:srgbClr val="000066"/>
              </a:solidFill>
              <a:cs typeface="+mn-cs"/>
            </a:endParaRPr>
          </a:p>
        </p:txBody>
      </p:sp>
      <p:sp>
        <p:nvSpPr>
          <p:cNvPr id="93187" name="Rectangle 4"/>
          <p:cNvSpPr>
            <a:spLocks noChangeArrowheads="1"/>
          </p:cNvSpPr>
          <p:nvPr/>
        </p:nvSpPr>
        <p:spPr bwMode="auto">
          <a:xfrm>
            <a:off x="685800" y="533400"/>
            <a:ext cx="7772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lnSpc>
                <a:spcPct val="100000"/>
              </a:lnSpc>
              <a:spcBef>
                <a:spcPct val="0"/>
              </a:spcBef>
            </a:pPr>
            <a:endParaRPr lang="en-US" altLang="en-US" sz="3600">
              <a:solidFill>
                <a:srgbClr val="A50021"/>
              </a:solidFill>
            </a:endParaRPr>
          </a:p>
        </p:txBody>
      </p:sp>
      <p:graphicFrame>
        <p:nvGraphicFramePr>
          <p:cNvPr id="93188" name="Object 5" descr="Parchment"/>
          <p:cNvGraphicFramePr>
            <a:graphicFrameLocks noChangeAspect="1"/>
          </p:cNvGraphicFramePr>
          <p:nvPr/>
        </p:nvGraphicFramePr>
        <p:xfrm>
          <a:off x="0" y="-171450"/>
          <a:ext cx="9324975" cy="7029450"/>
        </p:xfrm>
        <a:graphic>
          <a:graphicData uri="http://schemas.openxmlformats.org/presentationml/2006/ole">
            <mc:AlternateContent xmlns:mc="http://schemas.openxmlformats.org/markup-compatibility/2006">
              <mc:Choice xmlns:v="urn:schemas-microsoft-com:vml" Requires="v">
                <p:oleObj spid="_x0000_s57354" name="Bitmap Image" r:id="rId4" imgW="8419048" imgH="5915851" progId="PBrush">
                  <p:embed/>
                </p:oleObj>
              </mc:Choice>
              <mc:Fallback>
                <p:oleObj name="Bitmap Image" r:id="rId4" imgW="8419048" imgH="59158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1450"/>
                        <a:ext cx="9324975" cy="7029450"/>
                      </a:xfrm>
                      <a:prstGeom prst="rect">
                        <a:avLst/>
                      </a:prstGeom>
                      <a:blipFill dpi="0" rotWithShape="0">
                        <a:blip r:embed="rId6"/>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3189" name="Text Box 7"/>
          <p:cNvSpPr txBox="1">
            <a:spLocks noChangeArrowheads="1"/>
          </p:cNvSpPr>
          <p:nvPr/>
        </p:nvSpPr>
        <p:spPr bwMode="auto">
          <a:xfrm>
            <a:off x="3505200" y="1260475"/>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0"/>
              </a:spcBef>
            </a:pPr>
            <a:endParaRPr lang="en-US" altLang="en-US" b="0">
              <a:solidFill>
                <a:schemeClr val="tx1"/>
              </a:solidFill>
            </a:endParaRPr>
          </a:p>
        </p:txBody>
      </p:sp>
      <p:sp>
        <p:nvSpPr>
          <p:cNvPr id="93190" name="Text Box 8"/>
          <p:cNvSpPr txBox="1">
            <a:spLocks noChangeArrowheads="1"/>
          </p:cNvSpPr>
          <p:nvPr/>
        </p:nvSpPr>
        <p:spPr bwMode="auto">
          <a:xfrm>
            <a:off x="3527425" y="3505200"/>
            <a:ext cx="15779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endParaRPr lang="en-US" altLang="en-US" b="0">
              <a:solidFill>
                <a:schemeClr val="tx1"/>
              </a:solidFill>
            </a:endParaRPr>
          </a:p>
        </p:txBody>
      </p:sp>
      <p:sp>
        <p:nvSpPr>
          <p:cNvPr id="93191" name="Text Box 11"/>
          <p:cNvSpPr txBox="1">
            <a:spLocks noChangeArrowheads="1"/>
          </p:cNvSpPr>
          <p:nvPr/>
        </p:nvSpPr>
        <p:spPr bwMode="auto">
          <a:xfrm>
            <a:off x="3733800" y="5478463"/>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endParaRPr lang="en-US" altLang="en-US" b="0">
              <a:solidFill>
                <a:schemeClr val="tx1"/>
              </a:solidFill>
            </a:endParaRPr>
          </a:p>
        </p:txBody>
      </p:sp>
      <p:sp>
        <p:nvSpPr>
          <p:cNvPr id="93192" name="Text Box 12"/>
          <p:cNvSpPr txBox="1">
            <a:spLocks noChangeArrowheads="1"/>
          </p:cNvSpPr>
          <p:nvPr/>
        </p:nvSpPr>
        <p:spPr bwMode="auto">
          <a:xfrm>
            <a:off x="6477000" y="5257800"/>
            <a:ext cx="1600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endParaRPr lang="en-US" altLang="en-US" sz="2000">
              <a:solidFill>
                <a:srgbClr val="336600"/>
              </a:solidFill>
            </a:endParaRPr>
          </a:p>
        </p:txBody>
      </p:sp>
      <p:sp>
        <p:nvSpPr>
          <p:cNvPr id="803854" name="Rectangle 14"/>
          <p:cNvSpPr>
            <a:spLocks noChangeArrowheads="1"/>
          </p:cNvSpPr>
          <p:nvPr/>
        </p:nvSpPr>
        <p:spPr bwMode="auto">
          <a:xfrm>
            <a:off x="684213" y="0"/>
            <a:ext cx="77724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lnSpc>
                <a:spcPct val="100000"/>
              </a:lnSpc>
              <a:spcBef>
                <a:spcPct val="0"/>
              </a:spcBef>
            </a:pPr>
            <a:r>
              <a:rPr lang="en-GB" altLang="en-US" sz="3200">
                <a:solidFill>
                  <a:srgbClr val="0000FF"/>
                </a:solidFill>
              </a:rPr>
              <a:t>Between self and others</a:t>
            </a:r>
          </a:p>
        </p:txBody>
      </p:sp>
      <p:sp>
        <p:nvSpPr>
          <p:cNvPr id="93194" name="Text Box 15"/>
          <p:cNvSpPr txBox="1">
            <a:spLocks noChangeArrowheads="1"/>
          </p:cNvSpPr>
          <p:nvPr/>
        </p:nvSpPr>
        <p:spPr bwMode="auto">
          <a:xfrm>
            <a:off x="4267200" y="17526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endParaRPr lang="en-US" altLang="en-US">
              <a:solidFill>
                <a:srgbClr val="CC00CC"/>
              </a:solidFill>
            </a:endParaRPr>
          </a:p>
        </p:txBody>
      </p:sp>
      <p:sp>
        <p:nvSpPr>
          <p:cNvPr id="803858" name="Oval 18"/>
          <p:cNvSpPr>
            <a:spLocks noChangeArrowheads="1"/>
          </p:cNvSpPr>
          <p:nvPr/>
        </p:nvSpPr>
        <p:spPr bwMode="auto">
          <a:xfrm>
            <a:off x="2268538" y="2852738"/>
            <a:ext cx="1798637" cy="144462"/>
          </a:xfrm>
          <a:prstGeom prst="ellipse">
            <a:avLst/>
          </a:prstGeom>
          <a:noFill/>
          <a:ln>
            <a:noFill/>
          </a:ln>
          <a:effectLs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93196" name="Text Box 19"/>
          <p:cNvSpPr txBox="1">
            <a:spLocks noChangeArrowheads="1"/>
          </p:cNvSpPr>
          <p:nvPr/>
        </p:nvSpPr>
        <p:spPr bwMode="auto">
          <a:xfrm>
            <a:off x="1979613" y="3141663"/>
            <a:ext cx="1223962" cy="42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a:solidFill>
                  <a:srgbClr val="800000"/>
                </a:solidFill>
              </a:rPr>
              <a:t>Threat</a:t>
            </a:r>
          </a:p>
        </p:txBody>
      </p:sp>
      <p:sp>
        <p:nvSpPr>
          <p:cNvPr id="803863" name="Oval 23"/>
          <p:cNvSpPr>
            <a:spLocks noChangeArrowheads="1"/>
          </p:cNvSpPr>
          <p:nvPr/>
        </p:nvSpPr>
        <p:spPr bwMode="auto">
          <a:xfrm>
            <a:off x="4716463" y="2852738"/>
            <a:ext cx="1944687" cy="1150937"/>
          </a:xfrm>
          <a:prstGeom prst="ellipse">
            <a:avLst/>
          </a:prstGeom>
          <a:noFill/>
          <a:ln w="38100">
            <a:solidFill>
              <a:srgbClr val="008000"/>
            </a:solidFill>
            <a:round/>
            <a:headEnd/>
            <a:tailEnd/>
          </a:ln>
          <a:effectLs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93198" name="Text Box 24"/>
          <p:cNvSpPr txBox="1">
            <a:spLocks noChangeArrowheads="1"/>
          </p:cNvSpPr>
          <p:nvPr/>
        </p:nvSpPr>
        <p:spPr bwMode="auto">
          <a:xfrm>
            <a:off x="4932363" y="2997200"/>
            <a:ext cx="1727200"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a:solidFill>
                  <a:srgbClr val="008000"/>
                </a:solidFill>
              </a:rPr>
              <a:t>Affiliative/ Soothing</a:t>
            </a:r>
          </a:p>
        </p:txBody>
      </p:sp>
      <p:sp>
        <p:nvSpPr>
          <p:cNvPr id="803866" name="AutoShape 26"/>
          <p:cNvSpPr>
            <a:spLocks noChangeArrowheads="1"/>
          </p:cNvSpPr>
          <p:nvPr/>
        </p:nvSpPr>
        <p:spPr bwMode="auto">
          <a:xfrm>
            <a:off x="1835150" y="2636838"/>
            <a:ext cx="1584325" cy="1441450"/>
          </a:xfrm>
          <a:prstGeom prst="irregularSeal1">
            <a:avLst/>
          </a:prstGeom>
          <a:noFill/>
          <a:ln w="28575">
            <a:solidFill>
              <a:srgbClr val="800000"/>
            </a:solidFill>
            <a:miter lim="800000"/>
            <a:headEnd/>
            <a:tailEnd/>
          </a:ln>
          <a:effectLs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93200" name="AutoShape 27"/>
          <p:cNvSpPr>
            <a:spLocks noChangeArrowheads="1"/>
          </p:cNvSpPr>
          <p:nvPr/>
        </p:nvSpPr>
        <p:spPr bwMode="auto">
          <a:xfrm>
            <a:off x="3419475" y="2349500"/>
            <a:ext cx="1871663" cy="647700"/>
          </a:xfrm>
          <a:prstGeom prst="leftArrow">
            <a:avLst>
              <a:gd name="adj1" fmla="val 50000"/>
              <a:gd name="adj2" fmla="val 72243"/>
            </a:avLst>
          </a:prstGeom>
          <a:noFill/>
          <a:ln w="28575">
            <a:solidFill>
              <a:srgbClr val="008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r>
              <a:rPr lang="en-GB" altLang="en-US">
                <a:solidFill>
                  <a:srgbClr val="008000"/>
                </a:solidFill>
              </a:rPr>
              <a:t>Calms</a:t>
            </a:r>
          </a:p>
        </p:txBody>
      </p:sp>
      <p:sp>
        <p:nvSpPr>
          <p:cNvPr id="803868" name="Text Box 28"/>
          <p:cNvSpPr txBox="1">
            <a:spLocks noChangeArrowheads="1"/>
          </p:cNvSpPr>
          <p:nvPr/>
        </p:nvSpPr>
        <p:spPr bwMode="auto">
          <a:xfrm>
            <a:off x="1258888" y="5949950"/>
            <a:ext cx="7200900" cy="420688"/>
          </a:xfrm>
          <a:prstGeom prst="rect">
            <a:avLst/>
          </a:prstGeom>
          <a:noFill/>
          <a:ln>
            <a:noFill/>
          </a:ln>
          <a:effectLs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a:solidFill>
                  <a:srgbClr val="0000CC"/>
                </a:solidFill>
                <a:effectLst>
                  <a:outerShdw blurRad="38100" dist="38100" dir="2700000" algn="tl">
                    <a:srgbClr val="000000"/>
                  </a:outerShdw>
                </a:effectLst>
              </a:rPr>
              <a:t>120 Million year evolving system to regulate threat</a:t>
            </a:r>
          </a:p>
        </p:txBody>
      </p:sp>
      <p:sp>
        <p:nvSpPr>
          <p:cNvPr id="93202" name="Text Box 29"/>
          <p:cNvSpPr txBox="1">
            <a:spLocks noChangeArrowheads="1"/>
          </p:cNvSpPr>
          <p:nvPr/>
        </p:nvSpPr>
        <p:spPr bwMode="auto">
          <a:xfrm>
            <a:off x="2700338" y="1484313"/>
            <a:ext cx="3240087"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sz="1800"/>
              <a:t>Self-to self</a:t>
            </a:r>
          </a:p>
        </p:txBody>
      </p:sp>
      <p:sp>
        <p:nvSpPr>
          <p:cNvPr id="166942" name="Text Box 30"/>
          <p:cNvSpPr txBox="1">
            <a:spLocks noChangeArrowheads="1"/>
          </p:cNvSpPr>
          <p:nvPr/>
        </p:nvSpPr>
        <p:spPr bwMode="auto">
          <a:xfrm>
            <a:off x="2700338" y="1412875"/>
            <a:ext cx="338455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spcBef>
                <a:spcPct val="50000"/>
              </a:spcBef>
            </a:pPr>
            <a:r>
              <a:rPr lang="en-GB" altLang="en-US" sz="2800">
                <a:solidFill>
                  <a:srgbClr val="0000FF"/>
                </a:solidFill>
              </a:rPr>
              <a:t>Self to self</a:t>
            </a:r>
          </a:p>
        </p:txBody>
      </p:sp>
    </p:spTree>
    <p:extLst>
      <p:ext uri="{BB962C8B-B14F-4D97-AF65-F5344CB8AC3E}">
        <p14:creationId xmlns:p14="http://schemas.microsoft.com/office/powerpoint/2010/main" val="673101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03868">
                                            <p:txEl>
                                              <p:pRg st="0" end="0"/>
                                            </p:txEl>
                                          </p:spTgt>
                                        </p:tgtEl>
                                        <p:attrNameLst>
                                          <p:attrName>style.visibility</p:attrName>
                                        </p:attrNameLst>
                                      </p:cBhvr>
                                      <p:to>
                                        <p:strVal val="visible"/>
                                      </p:to>
                                    </p:set>
                                    <p:anim calcmode="lin" valueType="num">
                                      <p:cBhvr additive="base">
                                        <p:cTn id="7" dur="500" fill="hold"/>
                                        <p:tgtEl>
                                          <p:spTgt spid="8038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38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03854">
                                            <p:txEl>
                                              <p:pRg st="0" end="0"/>
                                            </p:txEl>
                                          </p:spTgt>
                                        </p:tgtEl>
                                        <p:attrNameLst>
                                          <p:attrName>style.visibility</p:attrName>
                                        </p:attrNameLst>
                                      </p:cBhvr>
                                      <p:to>
                                        <p:strVal val="visible"/>
                                      </p:to>
                                    </p:set>
                                    <p:anim calcmode="lin" valueType="num">
                                      <p:cBhvr additive="base">
                                        <p:cTn id="13" dur="500" fill="hold"/>
                                        <p:tgtEl>
                                          <p:spTgt spid="80385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38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6942">
                                            <p:txEl>
                                              <p:pRg st="0" end="0"/>
                                            </p:txEl>
                                          </p:spTgt>
                                        </p:tgtEl>
                                        <p:attrNameLst>
                                          <p:attrName>style.visibility</p:attrName>
                                        </p:attrNameLst>
                                      </p:cBhvr>
                                      <p:to>
                                        <p:strVal val="visible"/>
                                      </p:to>
                                    </p:set>
                                    <p:anim calcmode="lin" valueType="num">
                                      <p:cBhvr additive="base">
                                        <p:cTn id="19" dur="500" fill="hold"/>
                                        <p:tgtEl>
                                          <p:spTgt spid="16694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69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le 1"/>
          <p:cNvSpPr>
            <a:spLocks noGrp="1"/>
          </p:cNvSpPr>
          <p:nvPr>
            <p:ph type="title" idx="4294967295"/>
          </p:nvPr>
        </p:nvSpPr>
        <p:spPr>
          <a:xfrm>
            <a:off x="468313" y="0"/>
            <a:ext cx="8229600" cy="1143000"/>
          </a:xfrm>
        </p:spPr>
        <p:txBody>
          <a:bodyPr/>
          <a:lstStyle/>
          <a:p>
            <a:pPr>
              <a:defRPr/>
            </a:pPr>
            <a:r>
              <a:rPr lang="en-US" sz="3200" b="1">
                <a:solidFill>
                  <a:srgbClr val="FFFF99"/>
                </a:solidFill>
                <a:cs typeface="+mj-cs"/>
              </a:rPr>
              <a:t>Safeness -connecting and the parasympathetic system: The Vagus Nerve</a:t>
            </a:r>
          </a:p>
        </p:txBody>
      </p:sp>
      <p:sp>
        <p:nvSpPr>
          <p:cNvPr id="3" name="Content Placeholder 2"/>
          <p:cNvSpPr>
            <a:spLocks noGrp="1"/>
          </p:cNvSpPr>
          <p:nvPr>
            <p:ph idx="4294967295"/>
          </p:nvPr>
        </p:nvSpPr>
        <p:spPr>
          <a:xfrm>
            <a:off x="5549900" y="1417638"/>
            <a:ext cx="3505200" cy="4492625"/>
          </a:xfrm>
        </p:spPr>
        <p:txBody>
          <a:bodyPr>
            <a:normAutofit/>
          </a:bodyPr>
          <a:lstStyle/>
          <a:p>
            <a:pPr>
              <a:lnSpc>
                <a:spcPct val="90000"/>
              </a:lnSpc>
            </a:pPr>
            <a:r>
              <a:rPr lang="en-US" altLang="en-US" sz="2400" b="1">
                <a:solidFill>
                  <a:schemeClr val="bg1"/>
                </a:solidFill>
                <a:effectLst>
                  <a:outerShdw blurRad="38100" dist="38100" dir="2700000" algn="tl">
                    <a:srgbClr val="000000"/>
                  </a:outerShdw>
                </a:effectLst>
                <a:ea typeface="ＭＳ Ｐゴシック" charset="-128"/>
              </a:rPr>
              <a:t>PNS influence on heart rate – slows beat down during outbreath</a:t>
            </a:r>
          </a:p>
          <a:p>
            <a:pPr>
              <a:lnSpc>
                <a:spcPct val="90000"/>
              </a:lnSpc>
              <a:buFontTx/>
              <a:buNone/>
            </a:pPr>
            <a:endParaRPr lang="en-US" altLang="en-US" sz="2400" b="1">
              <a:solidFill>
                <a:schemeClr val="bg1"/>
              </a:solidFill>
              <a:effectLst>
                <a:outerShdw blurRad="38100" dist="38100" dir="2700000" algn="tl">
                  <a:srgbClr val="000000"/>
                </a:outerShdw>
              </a:effectLst>
              <a:ea typeface="ＭＳ Ｐゴシック" charset="-128"/>
            </a:endParaRPr>
          </a:p>
          <a:p>
            <a:pPr>
              <a:lnSpc>
                <a:spcPct val="90000"/>
              </a:lnSpc>
            </a:pPr>
            <a:r>
              <a:rPr lang="en-US" altLang="en-US" sz="2400" b="1">
                <a:solidFill>
                  <a:schemeClr val="bg1"/>
                </a:solidFill>
                <a:effectLst>
                  <a:outerShdw blurRad="38100" dist="38100" dir="2700000" algn="tl">
                    <a:srgbClr val="000000"/>
                  </a:outerShdw>
                </a:effectLst>
                <a:ea typeface="ＭＳ Ｐゴシック" charset="-128"/>
              </a:rPr>
              <a:t>Associated with affiliation, tend &amp; befriend, general positive emotional tone</a:t>
            </a:r>
          </a:p>
          <a:p>
            <a:pPr>
              <a:lnSpc>
                <a:spcPct val="90000"/>
              </a:lnSpc>
            </a:pPr>
            <a:endParaRPr lang="en-US" altLang="en-US" sz="2400" b="1">
              <a:solidFill>
                <a:schemeClr val="bg1"/>
              </a:solidFill>
              <a:effectLst>
                <a:outerShdw blurRad="38100" dist="38100" dir="2700000" algn="tl">
                  <a:srgbClr val="000000"/>
                </a:outerShdw>
              </a:effectLst>
              <a:ea typeface="ＭＳ Ｐゴシック" charset="-128"/>
            </a:endParaRPr>
          </a:p>
          <a:p>
            <a:pPr>
              <a:lnSpc>
                <a:spcPct val="90000"/>
              </a:lnSpc>
            </a:pPr>
            <a:r>
              <a:rPr lang="en-US" altLang="en-US" sz="2400" b="1">
                <a:solidFill>
                  <a:schemeClr val="bg1"/>
                </a:solidFill>
                <a:effectLst>
                  <a:outerShdw blurRad="38100" dist="38100" dir="2700000" algn="tl">
                    <a:srgbClr val="000000"/>
                  </a:outerShdw>
                </a:effectLst>
                <a:ea typeface="ＭＳ Ｐゴシック" charset="-128"/>
              </a:rPr>
              <a:t>Sensitive to safeness</a:t>
            </a:r>
          </a:p>
        </p:txBody>
      </p:sp>
      <p:pic>
        <p:nvPicPr>
          <p:cNvPr id="9523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2513"/>
            <a:ext cx="5435600"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3743212"/>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thoraxautonomic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76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2" name="Line 3"/>
          <p:cNvSpPr>
            <a:spLocks noChangeShapeType="1"/>
          </p:cNvSpPr>
          <p:nvPr/>
        </p:nvSpPr>
        <p:spPr bwMode="auto">
          <a:xfrm>
            <a:off x="2484438" y="3068638"/>
            <a:ext cx="2592387" cy="1296987"/>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283" name="Line 4"/>
          <p:cNvSpPr>
            <a:spLocks noChangeShapeType="1"/>
          </p:cNvSpPr>
          <p:nvPr/>
        </p:nvSpPr>
        <p:spPr bwMode="auto">
          <a:xfrm>
            <a:off x="2484438" y="2708275"/>
            <a:ext cx="2016125" cy="1368425"/>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284" name="Line 5"/>
          <p:cNvSpPr>
            <a:spLocks noChangeShapeType="1"/>
          </p:cNvSpPr>
          <p:nvPr/>
        </p:nvSpPr>
        <p:spPr bwMode="auto">
          <a:xfrm>
            <a:off x="2555875" y="2492375"/>
            <a:ext cx="1511300" cy="129698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8822" name="Text Box 6"/>
          <p:cNvSpPr txBox="1">
            <a:spLocks noChangeArrowheads="1"/>
          </p:cNvSpPr>
          <p:nvPr/>
        </p:nvSpPr>
        <p:spPr bwMode="auto">
          <a:xfrm>
            <a:off x="5580063" y="4292600"/>
            <a:ext cx="3168650" cy="1587500"/>
          </a:xfrm>
          <a:prstGeom prst="rect">
            <a:avLst/>
          </a:prstGeom>
          <a:noFill/>
          <a:ln w="9525">
            <a:noFill/>
            <a:miter lim="800000"/>
            <a:headEnd/>
            <a:tailEnd/>
          </a:ln>
          <a:effec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r>
              <a:rPr lang="en-GB" altLang="en-US" sz="2800">
                <a:effectLst>
                  <a:outerShdw blurRad="38100" dist="38100" dir="2700000" algn="tl">
                    <a:srgbClr val="000000"/>
                  </a:outerShdw>
                </a:effectLst>
              </a:rPr>
              <a:t>Sympathetic nerves to heart</a:t>
            </a:r>
          </a:p>
          <a:p>
            <a:pPr eaLnBrk="1" hangingPunct="1">
              <a:lnSpc>
                <a:spcPct val="100000"/>
              </a:lnSpc>
              <a:spcBef>
                <a:spcPct val="50000"/>
              </a:spcBef>
            </a:pPr>
            <a:r>
              <a:rPr lang="en-GB" altLang="en-US" sz="2800">
                <a:effectLst>
                  <a:outerShdw blurRad="38100" dist="38100" dir="2700000" algn="tl">
                    <a:srgbClr val="000000"/>
                  </a:outerShdw>
                </a:effectLst>
              </a:rPr>
              <a:t>Increases HR</a:t>
            </a:r>
          </a:p>
        </p:txBody>
      </p:sp>
      <p:sp>
        <p:nvSpPr>
          <p:cNvPr id="97286" name="Line 7"/>
          <p:cNvSpPr>
            <a:spLocks noChangeShapeType="1"/>
          </p:cNvSpPr>
          <p:nvPr/>
        </p:nvSpPr>
        <p:spPr bwMode="auto">
          <a:xfrm>
            <a:off x="2700338" y="836613"/>
            <a:ext cx="3095625" cy="1008062"/>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8824" name="Text Box 8"/>
          <p:cNvSpPr txBox="1">
            <a:spLocks noChangeArrowheads="1"/>
          </p:cNvSpPr>
          <p:nvPr/>
        </p:nvSpPr>
        <p:spPr bwMode="auto">
          <a:xfrm>
            <a:off x="5867400" y="908050"/>
            <a:ext cx="2952750" cy="1587500"/>
          </a:xfrm>
          <a:prstGeom prst="rect">
            <a:avLst/>
          </a:prstGeom>
          <a:noFill/>
          <a:ln w="9525">
            <a:noFill/>
            <a:miter lim="800000"/>
            <a:headEnd/>
            <a:tailEnd/>
          </a:ln>
          <a:effec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r>
              <a:rPr lang="en-GB" altLang="en-US" sz="2800">
                <a:effectLst>
                  <a:outerShdw blurRad="38100" dist="38100" dir="2700000" algn="tl">
                    <a:srgbClr val="000000"/>
                  </a:outerShdw>
                </a:effectLst>
              </a:rPr>
              <a:t>Parasympathetic nerves to heart</a:t>
            </a:r>
          </a:p>
          <a:p>
            <a:pPr eaLnBrk="1" hangingPunct="1">
              <a:lnSpc>
                <a:spcPct val="100000"/>
              </a:lnSpc>
              <a:spcBef>
                <a:spcPct val="50000"/>
              </a:spcBef>
            </a:pPr>
            <a:r>
              <a:rPr lang="en-GB" altLang="en-US" sz="2800">
                <a:effectLst>
                  <a:outerShdw blurRad="38100" dist="38100" dir="2700000" algn="tl">
                    <a:srgbClr val="000000"/>
                  </a:outerShdw>
                </a:effectLst>
              </a:rPr>
              <a:t>Slows HR</a:t>
            </a:r>
          </a:p>
        </p:txBody>
      </p:sp>
    </p:spTree>
    <p:extLst>
      <p:ext uri="{BB962C8B-B14F-4D97-AF65-F5344CB8AC3E}">
        <p14:creationId xmlns:p14="http://schemas.microsoft.com/office/powerpoint/2010/main" val="5125127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EK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60350"/>
            <a:ext cx="7489825"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7795" name="Text Box 3"/>
          <p:cNvSpPr txBox="1">
            <a:spLocks noChangeArrowheads="1"/>
          </p:cNvSpPr>
          <p:nvPr/>
        </p:nvSpPr>
        <p:spPr bwMode="auto">
          <a:xfrm>
            <a:off x="1403350" y="2852738"/>
            <a:ext cx="2232025" cy="3932237"/>
          </a:xfrm>
          <a:prstGeom prst="rect">
            <a:avLst/>
          </a:prstGeom>
          <a:noFill/>
          <a:ln w="9525">
            <a:solidFill>
              <a:schemeClr val="tx1"/>
            </a:solidFill>
            <a:miter lim="800000"/>
            <a:headEnd/>
            <a:tailEnd/>
          </a:ln>
          <a:effec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r>
              <a:rPr lang="en-GB" altLang="en-US" sz="1800">
                <a:effectLst>
                  <a:outerShdw blurRad="38100" dist="38100" dir="2700000" algn="tl">
                    <a:srgbClr val="000000"/>
                  </a:outerShdw>
                </a:effectLst>
              </a:rPr>
              <a:t>    Successive Inter-beat Intervals     </a:t>
            </a:r>
          </a:p>
          <a:p>
            <a:pPr eaLnBrk="1" hangingPunct="1"/>
            <a:r>
              <a:rPr lang="en-GB" altLang="en-US" sz="1800">
                <a:effectLst>
                  <a:outerShdw blurRad="38100" dist="38100" dir="2700000" algn="tl">
                    <a:srgbClr val="000000"/>
                  </a:outerShdw>
                </a:effectLst>
              </a:rPr>
              <a:t>               (ms) </a:t>
            </a:r>
          </a:p>
          <a:p>
            <a:pPr eaLnBrk="1" hangingPunct="1"/>
            <a:r>
              <a:rPr lang="en-GB" altLang="en-US" sz="1800">
                <a:effectLst>
                  <a:outerShdw blurRad="38100" dist="38100" dir="2700000" algn="tl">
                    <a:srgbClr val="000000"/>
                  </a:outerShdw>
                </a:effectLst>
              </a:rPr>
              <a:t>		945	</a:t>
            </a:r>
          </a:p>
          <a:p>
            <a:pPr eaLnBrk="1" hangingPunct="1"/>
            <a:r>
              <a:rPr lang="en-GB" altLang="en-US" sz="1800">
                <a:effectLst>
                  <a:outerShdw blurRad="38100" dist="38100" dir="2700000" algn="tl">
                    <a:srgbClr val="000000"/>
                  </a:outerShdw>
                </a:effectLst>
              </a:rPr>
              <a:t>		897</a:t>
            </a:r>
          </a:p>
          <a:p>
            <a:pPr eaLnBrk="1" hangingPunct="1"/>
            <a:r>
              <a:rPr lang="en-GB" altLang="en-US" sz="1800">
                <a:effectLst>
                  <a:outerShdw blurRad="38100" dist="38100" dir="2700000" algn="tl">
                    <a:srgbClr val="000000"/>
                  </a:outerShdw>
                </a:effectLst>
              </a:rPr>
              <a:t>		858	</a:t>
            </a:r>
          </a:p>
          <a:p>
            <a:pPr eaLnBrk="1" hangingPunct="1"/>
            <a:r>
              <a:rPr lang="en-GB" altLang="en-US" sz="1800">
                <a:effectLst>
                  <a:outerShdw blurRad="38100" dist="38100" dir="2700000" algn="tl">
                    <a:srgbClr val="000000"/>
                  </a:outerShdw>
                </a:effectLst>
              </a:rPr>
              <a:t>		799	</a:t>
            </a:r>
          </a:p>
          <a:p>
            <a:pPr eaLnBrk="1" hangingPunct="1"/>
            <a:r>
              <a:rPr lang="en-GB" altLang="en-US" sz="1800">
                <a:effectLst>
                  <a:outerShdw blurRad="38100" dist="38100" dir="2700000" algn="tl">
                    <a:srgbClr val="000000"/>
                  </a:outerShdw>
                </a:effectLst>
              </a:rPr>
              <a:t>		821	</a:t>
            </a:r>
          </a:p>
          <a:p>
            <a:pPr eaLnBrk="1" hangingPunct="1"/>
            <a:r>
              <a:rPr lang="en-GB" altLang="en-US" sz="1800">
                <a:effectLst>
                  <a:outerShdw blurRad="38100" dist="38100" dir="2700000" algn="tl">
                    <a:srgbClr val="000000"/>
                  </a:outerShdw>
                </a:effectLst>
              </a:rPr>
              <a:t>		846	</a:t>
            </a:r>
          </a:p>
          <a:p>
            <a:pPr eaLnBrk="1" hangingPunct="1"/>
            <a:r>
              <a:rPr lang="en-GB" altLang="en-US" sz="1800">
                <a:effectLst>
                  <a:outerShdw blurRad="38100" dist="38100" dir="2700000" algn="tl">
                    <a:srgbClr val="000000"/>
                  </a:outerShdw>
                </a:effectLst>
              </a:rPr>
              <a:t>		851	</a:t>
            </a:r>
          </a:p>
          <a:p>
            <a:pPr eaLnBrk="1" hangingPunct="1"/>
            <a:r>
              <a:rPr lang="en-GB" altLang="en-US" sz="1800">
                <a:effectLst>
                  <a:outerShdw blurRad="38100" dist="38100" dir="2700000" algn="tl">
                    <a:srgbClr val="000000"/>
                  </a:outerShdw>
                </a:effectLst>
              </a:rPr>
              <a:t>		858	</a:t>
            </a:r>
          </a:p>
          <a:p>
            <a:pPr eaLnBrk="1" hangingPunct="1"/>
            <a:r>
              <a:rPr lang="en-GB" altLang="en-US" sz="1800">
                <a:effectLst>
                  <a:outerShdw blurRad="38100" dist="38100" dir="2700000" algn="tl">
                    <a:srgbClr val="000000"/>
                  </a:outerShdw>
                </a:effectLst>
              </a:rPr>
              <a:t>		879	</a:t>
            </a:r>
          </a:p>
          <a:p>
            <a:pPr eaLnBrk="1" hangingPunct="1"/>
            <a:r>
              <a:rPr lang="en-GB" altLang="en-US" sz="1800">
                <a:effectLst>
                  <a:outerShdw blurRad="38100" dist="38100" dir="2700000" algn="tl">
                    <a:srgbClr val="000000"/>
                  </a:outerShdw>
                </a:effectLst>
              </a:rPr>
              <a:t>		879	</a:t>
            </a:r>
          </a:p>
        </p:txBody>
      </p:sp>
      <p:sp>
        <p:nvSpPr>
          <p:cNvPr id="417796" name="Text Box 4"/>
          <p:cNvSpPr txBox="1">
            <a:spLocks noChangeArrowheads="1"/>
          </p:cNvSpPr>
          <p:nvPr/>
        </p:nvSpPr>
        <p:spPr bwMode="auto">
          <a:xfrm>
            <a:off x="5003800" y="3933825"/>
            <a:ext cx="2735263" cy="1092200"/>
          </a:xfrm>
          <a:prstGeom prst="rect">
            <a:avLst/>
          </a:prstGeom>
          <a:noFill/>
          <a:ln w="9525">
            <a:solidFill>
              <a:schemeClr val="tx1"/>
            </a:solidFill>
            <a:miter lim="800000"/>
            <a:headEnd/>
            <a:tailEnd/>
          </a:ln>
          <a:effectLst/>
        </p:spPr>
        <p:txBody>
          <a:bodyPr>
            <a:spAutoFit/>
          </a:bodyPr>
          <a:lstStyle>
            <a:lvl1pPr marL="342900" indent="-342900"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spcBef>
                <a:spcPct val="50000"/>
              </a:spcBef>
            </a:pPr>
            <a:r>
              <a:rPr lang="en-GB" altLang="en-US" sz="1800">
                <a:effectLst>
                  <a:outerShdw blurRad="38100" dist="38100" dir="2700000" algn="tl">
                    <a:srgbClr val="000000"/>
                  </a:outerShdw>
                </a:effectLst>
              </a:rPr>
              <a:t>Standard Deviation of Inter-beat Intervals over 300 second period = SDNN</a:t>
            </a:r>
          </a:p>
        </p:txBody>
      </p:sp>
      <p:sp>
        <p:nvSpPr>
          <p:cNvPr id="99332" name="Line 5"/>
          <p:cNvSpPr>
            <a:spLocks noChangeShapeType="1"/>
          </p:cNvSpPr>
          <p:nvPr/>
        </p:nvSpPr>
        <p:spPr bwMode="auto">
          <a:xfrm>
            <a:off x="2555875" y="2492375"/>
            <a:ext cx="0" cy="288925"/>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9333" name="Line 6"/>
          <p:cNvSpPr>
            <a:spLocks noChangeShapeType="1"/>
          </p:cNvSpPr>
          <p:nvPr/>
        </p:nvSpPr>
        <p:spPr bwMode="auto">
          <a:xfrm>
            <a:off x="4140200" y="4437063"/>
            <a:ext cx="6477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9334" name="Line 7"/>
          <p:cNvSpPr>
            <a:spLocks noChangeShapeType="1"/>
          </p:cNvSpPr>
          <p:nvPr/>
        </p:nvSpPr>
        <p:spPr bwMode="auto">
          <a:xfrm flipV="1">
            <a:off x="1692275" y="1341438"/>
            <a:ext cx="719138" cy="71437"/>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9335" name="AutoShape 8"/>
          <p:cNvSpPr>
            <a:spLocks noChangeArrowheads="1"/>
          </p:cNvSpPr>
          <p:nvPr/>
        </p:nvSpPr>
        <p:spPr bwMode="auto">
          <a:xfrm>
            <a:off x="1476375" y="765175"/>
            <a:ext cx="1295400" cy="71438"/>
          </a:xfrm>
          <a:prstGeom prst="leftRightArrow">
            <a:avLst>
              <a:gd name="adj1" fmla="val 50000"/>
              <a:gd name="adj2" fmla="val 362664"/>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endParaRPr lang="en-US" altLang="en-US" sz="1800"/>
          </a:p>
        </p:txBody>
      </p:sp>
    </p:spTree>
    <p:extLst>
      <p:ext uri="{BB962C8B-B14F-4D97-AF65-F5344CB8AC3E}">
        <p14:creationId xmlns:p14="http://schemas.microsoft.com/office/powerpoint/2010/main" val="2332703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ctrTitle" idx="4294967295"/>
          </p:nvPr>
        </p:nvSpPr>
        <p:spPr>
          <a:xfrm>
            <a:off x="685800" y="2130425"/>
            <a:ext cx="7772400" cy="1470025"/>
          </a:xfrm>
        </p:spPr>
        <p:txBody>
          <a:bodyPr/>
          <a:lstStyle/>
          <a:p>
            <a:pPr>
              <a:defRPr/>
            </a:pPr>
            <a:endParaRPr lang="en-US">
              <a:cs typeface="+mj-cs"/>
            </a:endParaRPr>
          </a:p>
        </p:txBody>
      </p:sp>
      <p:pic>
        <p:nvPicPr>
          <p:cNvPr id="343043" name="Picture 3"/>
          <p:cNvPicPr>
            <a:picLocks noGrp="1" noChangeAspect="1" noChangeArrowheads="1"/>
          </p:cNvPicPr>
          <p:nvPr>
            <p:ph type="subTitle" idx="4294967295"/>
          </p:nvPr>
        </p:nvPicPr>
        <p:blipFill>
          <a:blip r:embed="rId2">
            <a:extLst>
              <a:ext uri="{28A0092B-C50C-407E-A947-70E740481C1C}">
                <a14:useLocalDpi xmlns:a14="http://schemas.microsoft.com/office/drawing/2010/main" val="0"/>
              </a:ext>
            </a:extLst>
          </a:blip>
          <a:srcRect/>
          <a:stretch>
            <a:fillRect/>
          </a:stretch>
        </p:blipFill>
        <p:spPr>
          <a:xfrm>
            <a:off x="250825" y="404813"/>
            <a:ext cx="8569325" cy="5761037"/>
          </a:xfrm>
        </p:spPr>
      </p:pic>
      <p:sp>
        <p:nvSpPr>
          <p:cNvPr id="101379" name="Text Box 4"/>
          <p:cNvSpPr txBox="1">
            <a:spLocks noChangeArrowheads="1"/>
          </p:cNvSpPr>
          <p:nvPr/>
        </p:nvSpPr>
        <p:spPr bwMode="auto">
          <a:xfrm>
            <a:off x="611188" y="6308725"/>
            <a:ext cx="3313112" cy="77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r>
              <a:rPr lang="en-GB" altLang="en-US" sz="1800" b="0">
                <a:solidFill>
                  <a:srgbClr val="FFFF99"/>
                </a:solidFill>
                <a:latin typeface="Arial" charset="0"/>
              </a:rPr>
              <a:t>Source: www.coherence.com</a:t>
            </a:r>
          </a:p>
          <a:p>
            <a:pPr eaLnBrk="1" hangingPunct="1">
              <a:lnSpc>
                <a:spcPct val="100000"/>
              </a:lnSpc>
              <a:spcBef>
                <a:spcPct val="50000"/>
              </a:spcBef>
            </a:pPr>
            <a:endParaRPr lang="en-GB" altLang="en-US" sz="1800" b="0">
              <a:solidFill>
                <a:schemeClr val="tx1"/>
              </a:solidFill>
              <a:latin typeface="Arial" charset="0"/>
            </a:endParaRPr>
          </a:p>
        </p:txBody>
      </p:sp>
    </p:spTree>
    <p:extLst>
      <p:ext uri="{BB962C8B-B14F-4D97-AF65-F5344CB8AC3E}">
        <p14:creationId xmlns:p14="http://schemas.microsoft.com/office/powerpoint/2010/main" val="19407912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itle 1"/>
          <p:cNvSpPr>
            <a:spLocks noGrp="1"/>
          </p:cNvSpPr>
          <p:nvPr>
            <p:ph type="title" idx="4294967295"/>
          </p:nvPr>
        </p:nvSpPr>
        <p:spPr>
          <a:xfrm>
            <a:off x="779463" y="528638"/>
            <a:ext cx="8185150" cy="1100137"/>
          </a:xfrm>
        </p:spPr>
        <p:txBody>
          <a:bodyPr anchor="b"/>
          <a:lstStyle/>
          <a:p>
            <a:pPr eaLnBrk="1" hangingPunct="1"/>
            <a:r>
              <a:rPr lang="en-US" altLang="en-US">
                <a:solidFill>
                  <a:srgbClr val="FFFF99"/>
                </a:solidFill>
                <a:ea typeface="ＭＳ Ｐゴシック" charset="-128"/>
              </a:rPr>
              <a:t>‘</a:t>
            </a:r>
            <a:r>
              <a:rPr lang="en-US" altLang="ja-JP" b="1">
                <a:solidFill>
                  <a:srgbClr val="FFFF99"/>
                </a:solidFill>
                <a:effectLst>
                  <a:outerShdw blurRad="38100" dist="38100" dir="2700000" algn="tl">
                    <a:srgbClr val="000000"/>
                  </a:outerShdw>
                </a:effectLst>
                <a:ea typeface="ＭＳ Ｐゴシック" charset="-128"/>
              </a:rPr>
              <a:t>New Brain</a:t>
            </a:r>
            <a:r>
              <a:rPr lang="en-US" altLang="en-US" b="1">
                <a:solidFill>
                  <a:srgbClr val="FFFF99"/>
                </a:solidFill>
                <a:effectLst>
                  <a:outerShdw blurRad="38100" dist="38100" dir="2700000" algn="tl">
                    <a:srgbClr val="000000"/>
                  </a:outerShdw>
                </a:effectLst>
                <a:ea typeface="ＭＳ Ｐゴシック" charset="-128"/>
              </a:rPr>
              <a:t>’</a:t>
            </a:r>
            <a:r>
              <a:rPr lang="en-US" altLang="ja-JP" b="1">
                <a:solidFill>
                  <a:srgbClr val="FFFF99"/>
                </a:solidFill>
                <a:effectLst>
                  <a:outerShdw blurRad="38100" dist="38100" dir="2700000" algn="tl">
                    <a:srgbClr val="000000"/>
                  </a:outerShdw>
                </a:effectLst>
                <a:ea typeface="ＭＳ Ｐゴシック" charset="-128"/>
              </a:rPr>
              <a:t> with Frontal cortex and PNS</a:t>
            </a:r>
            <a:endParaRPr lang="en-US" altLang="en-US" b="1">
              <a:solidFill>
                <a:srgbClr val="FFFF99"/>
              </a:solidFill>
              <a:effectLst>
                <a:outerShdw blurRad="38100" dist="38100" dir="2700000" algn="tl">
                  <a:srgbClr val="000000"/>
                </a:outerShdw>
              </a:effectLst>
              <a:ea typeface="ＭＳ Ｐゴシック" charset="-128"/>
            </a:endParaRPr>
          </a:p>
        </p:txBody>
      </p:sp>
      <p:pic>
        <p:nvPicPr>
          <p:cNvPr id="344067" name="Content Placeholder 4" descr="images-3.jpeg"/>
          <p:cNvPicPr>
            <a:picLocks noGrp="1" noChangeAspect="1"/>
          </p:cNvPicPr>
          <p:nvPr>
            <p:ph idx="4294967295"/>
          </p:nvPr>
        </p:nvPicPr>
        <p:blipFill>
          <a:blip r:embed="rId2">
            <a:extLst>
              <a:ext uri="{28A0092B-C50C-407E-A947-70E740481C1C}">
                <a14:useLocalDpi xmlns:a14="http://schemas.microsoft.com/office/drawing/2010/main" val="0"/>
              </a:ext>
            </a:extLst>
          </a:blip>
          <a:srcRect l="-40099" r="-40099"/>
          <a:stretch>
            <a:fillRect/>
          </a:stretch>
        </p:blipFill>
        <p:spPr>
          <a:xfrm>
            <a:off x="-900113" y="1989138"/>
            <a:ext cx="5976938" cy="4114800"/>
          </a:xfrm>
        </p:spPr>
      </p:pic>
      <p:sp>
        <p:nvSpPr>
          <p:cNvPr id="750597" name="Text Box 5"/>
          <p:cNvSpPr txBox="1">
            <a:spLocks noChangeArrowheads="1"/>
          </p:cNvSpPr>
          <p:nvPr/>
        </p:nvSpPr>
        <p:spPr bwMode="auto">
          <a:xfrm>
            <a:off x="4211638" y="2420938"/>
            <a:ext cx="4932362" cy="3725862"/>
          </a:xfrm>
          <a:prstGeom prst="rect">
            <a:avLst/>
          </a:prstGeom>
          <a:noFill/>
          <a:ln w="9525">
            <a:noFill/>
            <a:miter lim="800000"/>
            <a:headEnd/>
            <a:tailEnd/>
          </a:ln>
          <a:effectLst/>
        </p:spPr>
        <p:txBody>
          <a:bodyPr>
            <a:spAutoFit/>
          </a:bodyPr>
          <a:lstStyle>
            <a:lvl1pPr marL="263525" indent="-263525"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buFontTx/>
              <a:buChar char="•"/>
            </a:pPr>
            <a:r>
              <a:rPr lang="en-GB" altLang="en-US" sz="2800">
                <a:effectLst>
                  <a:outerShdw blurRad="38100" dist="38100" dir="2700000" algn="tl">
                    <a:srgbClr val="000000"/>
                  </a:outerShdw>
                </a:effectLst>
              </a:rPr>
              <a:t>HRV ass. with flexibility</a:t>
            </a:r>
          </a:p>
          <a:p>
            <a:pPr eaLnBrk="1" hangingPunct="1">
              <a:lnSpc>
                <a:spcPct val="100000"/>
              </a:lnSpc>
              <a:spcBef>
                <a:spcPct val="50000"/>
              </a:spcBef>
              <a:buFontTx/>
              <a:buChar char="•"/>
            </a:pPr>
            <a:r>
              <a:rPr lang="en-GB" altLang="en-US" sz="2800">
                <a:effectLst>
                  <a:outerShdw blurRad="38100" dist="38100" dir="2700000" algn="tl">
                    <a:srgbClr val="000000"/>
                  </a:outerShdw>
                </a:effectLst>
              </a:rPr>
              <a:t>Mindful attention</a:t>
            </a:r>
          </a:p>
          <a:p>
            <a:pPr eaLnBrk="1" hangingPunct="1">
              <a:lnSpc>
                <a:spcPct val="100000"/>
              </a:lnSpc>
              <a:spcBef>
                <a:spcPct val="50000"/>
              </a:spcBef>
              <a:buFontTx/>
              <a:buChar char="•"/>
            </a:pPr>
            <a:r>
              <a:rPr lang="en-GB" altLang="en-US" sz="2800">
                <a:effectLst>
                  <a:outerShdw blurRad="38100" dist="38100" dir="2700000" algn="tl">
                    <a:srgbClr val="000000"/>
                  </a:outerShdw>
                </a:effectLst>
              </a:rPr>
              <a:t>Control of attention</a:t>
            </a:r>
          </a:p>
          <a:p>
            <a:pPr eaLnBrk="1" hangingPunct="1">
              <a:lnSpc>
                <a:spcPct val="100000"/>
              </a:lnSpc>
              <a:spcBef>
                <a:spcPct val="50000"/>
              </a:spcBef>
              <a:buFontTx/>
              <a:buChar char="•"/>
            </a:pPr>
            <a:r>
              <a:rPr lang="en-GB" altLang="en-US" sz="2800">
                <a:effectLst>
                  <a:outerShdw blurRad="38100" dist="38100" dir="2700000" algn="tl">
                    <a:srgbClr val="000000"/>
                  </a:outerShdw>
                </a:effectLst>
              </a:rPr>
              <a:t>Reflective thinking</a:t>
            </a:r>
          </a:p>
          <a:p>
            <a:pPr eaLnBrk="1" hangingPunct="1">
              <a:lnSpc>
                <a:spcPct val="100000"/>
              </a:lnSpc>
              <a:spcBef>
                <a:spcPct val="50000"/>
              </a:spcBef>
              <a:buFontTx/>
              <a:buChar char="•"/>
            </a:pPr>
            <a:r>
              <a:rPr lang="en-GB" altLang="en-US" sz="2800">
                <a:effectLst>
                  <a:outerShdw blurRad="38100" dist="38100" dir="2700000" algn="tl">
                    <a:srgbClr val="000000"/>
                  </a:outerShdw>
                </a:effectLst>
              </a:rPr>
              <a:t>Empathy – mentalizing</a:t>
            </a:r>
          </a:p>
          <a:p>
            <a:pPr eaLnBrk="1" hangingPunct="1">
              <a:lnSpc>
                <a:spcPct val="100000"/>
              </a:lnSpc>
              <a:spcBef>
                <a:spcPct val="50000"/>
              </a:spcBef>
              <a:buFontTx/>
              <a:buChar char="•"/>
            </a:pPr>
            <a:r>
              <a:rPr lang="en-GB" altLang="en-US" sz="2800">
                <a:effectLst>
                  <a:outerShdw blurRad="38100" dist="38100" dir="2700000" algn="tl">
                    <a:srgbClr val="000000"/>
                  </a:outerShdw>
                </a:effectLst>
              </a:rPr>
              <a:t>Not acting on emotions</a:t>
            </a:r>
          </a:p>
        </p:txBody>
      </p:sp>
    </p:spTree>
    <p:extLst>
      <p:ext uri="{BB962C8B-B14F-4D97-AF65-F5344CB8AC3E}">
        <p14:creationId xmlns:p14="http://schemas.microsoft.com/office/powerpoint/2010/main" val="749945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p:cNvSpPr>
          <p:nvPr>
            <p:ph type="body" idx="4294967295"/>
          </p:nvPr>
        </p:nvSpPr>
        <p:spPr>
          <a:xfrm>
            <a:off x="-212196" y="1229783"/>
            <a:ext cx="9136063" cy="3457576"/>
          </a:xfrm>
          <a:prstGeom prst="rect">
            <a:avLst/>
          </a:prstGeom>
        </p:spPr>
        <p:txBody>
          <a:bodyPr lIns="0" tIns="0" rIns="0" bIns="0">
            <a:normAutofit/>
          </a:bodyPr>
          <a:lstStyle/>
          <a:p>
            <a:pPr marL="647700" marR="0" lvl="0" indent="-385762" algn="just">
              <a:spcBef>
                <a:spcPts val="800"/>
              </a:spcBef>
              <a:buBlip>
                <a:blip r:embed="rId2"/>
              </a:buBlip>
              <a:defRPr sz="1800">
                <a:uFillTx/>
              </a:defRPr>
            </a:pPr>
            <a:r>
              <a:rPr sz="3600">
                <a:solidFill>
                  <a:srgbClr val="FFFFFF"/>
                </a:solidFill>
                <a:uFill>
                  <a:solidFill>
                    <a:srgbClr val="FFFFFF"/>
                  </a:solidFill>
                </a:uFill>
              </a:rPr>
              <a:t>Compassion as a </a:t>
            </a:r>
            <a:r>
              <a:rPr sz="3600">
                <a:solidFill>
                  <a:srgbClr val="FFFFFF"/>
                </a:solidFill>
                <a:uFill>
                  <a:solidFill>
                    <a:srgbClr val="FFFFFF"/>
                  </a:solidFill>
                </a:uFill>
                <a:latin typeface="Arial"/>
                <a:ea typeface="Arial"/>
                <a:cs typeface="Arial"/>
                <a:sym typeface="Arial"/>
              </a:rPr>
              <a:t>“</a:t>
            </a:r>
            <a:r>
              <a:rPr sz="3600">
                <a:solidFill>
                  <a:srgbClr val="FFFFFF"/>
                </a:solidFill>
                <a:uFill>
                  <a:solidFill>
                    <a:srgbClr val="FFFFFF"/>
                  </a:solidFill>
                </a:uFill>
              </a:rPr>
              <a:t>multifaceted process</a:t>
            </a:r>
            <a:r>
              <a:rPr sz="3600">
                <a:solidFill>
                  <a:srgbClr val="FFFFFF"/>
                </a:solidFill>
                <a:uFill>
                  <a:solidFill>
                    <a:srgbClr val="FFFFFF"/>
                  </a:solidFill>
                </a:uFill>
                <a:latin typeface="Arial"/>
                <a:ea typeface="Arial"/>
                <a:cs typeface="Arial"/>
                <a:sym typeface="Arial"/>
              </a:rPr>
              <a:t>”</a:t>
            </a:r>
            <a:r>
              <a:rPr sz="3600">
                <a:solidFill>
                  <a:srgbClr val="FFFFFF"/>
                </a:solidFill>
                <a:uFill>
                  <a:solidFill>
                    <a:srgbClr val="FFFFFF"/>
                  </a:solidFill>
                </a:uFill>
              </a:rPr>
              <a:t> that has evolved from </a:t>
            </a:r>
            <a:r>
              <a:rPr sz="3600">
                <a:solidFill>
                  <a:srgbClr val="FFFFFF"/>
                </a:solidFill>
                <a:uFill>
                  <a:solidFill>
                    <a:srgbClr val="FFFFFF"/>
                  </a:solidFill>
                </a:uFill>
                <a:latin typeface="Arial"/>
                <a:ea typeface="Arial"/>
                <a:cs typeface="Arial"/>
                <a:sym typeface="Arial"/>
              </a:rPr>
              <a:t>“</a:t>
            </a:r>
            <a:r>
              <a:rPr sz="3600">
                <a:solidFill>
                  <a:srgbClr val="FFFFFF"/>
                </a:solidFill>
                <a:uFill>
                  <a:solidFill>
                    <a:srgbClr val="FFFFFF"/>
                  </a:solidFill>
                </a:uFill>
              </a:rPr>
              <a:t>the caregiver mentality</a:t>
            </a:r>
            <a:r>
              <a:rPr sz="3600">
                <a:solidFill>
                  <a:srgbClr val="FFFFFF"/>
                </a:solidFill>
                <a:uFill>
                  <a:solidFill>
                    <a:srgbClr val="FFFFFF"/>
                  </a:solidFill>
                </a:uFill>
                <a:latin typeface="Arial"/>
                <a:ea typeface="Arial"/>
                <a:cs typeface="Arial"/>
                <a:sym typeface="Arial"/>
              </a:rPr>
              <a:t>”</a:t>
            </a:r>
            <a:r>
              <a:rPr sz="3600">
                <a:solidFill>
                  <a:srgbClr val="FFFFFF"/>
                </a:solidFill>
                <a:uFill>
                  <a:solidFill>
                    <a:srgbClr val="FFFFFF"/>
                  </a:solidFill>
                </a:uFill>
              </a:rPr>
              <a:t> found in human parental care and childrearing. As such compassion involves a number of emotional, cognitive, and motivational elements.</a:t>
            </a:r>
          </a:p>
        </p:txBody>
      </p:sp>
      <p:sp>
        <p:nvSpPr>
          <p:cNvPr id="42" name="Shape 42"/>
          <p:cNvSpPr>
            <a:spLocks noGrp="1"/>
          </p:cNvSpPr>
          <p:nvPr>
            <p:ph type="title" idx="4294967295"/>
          </p:nvPr>
        </p:nvSpPr>
        <p:spPr>
          <a:xfrm>
            <a:off x="684212" y="-315913"/>
            <a:ext cx="7816851" cy="1441451"/>
          </a:xfrm>
          <a:prstGeom prst="rect">
            <a:avLst/>
          </a:prstGeom>
        </p:spPr>
        <p:txBody>
          <a:bodyPr lIns="0" tIns="0" rIns="0" bIns="0">
            <a:normAutofit/>
          </a:bodyPr>
          <a:lstStyle>
            <a:lvl1pPr marL="295275" marR="0" indent="-295275">
              <a:defRPr>
                <a:solidFill>
                  <a:srgbClr val="FFFF00"/>
                </a:solidFill>
                <a:uFill>
                  <a:solidFill>
                    <a:srgbClr val="FFFF00"/>
                  </a:solidFill>
                </a:uFill>
              </a:defRPr>
            </a:lvl1pPr>
          </a:lstStyle>
          <a:p>
            <a:pPr lvl="0">
              <a:defRPr sz="1800">
                <a:solidFill>
                  <a:srgbClr val="000000"/>
                </a:solidFill>
                <a:uFillTx/>
              </a:defRPr>
            </a:pPr>
            <a:r>
              <a:rPr sz="4400">
                <a:solidFill>
                  <a:srgbClr val="FFFF00"/>
                </a:solidFill>
                <a:uFill>
                  <a:solidFill>
                    <a:srgbClr val="FFFF00"/>
                  </a:solidFill>
                </a:uFill>
              </a:rPr>
              <a:t>CFT - Compassion Defined</a:t>
            </a:r>
          </a:p>
        </p:txBody>
      </p:sp>
      <p:pic>
        <p:nvPicPr>
          <p:cNvPr id="43" name="Water Lilly logo blue.png" descr="Water Lilly logo blue"/>
          <p:cNvPicPr/>
          <p:nvPr/>
        </p:nvPicPr>
        <p:blipFill>
          <a:blip r:embed="rId3">
            <a:extLst/>
          </a:blip>
          <a:stretch>
            <a:fillRect/>
          </a:stretch>
        </p:blipFill>
        <p:spPr>
          <a:xfrm rot="20511548">
            <a:off x="1371600" y="5292725"/>
            <a:ext cx="1008063" cy="882650"/>
          </a:xfrm>
          <a:prstGeom prst="rect">
            <a:avLst/>
          </a:prstGeom>
          <a:ln w="12700">
            <a:miter lim="400000"/>
          </a:ln>
        </p:spPr>
      </p:pic>
      <p:pic>
        <p:nvPicPr>
          <p:cNvPr id="44" name="image.png"/>
          <p:cNvPicPr/>
          <p:nvPr/>
        </p:nvPicPr>
        <p:blipFill>
          <a:blip r:embed="rId4">
            <a:extLst/>
          </a:blip>
          <a:stretch>
            <a:fillRect/>
          </a:stretch>
        </p:blipFill>
        <p:spPr>
          <a:xfrm>
            <a:off x="5595937" y="4292600"/>
            <a:ext cx="3548063" cy="25654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title" idx="4294967295"/>
          </p:nvPr>
        </p:nvSpPr>
        <p:spPr>
          <a:xfrm>
            <a:off x="779463" y="528638"/>
            <a:ext cx="8083550" cy="739775"/>
          </a:xfrm>
        </p:spPr>
        <p:txBody>
          <a:bodyPr anchor="b"/>
          <a:lstStyle/>
          <a:p>
            <a:pPr eaLnBrk="1" hangingPunct="1"/>
            <a:r>
              <a:rPr lang="en-US" altLang="en-US">
                <a:solidFill>
                  <a:srgbClr val="FFFF99"/>
                </a:solidFill>
                <a:ea typeface="ＭＳ Ｐゴシック" charset="-128"/>
              </a:rPr>
              <a:t>‘</a:t>
            </a:r>
            <a:r>
              <a:rPr lang="en-US" altLang="ja-JP" b="1">
                <a:solidFill>
                  <a:srgbClr val="FFFF99"/>
                </a:solidFill>
                <a:effectLst>
                  <a:outerShdw blurRad="38100" dist="38100" dir="2700000" algn="tl">
                    <a:srgbClr val="000000"/>
                  </a:outerShdw>
                </a:effectLst>
                <a:ea typeface="ＭＳ Ｐゴシック" charset="-128"/>
              </a:rPr>
              <a:t>Some Overloads for New brain</a:t>
            </a:r>
            <a:endParaRPr lang="en-US" altLang="en-US" b="1">
              <a:solidFill>
                <a:srgbClr val="FFFF99"/>
              </a:solidFill>
              <a:effectLst>
                <a:outerShdw blurRad="38100" dist="38100" dir="2700000" algn="tl">
                  <a:srgbClr val="000000"/>
                </a:outerShdw>
              </a:effectLst>
              <a:ea typeface="ＭＳ Ｐゴシック" charset="-128"/>
            </a:endParaRPr>
          </a:p>
        </p:txBody>
      </p:sp>
      <p:pic>
        <p:nvPicPr>
          <p:cNvPr id="345091" name="Content Placeholder 4" descr="images-3.jpeg"/>
          <p:cNvPicPr>
            <a:picLocks noGrp="1" noChangeAspect="1"/>
          </p:cNvPicPr>
          <p:nvPr>
            <p:ph idx="4294967295"/>
          </p:nvPr>
        </p:nvPicPr>
        <p:blipFill>
          <a:blip r:embed="rId2">
            <a:extLst>
              <a:ext uri="{28A0092B-C50C-407E-A947-70E740481C1C}">
                <a14:useLocalDpi xmlns:a14="http://schemas.microsoft.com/office/drawing/2010/main" val="0"/>
              </a:ext>
            </a:extLst>
          </a:blip>
          <a:srcRect l="-40099" r="-40099"/>
          <a:stretch>
            <a:fillRect/>
          </a:stretch>
        </p:blipFill>
        <p:spPr>
          <a:xfrm>
            <a:off x="-900113" y="1989138"/>
            <a:ext cx="5976938" cy="4114800"/>
          </a:xfrm>
        </p:spPr>
      </p:pic>
      <p:sp>
        <p:nvSpPr>
          <p:cNvPr id="757764" name="Text Box 4"/>
          <p:cNvSpPr txBox="1">
            <a:spLocks noChangeArrowheads="1"/>
          </p:cNvSpPr>
          <p:nvPr/>
        </p:nvSpPr>
        <p:spPr bwMode="auto">
          <a:xfrm>
            <a:off x="4067175" y="1844675"/>
            <a:ext cx="5400675" cy="4152900"/>
          </a:xfrm>
          <a:prstGeom prst="rect">
            <a:avLst/>
          </a:prstGeom>
          <a:noFill/>
          <a:ln w="9525">
            <a:noFill/>
            <a:miter lim="800000"/>
            <a:headEnd/>
            <a:tailEnd/>
          </a:ln>
          <a:effectLst/>
        </p:spPr>
        <p:txBody>
          <a:bodyPr>
            <a:spAutoFit/>
          </a:bodyPr>
          <a:lstStyle>
            <a:lvl1pPr marL="263525" indent="-263525"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buFontTx/>
              <a:buChar char="•"/>
            </a:pPr>
            <a:r>
              <a:rPr lang="en-GB" altLang="en-US" sz="2800">
                <a:effectLst>
                  <a:outerShdw blurRad="38100" dist="38100" dir="2700000" algn="tl">
                    <a:srgbClr val="000000"/>
                  </a:outerShdw>
                </a:effectLst>
              </a:rPr>
              <a:t>Chronic sympathetic arousal</a:t>
            </a:r>
          </a:p>
          <a:p>
            <a:pPr eaLnBrk="1" hangingPunct="1">
              <a:lnSpc>
                <a:spcPct val="100000"/>
              </a:lnSpc>
              <a:spcBef>
                <a:spcPct val="50000"/>
              </a:spcBef>
              <a:buFontTx/>
              <a:buChar char="•"/>
            </a:pPr>
            <a:r>
              <a:rPr lang="en-GB" altLang="en-US" sz="2800">
                <a:effectLst>
                  <a:outerShdw blurRad="38100" dist="38100" dir="2700000" algn="tl">
                    <a:srgbClr val="000000"/>
                  </a:outerShdw>
                </a:effectLst>
              </a:rPr>
              <a:t>Rapid shifts of attention</a:t>
            </a:r>
          </a:p>
          <a:p>
            <a:pPr eaLnBrk="1" hangingPunct="1">
              <a:lnSpc>
                <a:spcPct val="100000"/>
              </a:lnSpc>
              <a:spcBef>
                <a:spcPct val="50000"/>
              </a:spcBef>
              <a:buFontTx/>
              <a:buChar char="•"/>
            </a:pPr>
            <a:r>
              <a:rPr lang="en-GB" altLang="en-US" sz="2800">
                <a:effectLst>
                  <a:outerShdw blurRad="38100" dist="38100" dir="2700000" algn="tl">
                    <a:srgbClr val="000000"/>
                  </a:outerShdw>
                </a:effectLst>
              </a:rPr>
              <a:t>No time for reflective thinking</a:t>
            </a:r>
          </a:p>
          <a:p>
            <a:pPr eaLnBrk="1" hangingPunct="1">
              <a:lnSpc>
                <a:spcPct val="100000"/>
              </a:lnSpc>
              <a:spcBef>
                <a:spcPct val="50000"/>
              </a:spcBef>
              <a:buFontTx/>
              <a:buChar char="•"/>
            </a:pPr>
            <a:r>
              <a:rPr lang="en-GB" altLang="en-US" sz="2800">
                <a:effectLst>
                  <a:outerShdw blurRad="38100" dist="38100" dir="2700000" algn="tl">
                    <a:srgbClr val="000000"/>
                  </a:outerShdw>
                </a:effectLst>
              </a:rPr>
              <a:t>Fear based  (personal distress) based arousal</a:t>
            </a:r>
          </a:p>
          <a:p>
            <a:pPr eaLnBrk="1" hangingPunct="1">
              <a:lnSpc>
                <a:spcPct val="100000"/>
              </a:lnSpc>
              <a:spcBef>
                <a:spcPct val="50000"/>
              </a:spcBef>
              <a:buFontTx/>
              <a:buChar char="•"/>
            </a:pPr>
            <a:r>
              <a:rPr lang="en-GB" altLang="en-US" sz="2800">
                <a:effectLst>
                  <a:outerShdw blurRad="38100" dist="38100" dir="2700000" algn="tl">
                    <a:srgbClr val="000000"/>
                  </a:outerShdw>
                </a:effectLst>
              </a:rPr>
              <a:t> Self-criticism and self-doubt</a:t>
            </a:r>
          </a:p>
          <a:p>
            <a:pPr eaLnBrk="1" hangingPunct="1">
              <a:lnSpc>
                <a:spcPct val="100000"/>
              </a:lnSpc>
              <a:spcBef>
                <a:spcPct val="50000"/>
              </a:spcBef>
              <a:buFontTx/>
              <a:buChar char="•"/>
            </a:pPr>
            <a:r>
              <a:rPr lang="en-GB" altLang="en-US" sz="2800">
                <a:effectLst>
                  <a:outerShdw blurRad="38100" dist="38100" dir="2700000" algn="tl">
                    <a:srgbClr val="000000"/>
                  </a:outerShdw>
                </a:effectLst>
              </a:rPr>
              <a:t>Systemic failures in support</a:t>
            </a:r>
          </a:p>
        </p:txBody>
      </p:sp>
    </p:spTree>
    <p:extLst>
      <p:ext uri="{BB962C8B-B14F-4D97-AF65-F5344CB8AC3E}">
        <p14:creationId xmlns:p14="http://schemas.microsoft.com/office/powerpoint/2010/main" val="7522253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GB" altLang="en-US" b="1">
                <a:solidFill>
                  <a:srgbClr val="FFFF99"/>
                </a:solidFill>
                <a:effectLst>
                  <a:outerShdw blurRad="38100" dist="38100" dir="2700000" algn="tl">
                    <a:srgbClr val="000000"/>
                  </a:outerShdw>
                </a:effectLst>
                <a:ea typeface="ＭＳ Ｐゴシック" charset="-128"/>
              </a:rPr>
              <a:t>Attachment</a:t>
            </a:r>
          </a:p>
        </p:txBody>
      </p:sp>
      <p:sp>
        <p:nvSpPr>
          <p:cNvPr id="260099" name="Rectangle 3"/>
          <p:cNvSpPr>
            <a:spLocks noGrp="1" noChangeArrowheads="1"/>
          </p:cNvSpPr>
          <p:nvPr>
            <p:ph type="body" idx="1"/>
          </p:nvPr>
        </p:nvSpPr>
        <p:spPr/>
        <p:txBody>
          <a:bodyPr/>
          <a:lstStyle/>
          <a:p>
            <a:pPr>
              <a:lnSpc>
                <a:spcPct val="90000"/>
              </a:lnSpc>
            </a:pPr>
            <a:r>
              <a:rPr lang="en-GB" altLang="en-US" sz="2800" b="1" i="1">
                <a:solidFill>
                  <a:schemeClr val="bg1"/>
                </a:solidFill>
                <a:effectLst>
                  <a:outerShdw blurRad="38100" dist="38100" dir="2700000" algn="tl">
                    <a:srgbClr val="000000"/>
                  </a:outerShdw>
                </a:effectLst>
                <a:ea typeface="ＭＳ Ｐゴシック" charset="-128"/>
              </a:rPr>
              <a:t>Proximity seeking</a:t>
            </a:r>
            <a:r>
              <a:rPr lang="en-GB" altLang="en-US" sz="2800" b="1">
                <a:solidFill>
                  <a:schemeClr val="bg1"/>
                </a:solidFill>
                <a:effectLst>
                  <a:outerShdw blurRad="38100" dist="38100" dir="2700000" algn="tl">
                    <a:srgbClr val="000000"/>
                  </a:outerShdw>
                </a:effectLst>
                <a:ea typeface="ＭＳ Ｐゴシック" charset="-128"/>
              </a:rPr>
              <a:t> –desire closeness, to be with</a:t>
            </a:r>
          </a:p>
          <a:p>
            <a:pPr>
              <a:lnSpc>
                <a:spcPct val="90000"/>
              </a:lnSpc>
            </a:pPr>
            <a:endParaRPr lang="en-GB" altLang="en-US" sz="2800" b="1">
              <a:solidFill>
                <a:schemeClr val="bg1"/>
              </a:solidFill>
              <a:effectLst>
                <a:outerShdw blurRad="38100" dist="38100" dir="2700000" algn="tl">
                  <a:srgbClr val="000000"/>
                </a:outerShdw>
              </a:effectLst>
              <a:ea typeface="ＭＳ Ｐゴシック" charset="-128"/>
            </a:endParaRPr>
          </a:p>
          <a:p>
            <a:pPr>
              <a:lnSpc>
                <a:spcPct val="90000"/>
              </a:lnSpc>
            </a:pPr>
            <a:r>
              <a:rPr lang="en-GB" altLang="en-US" sz="2800" b="1" i="1">
                <a:solidFill>
                  <a:schemeClr val="bg1"/>
                </a:solidFill>
                <a:effectLst>
                  <a:outerShdw blurRad="38100" dist="38100" dir="2700000" algn="tl">
                    <a:srgbClr val="000000"/>
                  </a:outerShdw>
                </a:effectLst>
                <a:ea typeface="ＭＳ Ｐゴシック" charset="-128"/>
              </a:rPr>
              <a:t>Safe base</a:t>
            </a:r>
            <a:r>
              <a:rPr lang="en-GB" altLang="en-US" sz="2800" b="1">
                <a:solidFill>
                  <a:schemeClr val="bg1"/>
                </a:solidFill>
                <a:effectLst>
                  <a:outerShdw blurRad="38100" dist="38100" dir="2700000" algn="tl">
                    <a:srgbClr val="000000"/>
                  </a:outerShdw>
                </a:effectLst>
                <a:ea typeface="ＭＳ Ｐゴシック" charset="-128"/>
              </a:rPr>
              <a:t> –source of security to go out and explore and develop confidence</a:t>
            </a:r>
          </a:p>
          <a:p>
            <a:pPr>
              <a:lnSpc>
                <a:spcPct val="90000"/>
              </a:lnSpc>
            </a:pPr>
            <a:endParaRPr lang="en-GB" altLang="en-US" sz="2800" b="1">
              <a:solidFill>
                <a:schemeClr val="bg1"/>
              </a:solidFill>
              <a:effectLst>
                <a:outerShdw blurRad="38100" dist="38100" dir="2700000" algn="tl">
                  <a:srgbClr val="000000"/>
                </a:outerShdw>
              </a:effectLst>
              <a:ea typeface="ＭＳ Ｐゴシック" charset="-128"/>
            </a:endParaRPr>
          </a:p>
          <a:p>
            <a:pPr>
              <a:lnSpc>
                <a:spcPct val="90000"/>
              </a:lnSpc>
            </a:pPr>
            <a:r>
              <a:rPr lang="en-GB" altLang="en-US" sz="2800" b="1" i="1">
                <a:solidFill>
                  <a:schemeClr val="bg1"/>
                </a:solidFill>
                <a:effectLst>
                  <a:outerShdw blurRad="38100" dist="38100" dir="2700000" algn="tl">
                    <a:srgbClr val="000000"/>
                  </a:outerShdw>
                </a:effectLst>
                <a:ea typeface="ＭＳ Ｐゴシック" charset="-128"/>
              </a:rPr>
              <a:t>Safe haven</a:t>
            </a:r>
            <a:r>
              <a:rPr lang="en-GB" altLang="en-US" sz="2800" b="1">
                <a:solidFill>
                  <a:schemeClr val="bg1"/>
                </a:solidFill>
                <a:effectLst>
                  <a:outerShdw blurRad="38100" dist="38100" dir="2700000" algn="tl">
                    <a:srgbClr val="000000"/>
                  </a:outerShdw>
                </a:effectLst>
                <a:ea typeface="ＭＳ Ｐゴシック" charset="-128"/>
              </a:rPr>
              <a:t> –source of conflict comment and emotion regulation</a:t>
            </a:r>
          </a:p>
          <a:p>
            <a:pPr>
              <a:lnSpc>
                <a:spcPct val="90000"/>
              </a:lnSpc>
            </a:pPr>
            <a:endParaRPr lang="en-GB" altLang="en-US" sz="2800" b="1">
              <a:solidFill>
                <a:schemeClr val="bg1"/>
              </a:solidFill>
              <a:effectLst>
                <a:outerShdw blurRad="38100" dist="38100" dir="2700000" algn="tl">
                  <a:srgbClr val="000000"/>
                </a:outerShdw>
              </a:effectLst>
              <a:ea typeface="ＭＳ Ｐゴシック" charset="-128"/>
            </a:endParaRPr>
          </a:p>
          <a:p>
            <a:pPr>
              <a:lnSpc>
                <a:spcPct val="90000"/>
              </a:lnSpc>
            </a:pPr>
            <a:r>
              <a:rPr lang="en-GB" altLang="en-US" sz="2800" b="1">
                <a:solidFill>
                  <a:schemeClr val="bg1"/>
                </a:solidFill>
                <a:effectLst>
                  <a:outerShdw blurRad="38100" dist="38100" dir="2700000" algn="tl">
                    <a:srgbClr val="000000"/>
                  </a:outerShdw>
                </a:effectLst>
                <a:ea typeface="ＭＳ Ｐゴシック" charset="-128"/>
              </a:rPr>
              <a:t>Social signals are the drivers (social mentality) </a:t>
            </a:r>
          </a:p>
        </p:txBody>
      </p:sp>
    </p:spTree>
    <p:extLst>
      <p:ext uri="{BB962C8B-B14F-4D97-AF65-F5344CB8AC3E}">
        <p14:creationId xmlns:p14="http://schemas.microsoft.com/office/powerpoint/2010/main" val="4151435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9" descr="comforting-baby"/>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971550" y="620713"/>
            <a:ext cx="7129463" cy="5688012"/>
          </a:xfrm>
        </p:spPr>
      </p:pic>
    </p:spTree>
    <p:extLst>
      <p:ext uri="{BB962C8B-B14F-4D97-AF65-F5344CB8AC3E}">
        <p14:creationId xmlns:p14="http://schemas.microsoft.com/office/powerpoint/2010/main" val="1428723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8" descr="grief"/>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42988" y="692150"/>
            <a:ext cx="7129462" cy="54006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93565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descr="EB8E9818-E2DD-1FF2-3C25E8531A9B80D1_1"/>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684213" y="549275"/>
            <a:ext cx="7704137" cy="5688013"/>
          </a:xfrm>
        </p:spPr>
      </p:pic>
    </p:spTree>
    <p:extLst>
      <p:ext uri="{BB962C8B-B14F-4D97-AF65-F5344CB8AC3E}">
        <p14:creationId xmlns:p14="http://schemas.microsoft.com/office/powerpoint/2010/main" val="15470733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endParaRPr lang="en-US">
              <a:cs typeface="+mj-cs"/>
            </a:endParaRPr>
          </a:p>
        </p:txBody>
      </p:sp>
      <p:sp>
        <p:nvSpPr>
          <p:cNvPr id="49155" name="Rectangle 3"/>
          <p:cNvSpPr>
            <a:spLocks noGrp="1" noChangeArrowheads="1"/>
          </p:cNvSpPr>
          <p:nvPr>
            <p:ph type="body" idx="1"/>
          </p:nvPr>
        </p:nvSpPr>
        <p:spPr/>
        <p:txBody>
          <a:bodyPr/>
          <a:lstStyle/>
          <a:p>
            <a:pPr eaLnBrk="1" hangingPunct="1">
              <a:defRPr/>
            </a:pPr>
            <a:endParaRPr lang="en-US">
              <a:cs typeface="+mn-cs"/>
            </a:endParaRPr>
          </a:p>
        </p:txBody>
      </p:sp>
      <p:sp>
        <p:nvSpPr>
          <p:cNvPr id="180224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graphicFrame>
        <p:nvGraphicFramePr>
          <p:cNvPr id="108548" name="Object 5"/>
          <p:cNvGraphicFramePr>
            <a:graphicFrameLocks noChangeAspect="1"/>
          </p:cNvGraphicFramePr>
          <p:nvPr/>
        </p:nvGraphicFramePr>
        <p:xfrm>
          <a:off x="468313" y="333375"/>
          <a:ext cx="8280400" cy="6056313"/>
        </p:xfrm>
        <a:graphic>
          <a:graphicData uri="http://schemas.openxmlformats.org/presentationml/2006/ole">
            <mc:AlternateContent xmlns:mc="http://schemas.openxmlformats.org/markup-compatibility/2006">
              <mc:Choice xmlns:v="urn:schemas-microsoft-com:vml" Requires="v">
                <p:oleObj spid="_x0000_s72714" name="Slide" r:id="rId4" imgW="4572000" imgH="3429000" progId="PowerPoint.Slide.8">
                  <p:embed/>
                </p:oleObj>
              </mc:Choice>
              <mc:Fallback>
                <p:oleObj name="Slide" r:id="rId4" imgW="4572000" imgH="342900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33375"/>
                        <a:ext cx="8280400" cy="605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767582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685800" y="838200"/>
            <a:ext cx="7772400" cy="457200"/>
          </a:xfrm>
        </p:spPr>
        <p:txBody>
          <a:bodyPr/>
          <a:lstStyle/>
          <a:p>
            <a:pPr eaLnBrk="1" hangingPunct="1">
              <a:defRPr/>
            </a:pPr>
            <a:endParaRPr lang="en-US" b="1">
              <a:solidFill>
                <a:srgbClr val="A50021"/>
              </a:solidFill>
              <a:cs typeface="+mj-cs"/>
            </a:endParaRPr>
          </a:p>
        </p:txBody>
      </p:sp>
      <p:sp>
        <p:nvSpPr>
          <p:cNvPr id="52227" name="Rectangle 3"/>
          <p:cNvSpPr>
            <a:spLocks noGrp="1" noChangeArrowheads="1"/>
          </p:cNvSpPr>
          <p:nvPr>
            <p:ph type="subTitle" idx="1"/>
          </p:nvPr>
        </p:nvSpPr>
        <p:spPr>
          <a:xfrm>
            <a:off x="1371600" y="1981200"/>
            <a:ext cx="6553200" cy="4114800"/>
          </a:xfrm>
        </p:spPr>
        <p:txBody>
          <a:bodyPr/>
          <a:lstStyle/>
          <a:p>
            <a:pPr algn="l" eaLnBrk="1" hangingPunct="1">
              <a:defRPr/>
            </a:pPr>
            <a:endParaRPr lang="en-US" b="1">
              <a:solidFill>
                <a:srgbClr val="000066"/>
              </a:solidFill>
              <a:cs typeface="+mn-cs"/>
            </a:endParaRPr>
          </a:p>
        </p:txBody>
      </p:sp>
      <p:sp>
        <p:nvSpPr>
          <p:cNvPr id="52228" name="Rectangle 4"/>
          <p:cNvSpPr>
            <a:spLocks noChangeArrowheads="1"/>
          </p:cNvSpPr>
          <p:nvPr/>
        </p:nvSpPr>
        <p:spPr bwMode="auto">
          <a:xfrm>
            <a:off x="685800" y="533400"/>
            <a:ext cx="7772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lnSpc>
                <a:spcPct val="100000"/>
              </a:lnSpc>
              <a:spcBef>
                <a:spcPct val="0"/>
              </a:spcBef>
              <a:defRPr/>
            </a:pPr>
            <a:endParaRPr lang="en-US" sz="3600">
              <a:solidFill>
                <a:srgbClr val="A50021"/>
              </a:solidFill>
              <a:ea typeface="ＭＳ Ｐゴシック" charset="0"/>
            </a:endParaRPr>
          </a:p>
        </p:txBody>
      </p:sp>
      <p:graphicFrame>
        <p:nvGraphicFramePr>
          <p:cNvPr id="114692" name="Object 5" descr="Parchment"/>
          <p:cNvGraphicFramePr>
            <a:graphicFrameLocks noChangeAspect="1"/>
          </p:cNvGraphicFramePr>
          <p:nvPr/>
        </p:nvGraphicFramePr>
        <p:xfrm>
          <a:off x="0" y="0"/>
          <a:ext cx="9324975" cy="7029450"/>
        </p:xfrm>
        <a:graphic>
          <a:graphicData uri="http://schemas.openxmlformats.org/presentationml/2006/ole">
            <mc:AlternateContent xmlns:mc="http://schemas.openxmlformats.org/markup-compatibility/2006">
              <mc:Choice xmlns:v="urn:schemas-microsoft-com:vml" Requires="v">
                <p:oleObj spid="_x0000_s74762" name="Bitmap Image" r:id="rId4" imgW="8419048" imgH="5915851" progId="Paint.Picture">
                  <p:embed/>
                </p:oleObj>
              </mc:Choice>
              <mc:Fallback>
                <p:oleObj name="Bitmap Image" r:id="rId4" imgW="8419048" imgH="591585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324975" cy="7029450"/>
                      </a:xfrm>
                      <a:prstGeom prst="rect">
                        <a:avLst/>
                      </a:prstGeom>
                      <a:blipFill dpi="0" rotWithShape="0">
                        <a:blip r:embed="rId6"/>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2230" name="Text Box 6"/>
          <p:cNvSpPr txBox="1">
            <a:spLocks noChangeArrowheads="1"/>
          </p:cNvSpPr>
          <p:nvPr/>
        </p:nvSpPr>
        <p:spPr bwMode="auto">
          <a:xfrm>
            <a:off x="3505200" y="1260475"/>
            <a:ext cx="1371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0"/>
              </a:spcBef>
              <a:defRPr/>
            </a:pPr>
            <a:endParaRPr lang="en-US" sz="2400" b="0" smtClean="0">
              <a:solidFill>
                <a:schemeClr val="tx1"/>
              </a:solidFill>
            </a:endParaRPr>
          </a:p>
        </p:txBody>
      </p:sp>
      <p:sp>
        <p:nvSpPr>
          <p:cNvPr id="52231" name="Text Box 7"/>
          <p:cNvSpPr txBox="1">
            <a:spLocks noChangeArrowheads="1"/>
          </p:cNvSpPr>
          <p:nvPr/>
        </p:nvSpPr>
        <p:spPr bwMode="auto">
          <a:xfrm>
            <a:off x="3527425" y="3505200"/>
            <a:ext cx="15779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endParaRPr lang="en-US" sz="2400" b="0" smtClean="0">
              <a:solidFill>
                <a:schemeClr val="tx1"/>
              </a:solidFill>
            </a:endParaRPr>
          </a:p>
        </p:txBody>
      </p:sp>
      <p:sp>
        <p:nvSpPr>
          <p:cNvPr id="793608" name="Line 8"/>
          <p:cNvSpPr>
            <a:spLocks noChangeShapeType="1"/>
          </p:cNvSpPr>
          <p:nvPr/>
        </p:nvSpPr>
        <p:spPr bwMode="auto">
          <a:xfrm>
            <a:off x="6372225" y="3860800"/>
            <a:ext cx="1008063" cy="1295400"/>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2233" name="Text Box 9"/>
          <p:cNvSpPr txBox="1">
            <a:spLocks noChangeArrowheads="1"/>
          </p:cNvSpPr>
          <p:nvPr/>
        </p:nvSpPr>
        <p:spPr bwMode="auto">
          <a:xfrm>
            <a:off x="3733800" y="5478463"/>
            <a:ext cx="1143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endParaRPr lang="en-US" sz="2400" b="0" smtClean="0">
              <a:solidFill>
                <a:schemeClr val="tx1"/>
              </a:solidFill>
            </a:endParaRPr>
          </a:p>
        </p:txBody>
      </p:sp>
      <p:sp>
        <p:nvSpPr>
          <p:cNvPr id="52234" name="Text Box 10"/>
          <p:cNvSpPr txBox="1">
            <a:spLocks noChangeArrowheads="1"/>
          </p:cNvSpPr>
          <p:nvPr/>
        </p:nvSpPr>
        <p:spPr bwMode="auto">
          <a:xfrm>
            <a:off x="6659563" y="5157788"/>
            <a:ext cx="1600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endParaRPr lang="en-US" sz="2000" smtClean="0">
              <a:solidFill>
                <a:srgbClr val="336600"/>
              </a:solidFill>
            </a:endParaRPr>
          </a:p>
        </p:txBody>
      </p:sp>
      <p:sp>
        <p:nvSpPr>
          <p:cNvPr id="793611" name="Line 11"/>
          <p:cNvSpPr>
            <a:spLocks noChangeShapeType="1"/>
          </p:cNvSpPr>
          <p:nvPr/>
        </p:nvSpPr>
        <p:spPr bwMode="auto">
          <a:xfrm flipV="1">
            <a:off x="2484438" y="3573463"/>
            <a:ext cx="2374900" cy="1800225"/>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793612" name="Rectangle 12"/>
          <p:cNvSpPr>
            <a:spLocks noChangeArrowheads="1"/>
          </p:cNvSpPr>
          <p:nvPr/>
        </p:nvSpPr>
        <p:spPr bwMode="auto">
          <a:xfrm>
            <a:off x="684213" y="0"/>
            <a:ext cx="7772400" cy="620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lnSpc>
                <a:spcPct val="100000"/>
              </a:lnSpc>
              <a:spcBef>
                <a:spcPct val="0"/>
              </a:spcBef>
            </a:pPr>
            <a:r>
              <a:rPr lang="en-GB" altLang="en-US" sz="3200">
                <a:solidFill>
                  <a:srgbClr val="008000"/>
                </a:solidFill>
                <a:effectLst>
                  <a:outerShdw blurRad="38100" dist="38100" dir="2700000" algn="tl">
                    <a:srgbClr val="000000"/>
                  </a:outerShdw>
                </a:effectLst>
              </a:rPr>
              <a:t>Internal Threat and Soothing</a:t>
            </a:r>
          </a:p>
        </p:txBody>
      </p:sp>
      <p:sp>
        <p:nvSpPr>
          <p:cNvPr id="52237" name="Text Box 13"/>
          <p:cNvSpPr txBox="1">
            <a:spLocks noChangeArrowheads="1"/>
          </p:cNvSpPr>
          <p:nvPr/>
        </p:nvSpPr>
        <p:spPr bwMode="auto">
          <a:xfrm>
            <a:off x="4267200" y="1752600"/>
            <a:ext cx="76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endParaRPr lang="en-US" sz="2400" smtClean="0">
              <a:solidFill>
                <a:srgbClr val="CC00CC"/>
              </a:solidFill>
            </a:endParaRPr>
          </a:p>
        </p:txBody>
      </p:sp>
      <p:sp>
        <p:nvSpPr>
          <p:cNvPr id="793614" name="Oval 14"/>
          <p:cNvSpPr>
            <a:spLocks noChangeArrowheads="1"/>
          </p:cNvSpPr>
          <p:nvPr/>
        </p:nvSpPr>
        <p:spPr bwMode="auto">
          <a:xfrm>
            <a:off x="2268538" y="2852738"/>
            <a:ext cx="1798637" cy="144462"/>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2239" name="Text Box 15"/>
          <p:cNvSpPr txBox="1">
            <a:spLocks noChangeArrowheads="1"/>
          </p:cNvSpPr>
          <p:nvPr/>
        </p:nvSpPr>
        <p:spPr bwMode="auto">
          <a:xfrm>
            <a:off x="2339975" y="2997200"/>
            <a:ext cx="1223963" cy="420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400" smtClean="0">
                <a:solidFill>
                  <a:srgbClr val="800000"/>
                </a:solidFill>
              </a:rPr>
              <a:t>Threat</a:t>
            </a:r>
          </a:p>
        </p:txBody>
      </p:sp>
      <p:sp>
        <p:nvSpPr>
          <p:cNvPr id="793616" name="Oval 16"/>
          <p:cNvSpPr>
            <a:spLocks noChangeArrowheads="1"/>
          </p:cNvSpPr>
          <p:nvPr/>
        </p:nvSpPr>
        <p:spPr bwMode="auto">
          <a:xfrm>
            <a:off x="4932363" y="2420938"/>
            <a:ext cx="1944687" cy="1295400"/>
          </a:xfrm>
          <a:prstGeom prst="ellipse">
            <a:avLst/>
          </a:prstGeom>
          <a:noFill/>
          <a:ln w="38100">
            <a:solidFill>
              <a:srgbClr val="008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2241" name="Text Box 17"/>
          <p:cNvSpPr txBox="1">
            <a:spLocks noChangeArrowheads="1"/>
          </p:cNvSpPr>
          <p:nvPr/>
        </p:nvSpPr>
        <p:spPr bwMode="auto">
          <a:xfrm>
            <a:off x="5148263" y="2636838"/>
            <a:ext cx="1727200" cy="74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400" smtClean="0">
                <a:solidFill>
                  <a:srgbClr val="008000"/>
                </a:solidFill>
              </a:rPr>
              <a:t>Affiliative/ Soothing</a:t>
            </a:r>
          </a:p>
        </p:txBody>
      </p:sp>
      <p:sp>
        <p:nvSpPr>
          <p:cNvPr id="793618" name="AutoShape 18"/>
          <p:cNvSpPr>
            <a:spLocks noChangeArrowheads="1"/>
          </p:cNvSpPr>
          <p:nvPr/>
        </p:nvSpPr>
        <p:spPr bwMode="auto">
          <a:xfrm>
            <a:off x="2124075" y="2492375"/>
            <a:ext cx="1584325" cy="1441450"/>
          </a:xfrm>
          <a:prstGeom prst="irregularSeal1">
            <a:avLst/>
          </a:prstGeom>
          <a:noFill/>
          <a:ln w="28575">
            <a:solidFill>
              <a:srgbClr val="8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2243" name="AutoShape 19"/>
          <p:cNvSpPr>
            <a:spLocks noChangeArrowheads="1"/>
          </p:cNvSpPr>
          <p:nvPr/>
        </p:nvSpPr>
        <p:spPr bwMode="auto">
          <a:xfrm>
            <a:off x="3492500" y="1989138"/>
            <a:ext cx="1871663" cy="647700"/>
          </a:xfrm>
          <a:prstGeom prst="leftArrow">
            <a:avLst>
              <a:gd name="adj1" fmla="val 50000"/>
              <a:gd name="adj2" fmla="val 72243"/>
            </a:avLst>
          </a:prstGeom>
          <a:noFill/>
          <a:ln w="28575">
            <a:solidFill>
              <a:srgbClr val="008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342900" indent="-342900" algn="ctr">
              <a:defRPr/>
            </a:pPr>
            <a:r>
              <a:rPr lang="en-GB" sz="2400">
                <a:solidFill>
                  <a:srgbClr val="008000"/>
                </a:solidFill>
                <a:ea typeface="ＭＳ Ｐゴシック" charset="0"/>
              </a:rPr>
              <a:t>Calms</a:t>
            </a:r>
          </a:p>
        </p:txBody>
      </p:sp>
      <p:sp>
        <p:nvSpPr>
          <p:cNvPr id="793620" name="Text Box 20"/>
          <p:cNvSpPr txBox="1">
            <a:spLocks noChangeArrowheads="1"/>
          </p:cNvSpPr>
          <p:nvPr/>
        </p:nvSpPr>
        <p:spPr bwMode="auto">
          <a:xfrm>
            <a:off x="250825" y="5284788"/>
            <a:ext cx="2916238" cy="923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r>
              <a:rPr lang="en-GB" smtClean="0">
                <a:solidFill>
                  <a:srgbClr val="008000"/>
                </a:solidFill>
                <a:latin typeface="Arial" charset="0"/>
              </a:rPr>
              <a:t>Internal representations of helpful others and sources of comfort</a:t>
            </a:r>
          </a:p>
        </p:txBody>
      </p:sp>
      <p:sp>
        <p:nvSpPr>
          <p:cNvPr id="793621" name="Text Box 21"/>
          <p:cNvSpPr txBox="1">
            <a:spLocks noChangeArrowheads="1"/>
          </p:cNvSpPr>
          <p:nvPr/>
        </p:nvSpPr>
        <p:spPr bwMode="auto">
          <a:xfrm>
            <a:off x="3492500" y="6216650"/>
            <a:ext cx="3671888"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r>
              <a:rPr lang="en-GB" smtClean="0">
                <a:solidFill>
                  <a:srgbClr val="008000"/>
                </a:solidFill>
                <a:latin typeface="Arial" charset="0"/>
              </a:rPr>
              <a:t>Emotional memories of soothing</a:t>
            </a:r>
          </a:p>
        </p:txBody>
      </p:sp>
      <p:sp>
        <p:nvSpPr>
          <p:cNvPr id="793622" name="Text Box 22"/>
          <p:cNvSpPr txBox="1">
            <a:spLocks noChangeArrowheads="1"/>
          </p:cNvSpPr>
          <p:nvPr/>
        </p:nvSpPr>
        <p:spPr bwMode="auto">
          <a:xfrm>
            <a:off x="6786563" y="5184775"/>
            <a:ext cx="233997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r>
              <a:rPr lang="en-GB" smtClean="0">
                <a:solidFill>
                  <a:srgbClr val="008000"/>
                </a:solidFill>
                <a:latin typeface="Arial" charset="0"/>
              </a:rPr>
              <a:t>Neurophysiological networks</a:t>
            </a:r>
          </a:p>
        </p:txBody>
      </p:sp>
      <p:sp>
        <p:nvSpPr>
          <p:cNvPr id="793623" name="Line 23"/>
          <p:cNvSpPr>
            <a:spLocks noChangeShapeType="1"/>
          </p:cNvSpPr>
          <p:nvPr/>
        </p:nvSpPr>
        <p:spPr bwMode="auto">
          <a:xfrm flipH="1">
            <a:off x="5003800" y="3789363"/>
            <a:ext cx="431800" cy="2447925"/>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793624" name="Text Box 24"/>
          <p:cNvSpPr txBox="1">
            <a:spLocks noChangeArrowheads="1"/>
          </p:cNvSpPr>
          <p:nvPr/>
        </p:nvSpPr>
        <p:spPr bwMode="auto">
          <a:xfrm>
            <a:off x="6084888" y="981075"/>
            <a:ext cx="3240087"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r>
              <a:rPr lang="en-GB" altLang="en-US" sz="1800">
                <a:solidFill>
                  <a:srgbClr val="008000"/>
                </a:solidFill>
                <a:latin typeface="Arial" charset="0"/>
              </a:rPr>
              <a:t>Self-affiliation – experiences a lovable self</a:t>
            </a:r>
          </a:p>
        </p:txBody>
      </p:sp>
      <p:sp>
        <p:nvSpPr>
          <p:cNvPr id="793625" name="Line 25"/>
          <p:cNvSpPr>
            <a:spLocks noChangeShapeType="1"/>
          </p:cNvSpPr>
          <p:nvPr/>
        </p:nvSpPr>
        <p:spPr bwMode="auto">
          <a:xfrm flipV="1">
            <a:off x="6948488" y="1628775"/>
            <a:ext cx="1008062" cy="1079500"/>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Tree>
    <p:extLst>
      <p:ext uri="{BB962C8B-B14F-4D97-AF65-F5344CB8AC3E}">
        <p14:creationId xmlns:p14="http://schemas.microsoft.com/office/powerpoint/2010/main" val="2129210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93611"/>
                                        </p:tgtEl>
                                        <p:attrNameLst>
                                          <p:attrName>style.visibility</p:attrName>
                                        </p:attrNameLst>
                                      </p:cBhvr>
                                      <p:to>
                                        <p:strVal val="visible"/>
                                      </p:to>
                                    </p:set>
                                    <p:anim calcmode="lin" valueType="num">
                                      <p:cBhvr additive="base">
                                        <p:cTn id="7" dur="500" fill="hold"/>
                                        <p:tgtEl>
                                          <p:spTgt spid="793611"/>
                                        </p:tgtEl>
                                        <p:attrNameLst>
                                          <p:attrName>ppt_x</p:attrName>
                                        </p:attrNameLst>
                                      </p:cBhvr>
                                      <p:tavLst>
                                        <p:tav tm="0">
                                          <p:val>
                                            <p:strVal val="#ppt_x"/>
                                          </p:val>
                                        </p:tav>
                                        <p:tav tm="100000">
                                          <p:val>
                                            <p:strVal val="#ppt_x"/>
                                          </p:val>
                                        </p:tav>
                                      </p:tavLst>
                                    </p:anim>
                                    <p:anim calcmode="lin" valueType="num">
                                      <p:cBhvr additive="base">
                                        <p:cTn id="8" dur="500" fill="hold"/>
                                        <p:tgtEl>
                                          <p:spTgt spid="7936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93620">
                                            <p:txEl>
                                              <p:pRg st="0" end="0"/>
                                            </p:txEl>
                                          </p:spTgt>
                                        </p:tgtEl>
                                        <p:attrNameLst>
                                          <p:attrName>style.visibility</p:attrName>
                                        </p:attrNameLst>
                                      </p:cBhvr>
                                      <p:to>
                                        <p:strVal val="visible"/>
                                      </p:to>
                                    </p:set>
                                    <p:anim calcmode="lin" valueType="num">
                                      <p:cBhvr additive="base">
                                        <p:cTn id="13" dur="500" fill="hold"/>
                                        <p:tgtEl>
                                          <p:spTgt spid="79362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936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93623"/>
                                        </p:tgtEl>
                                        <p:attrNameLst>
                                          <p:attrName>style.visibility</p:attrName>
                                        </p:attrNameLst>
                                      </p:cBhvr>
                                      <p:to>
                                        <p:strVal val="visible"/>
                                      </p:to>
                                    </p:set>
                                    <p:anim calcmode="lin" valueType="num">
                                      <p:cBhvr additive="base">
                                        <p:cTn id="19" dur="500" fill="hold"/>
                                        <p:tgtEl>
                                          <p:spTgt spid="793623"/>
                                        </p:tgtEl>
                                        <p:attrNameLst>
                                          <p:attrName>ppt_x</p:attrName>
                                        </p:attrNameLst>
                                      </p:cBhvr>
                                      <p:tavLst>
                                        <p:tav tm="0">
                                          <p:val>
                                            <p:strVal val="#ppt_x"/>
                                          </p:val>
                                        </p:tav>
                                        <p:tav tm="100000">
                                          <p:val>
                                            <p:strVal val="#ppt_x"/>
                                          </p:val>
                                        </p:tav>
                                      </p:tavLst>
                                    </p:anim>
                                    <p:anim calcmode="lin" valueType="num">
                                      <p:cBhvr additive="base">
                                        <p:cTn id="20" dur="500" fill="hold"/>
                                        <p:tgtEl>
                                          <p:spTgt spid="79362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93621">
                                            <p:txEl>
                                              <p:pRg st="0" end="0"/>
                                            </p:txEl>
                                          </p:spTgt>
                                        </p:tgtEl>
                                        <p:attrNameLst>
                                          <p:attrName>style.visibility</p:attrName>
                                        </p:attrNameLst>
                                      </p:cBhvr>
                                      <p:to>
                                        <p:strVal val="visible"/>
                                      </p:to>
                                    </p:set>
                                    <p:anim calcmode="lin" valueType="num">
                                      <p:cBhvr additive="base">
                                        <p:cTn id="25" dur="500" fill="hold"/>
                                        <p:tgtEl>
                                          <p:spTgt spid="79362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936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93608"/>
                                        </p:tgtEl>
                                        <p:attrNameLst>
                                          <p:attrName>style.visibility</p:attrName>
                                        </p:attrNameLst>
                                      </p:cBhvr>
                                      <p:to>
                                        <p:strVal val="visible"/>
                                      </p:to>
                                    </p:set>
                                    <p:anim calcmode="lin" valueType="num">
                                      <p:cBhvr additive="base">
                                        <p:cTn id="31" dur="500" fill="hold"/>
                                        <p:tgtEl>
                                          <p:spTgt spid="793608"/>
                                        </p:tgtEl>
                                        <p:attrNameLst>
                                          <p:attrName>ppt_x</p:attrName>
                                        </p:attrNameLst>
                                      </p:cBhvr>
                                      <p:tavLst>
                                        <p:tav tm="0">
                                          <p:val>
                                            <p:strVal val="#ppt_x"/>
                                          </p:val>
                                        </p:tav>
                                        <p:tav tm="100000">
                                          <p:val>
                                            <p:strVal val="#ppt_x"/>
                                          </p:val>
                                        </p:tav>
                                      </p:tavLst>
                                    </p:anim>
                                    <p:anim calcmode="lin" valueType="num">
                                      <p:cBhvr additive="base">
                                        <p:cTn id="32" dur="500" fill="hold"/>
                                        <p:tgtEl>
                                          <p:spTgt spid="79360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93622"/>
                                        </p:tgtEl>
                                        <p:attrNameLst>
                                          <p:attrName>style.visibility</p:attrName>
                                        </p:attrNameLst>
                                      </p:cBhvr>
                                      <p:to>
                                        <p:strVal val="visible"/>
                                      </p:to>
                                    </p:set>
                                    <p:anim calcmode="lin" valueType="num">
                                      <p:cBhvr additive="base">
                                        <p:cTn id="37" dur="500" fill="hold"/>
                                        <p:tgtEl>
                                          <p:spTgt spid="793622"/>
                                        </p:tgtEl>
                                        <p:attrNameLst>
                                          <p:attrName>ppt_x</p:attrName>
                                        </p:attrNameLst>
                                      </p:cBhvr>
                                      <p:tavLst>
                                        <p:tav tm="0">
                                          <p:val>
                                            <p:strVal val="#ppt_x"/>
                                          </p:val>
                                        </p:tav>
                                        <p:tav tm="100000">
                                          <p:val>
                                            <p:strVal val="#ppt_x"/>
                                          </p:val>
                                        </p:tav>
                                      </p:tavLst>
                                    </p:anim>
                                    <p:anim calcmode="lin" valueType="num">
                                      <p:cBhvr additive="base">
                                        <p:cTn id="38" dur="500" fill="hold"/>
                                        <p:tgtEl>
                                          <p:spTgt spid="79362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793625"/>
                                        </p:tgtEl>
                                        <p:attrNameLst>
                                          <p:attrName>style.visibility</p:attrName>
                                        </p:attrNameLst>
                                      </p:cBhvr>
                                      <p:to>
                                        <p:strVal val="visible"/>
                                      </p:to>
                                    </p:set>
                                    <p:anim calcmode="lin" valueType="num">
                                      <p:cBhvr additive="base">
                                        <p:cTn id="43" dur="500" fill="hold"/>
                                        <p:tgtEl>
                                          <p:spTgt spid="793625"/>
                                        </p:tgtEl>
                                        <p:attrNameLst>
                                          <p:attrName>ppt_x</p:attrName>
                                        </p:attrNameLst>
                                      </p:cBhvr>
                                      <p:tavLst>
                                        <p:tav tm="0">
                                          <p:val>
                                            <p:strVal val="#ppt_x"/>
                                          </p:val>
                                        </p:tav>
                                        <p:tav tm="100000">
                                          <p:val>
                                            <p:strVal val="#ppt_x"/>
                                          </p:val>
                                        </p:tav>
                                      </p:tavLst>
                                    </p:anim>
                                    <p:anim calcmode="lin" valueType="num">
                                      <p:cBhvr additive="base">
                                        <p:cTn id="44" dur="500" fill="hold"/>
                                        <p:tgtEl>
                                          <p:spTgt spid="79362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793624">
                                            <p:txEl>
                                              <p:pRg st="0" end="0"/>
                                            </p:txEl>
                                          </p:spTgt>
                                        </p:tgtEl>
                                        <p:attrNameLst>
                                          <p:attrName>style.visibility</p:attrName>
                                        </p:attrNameLst>
                                      </p:cBhvr>
                                      <p:to>
                                        <p:strVal val="visible"/>
                                      </p:to>
                                    </p:set>
                                    <p:anim calcmode="lin" valueType="num">
                                      <p:cBhvr additive="base">
                                        <p:cTn id="49" dur="500" fill="hold"/>
                                        <p:tgtEl>
                                          <p:spTgt spid="79362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936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22" grpId="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685800" y="838200"/>
            <a:ext cx="7772400" cy="457200"/>
          </a:xfrm>
        </p:spPr>
        <p:txBody>
          <a:bodyPr/>
          <a:lstStyle/>
          <a:p>
            <a:pPr eaLnBrk="1" hangingPunct="1">
              <a:defRPr/>
            </a:pPr>
            <a:endParaRPr lang="en-US" b="1">
              <a:solidFill>
                <a:srgbClr val="A50021"/>
              </a:solidFill>
              <a:cs typeface="+mj-cs"/>
            </a:endParaRPr>
          </a:p>
        </p:txBody>
      </p:sp>
      <p:sp>
        <p:nvSpPr>
          <p:cNvPr id="54275" name="Rectangle 3"/>
          <p:cNvSpPr>
            <a:spLocks noGrp="1" noChangeArrowheads="1"/>
          </p:cNvSpPr>
          <p:nvPr>
            <p:ph type="subTitle" idx="1"/>
          </p:nvPr>
        </p:nvSpPr>
        <p:spPr>
          <a:xfrm>
            <a:off x="1371600" y="1981200"/>
            <a:ext cx="6553200" cy="4114800"/>
          </a:xfrm>
        </p:spPr>
        <p:txBody>
          <a:bodyPr/>
          <a:lstStyle/>
          <a:p>
            <a:pPr algn="l" eaLnBrk="1" hangingPunct="1">
              <a:defRPr/>
            </a:pPr>
            <a:endParaRPr lang="en-US" b="1">
              <a:solidFill>
                <a:srgbClr val="000066"/>
              </a:solidFill>
              <a:cs typeface="+mn-cs"/>
            </a:endParaRPr>
          </a:p>
        </p:txBody>
      </p:sp>
      <p:sp>
        <p:nvSpPr>
          <p:cNvPr id="54276" name="Rectangle 4"/>
          <p:cNvSpPr>
            <a:spLocks noChangeArrowheads="1"/>
          </p:cNvSpPr>
          <p:nvPr/>
        </p:nvSpPr>
        <p:spPr bwMode="auto">
          <a:xfrm>
            <a:off x="685800" y="533400"/>
            <a:ext cx="7772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lnSpc>
                <a:spcPct val="100000"/>
              </a:lnSpc>
              <a:spcBef>
                <a:spcPct val="0"/>
              </a:spcBef>
              <a:defRPr/>
            </a:pPr>
            <a:endParaRPr lang="en-US" sz="3600">
              <a:solidFill>
                <a:srgbClr val="A50021"/>
              </a:solidFill>
              <a:ea typeface="ＭＳ Ｐゴシック" charset="0"/>
            </a:endParaRPr>
          </a:p>
        </p:txBody>
      </p:sp>
      <p:graphicFrame>
        <p:nvGraphicFramePr>
          <p:cNvPr id="116740" name="Object 5" descr="Parchment"/>
          <p:cNvGraphicFramePr>
            <a:graphicFrameLocks noChangeAspect="1"/>
          </p:cNvGraphicFramePr>
          <p:nvPr/>
        </p:nvGraphicFramePr>
        <p:xfrm>
          <a:off x="0" y="0"/>
          <a:ext cx="9324975" cy="7029450"/>
        </p:xfrm>
        <a:graphic>
          <a:graphicData uri="http://schemas.openxmlformats.org/presentationml/2006/ole">
            <mc:AlternateContent xmlns:mc="http://schemas.openxmlformats.org/markup-compatibility/2006">
              <mc:Choice xmlns:v="urn:schemas-microsoft-com:vml" Requires="v">
                <p:oleObj spid="_x0000_s76810" name="Bitmap Image" r:id="rId4" imgW="8419048" imgH="5915851" progId="Paint.Picture">
                  <p:embed/>
                </p:oleObj>
              </mc:Choice>
              <mc:Fallback>
                <p:oleObj name="Bitmap Image" r:id="rId4" imgW="8419048" imgH="591585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324975" cy="7029450"/>
                      </a:xfrm>
                      <a:prstGeom prst="rect">
                        <a:avLst/>
                      </a:prstGeom>
                      <a:blipFill dpi="0" rotWithShape="0">
                        <a:blip r:embed="rId6"/>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4278" name="Text Box 6"/>
          <p:cNvSpPr txBox="1">
            <a:spLocks noChangeArrowheads="1"/>
          </p:cNvSpPr>
          <p:nvPr/>
        </p:nvSpPr>
        <p:spPr bwMode="auto">
          <a:xfrm>
            <a:off x="3505200" y="1260475"/>
            <a:ext cx="1371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0"/>
              </a:spcBef>
              <a:defRPr/>
            </a:pPr>
            <a:endParaRPr lang="en-US" sz="2400" b="0" smtClean="0">
              <a:solidFill>
                <a:schemeClr val="tx1"/>
              </a:solidFill>
            </a:endParaRPr>
          </a:p>
        </p:txBody>
      </p:sp>
      <p:sp>
        <p:nvSpPr>
          <p:cNvPr id="54279" name="Text Box 7"/>
          <p:cNvSpPr txBox="1">
            <a:spLocks noChangeArrowheads="1"/>
          </p:cNvSpPr>
          <p:nvPr/>
        </p:nvSpPr>
        <p:spPr bwMode="auto">
          <a:xfrm>
            <a:off x="3527425" y="3505200"/>
            <a:ext cx="15779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endParaRPr lang="en-US" sz="2400" b="0" smtClean="0">
              <a:solidFill>
                <a:schemeClr val="tx1"/>
              </a:solidFill>
            </a:endParaRPr>
          </a:p>
        </p:txBody>
      </p:sp>
      <p:sp>
        <p:nvSpPr>
          <p:cNvPr id="1178632" name="Line 8"/>
          <p:cNvSpPr>
            <a:spLocks noChangeShapeType="1"/>
          </p:cNvSpPr>
          <p:nvPr/>
        </p:nvSpPr>
        <p:spPr bwMode="auto">
          <a:xfrm>
            <a:off x="6372225" y="3860800"/>
            <a:ext cx="1008063" cy="1295400"/>
          </a:xfrm>
          <a:prstGeom prst="line">
            <a:avLst/>
          </a:prstGeom>
          <a:noFill/>
          <a:ln w="38100">
            <a:solidFill>
              <a:srgbClr val="0000CC"/>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4281" name="Text Box 9"/>
          <p:cNvSpPr txBox="1">
            <a:spLocks noChangeArrowheads="1"/>
          </p:cNvSpPr>
          <p:nvPr/>
        </p:nvSpPr>
        <p:spPr bwMode="auto">
          <a:xfrm>
            <a:off x="3733800" y="5478463"/>
            <a:ext cx="1143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endParaRPr lang="en-US" sz="2400" b="0" smtClean="0">
              <a:solidFill>
                <a:schemeClr val="tx1"/>
              </a:solidFill>
            </a:endParaRPr>
          </a:p>
        </p:txBody>
      </p:sp>
      <p:sp>
        <p:nvSpPr>
          <p:cNvPr id="54282" name="Text Box 10"/>
          <p:cNvSpPr txBox="1">
            <a:spLocks noChangeArrowheads="1"/>
          </p:cNvSpPr>
          <p:nvPr/>
        </p:nvSpPr>
        <p:spPr bwMode="auto">
          <a:xfrm>
            <a:off x="6659563" y="5157788"/>
            <a:ext cx="1600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endParaRPr lang="en-US" sz="2000" smtClean="0">
              <a:solidFill>
                <a:srgbClr val="336600"/>
              </a:solidFill>
            </a:endParaRPr>
          </a:p>
        </p:txBody>
      </p:sp>
      <p:sp>
        <p:nvSpPr>
          <p:cNvPr id="1178635" name="Line 11"/>
          <p:cNvSpPr>
            <a:spLocks noChangeShapeType="1"/>
          </p:cNvSpPr>
          <p:nvPr/>
        </p:nvSpPr>
        <p:spPr bwMode="auto">
          <a:xfrm flipV="1">
            <a:off x="2555875" y="3429000"/>
            <a:ext cx="2374900" cy="1800225"/>
          </a:xfrm>
          <a:prstGeom prst="line">
            <a:avLst/>
          </a:prstGeom>
          <a:noFill/>
          <a:ln w="38100">
            <a:solidFill>
              <a:srgbClr val="0000CC"/>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78636" name="Rectangle 12"/>
          <p:cNvSpPr>
            <a:spLocks noChangeArrowheads="1"/>
          </p:cNvSpPr>
          <p:nvPr/>
        </p:nvSpPr>
        <p:spPr bwMode="auto">
          <a:xfrm>
            <a:off x="684213" y="0"/>
            <a:ext cx="7772400" cy="620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lnSpc>
                <a:spcPct val="100000"/>
              </a:lnSpc>
              <a:spcBef>
                <a:spcPct val="0"/>
              </a:spcBef>
            </a:pPr>
            <a:r>
              <a:rPr lang="en-GB" altLang="en-US" sz="3200">
                <a:solidFill>
                  <a:srgbClr val="0000CC"/>
                </a:solidFill>
                <a:effectLst>
                  <a:outerShdw blurRad="38100" dist="38100" dir="2700000" algn="tl">
                    <a:srgbClr val="000000"/>
                  </a:outerShdw>
                </a:effectLst>
              </a:rPr>
              <a:t>Functional Safeness</a:t>
            </a:r>
          </a:p>
        </p:txBody>
      </p:sp>
      <p:sp>
        <p:nvSpPr>
          <p:cNvPr id="54285" name="Text Box 13"/>
          <p:cNvSpPr txBox="1">
            <a:spLocks noChangeArrowheads="1"/>
          </p:cNvSpPr>
          <p:nvPr/>
        </p:nvSpPr>
        <p:spPr bwMode="auto">
          <a:xfrm>
            <a:off x="4267200" y="1752600"/>
            <a:ext cx="76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endParaRPr lang="en-US" sz="2400" smtClean="0">
              <a:solidFill>
                <a:srgbClr val="CC00CC"/>
              </a:solidFill>
            </a:endParaRPr>
          </a:p>
        </p:txBody>
      </p:sp>
      <p:sp>
        <p:nvSpPr>
          <p:cNvPr id="1178638" name="Oval 14"/>
          <p:cNvSpPr>
            <a:spLocks noChangeArrowheads="1"/>
          </p:cNvSpPr>
          <p:nvPr/>
        </p:nvSpPr>
        <p:spPr bwMode="auto">
          <a:xfrm>
            <a:off x="2268538" y="2852738"/>
            <a:ext cx="1798637" cy="144462"/>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4287" name="Text Box 15"/>
          <p:cNvSpPr txBox="1">
            <a:spLocks noChangeArrowheads="1"/>
          </p:cNvSpPr>
          <p:nvPr/>
        </p:nvSpPr>
        <p:spPr bwMode="auto">
          <a:xfrm>
            <a:off x="2339975" y="2997200"/>
            <a:ext cx="1223963" cy="420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400" smtClean="0">
                <a:solidFill>
                  <a:srgbClr val="800000"/>
                </a:solidFill>
              </a:rPr>
              <a:t>Threat</a:t>
            </a:r>
          </a:p>
        </p:txBody>
      </p:sp>
      <p:sp>
        <p:nvSpPr>
          <p:cNvPr id="1178640" name="Oval 16"/>
          <p:cNvSpPr>
            <a:spLocks noChangeArrowheads="1"/>
          </p:cNvSpPr>
          <p:nvPr/>
        </p:nvSpPr>
        <p:spPr bwMode="auto">
          <a:xfrm>
            <a:off x="4932363" y="2420938"/>
            <a:ext cx="1944687" cy="1295400"/>
          </a:xfrm>
          <a:prstGeom prst="ellipse">
            <a:avLst/>
          </a:prstGeom>
          <a:noFill/>
          <a:ln w="38100">
            <a:solidFill>
              <a:srgbClr val="008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4289" name="Text Box 17"/>
          <p:cNvSpPr txBox="1">
            <a:spLocks noChangeArrowheads="1"/>
          </p:cNvSpPr>
          <p:nvPr/>
        </p:nvSpPr>
        <p:spPr bwMode="auto">
          <a:xfrm>
            <a:off x="5148263" y="2636838"/>
            <a:ext cx="1727200" cy="74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400" smtClean="0">
                <a:solidFill>
                  <a:srgbClr val="008000"/>
                </a:solidFill>
              </a:rPr>
              <a:t>Affiliative/ Soothing</a:t>
            </a:r>
          </a:p>
        </p:txBody>
      </p:sp>
      <p:sp>
        <p:nvSpPr>
          <p:cNvPr id="1178642" name="AutoShape 18"/>
          <p:cNvSpPr>
            <a:spLocks noChangeArrowheads="1"/>
          </p:cNvSpPr>
          <p:nvPr/>
        </p:nvSpPr>
        <p:spPr bwMode="auto">
          <a:xfrm>
            <a:off x="2124075" y="2492375"/>
            <a:ext cx="1584325" cy="1441450"/>
          </a:xfrm>
          <a:prstGeom prst="irregularSeal1">
            <a:avLst/>
          </a:prstGeom>
          <a:noFill/>
          <a:ln w="28575">
            <a:solidFill>
              <a:srgbClr val="8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4291" name="AutoShape 19"/>
          <p:cNvSpPr>
            <a:spLocks noChangeArrowheads="1"/>
          </p:cNvSpPr>
          <p:nvPr/>
        </p:nvSpPr>
        <p:spPr bwMode="auto">
          <a:xfrm>
            <a:off x="3492500" y="1989138"/>
            <a:ext cx="1871663" cy="647700"/>
          </a:xfrm>
          <a:prstGeom prst="leftArrow">
            <a:avLst>
              <a:gd name="adj1" fmla="val 50000"/>
              <a:gd name="adj2" fmla="val 72243"/>
            </a:avLst>
          </a:prstGeom>
          <a:noFill/>
          <a:ln w="28575">
            <a:solidFill>
              <a:srgbClr val="008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342900" indent="-342900" algn="ctr">
              <a:defRPr/>
            </a:pPr>
            <a:r>
              <a:rPr lang="en-GB" sz="2400">
                <a:solidFill>
                  <a:srgbClr val="008000"/>
                </a:solidFill>
                <a:ea typeface="ＭＳ Ｐゴシック" charset="0"/>
              </a:rPr>
              <a:t>Calms</a:t>
            </a:r>
          </a:p>
        </p:txBody>
      </p:sp>
      <p:sp>
        <p:nvSpPr>
          <p:cNvPr id="1178644" name="Text Box 20"/>
          <p:cNvSpPr txBox="1">
            <a:spLocks noChangeArrowheads="1"/>
          </p:cNvSpPr>
          <p:nvPr/>
        </p:nvSpPr>
        <p:spPr bwMode="auto">
          <a:xfrm>
            <a:off x="284163" y="5233988"/>
            <a:ext cx="2520950" cy="1190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r>
              <a:rPr lang="en-GB" smtClean="0">
                <a:solidFill>
                  <a:srgbClr val="0000CC"/>
                </a:solidFill>
                <a:latin typeface="Arial" charset="0"/>
              </a:rPr>
              <a:t>Can regulate threat via access to others and later internal soothing</a:t>
            </a:r>
          </a:p>
        </p:txBody>
      </p:sp>
      <p:sp>
        <p:nvSpPr>
          <p:cNvPr id="1178645" name="Text Box 21"/>
          <p:cNvSpPr txBox="1">
            <a:spLocks noChangeArrowheads="1"/>
          </p:cNvSpPr>
          <p:nvPr/>
        </p:nvSpPr>
        <p:spPr bwMode="auto">
          <a:xfrm>
            <a:off x="3492500" y="5734050"/>
            <a:ext cx="3024188" cy="1190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r>
              <a:rPr lang="en-GB" altLang="en-US" sz="1800">
                <a:solidFill>
                  <a:srgbClr val="0000CC"/>
                </a:solidFill>
                <a:latin typeface="Arial" charset="0"/>
              </a:rPr>
              <a:t>Safe to explore and have open attention – development of (social) intelligence</a:t>
            </a:r>
          </a:p>
        </p:txBody>
      </p:sp>
      <p:sp>
        <p:nvSpPr>
          <p:cNvPr id="1178646" name="Text Box 22"/>
          <p:cNvSpPr txBox="1">
            <a:spLocks noChangeArrowheads="1"/>
          </p:cNvSpPr>
          <p:nvPr/>
        </p:nvSpPr>
        <p:spPr bwMode="auto">
          <a:xfrm>
            <a:off x="6877050" y="5187950"/>
            <a:ext cx="2305050" cy="91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r>
              <a:rPr lang="en-GB" smtClean="0">
                <a:solidFill>
                  <a:srgbClr val="0000CC"/>
                </a:solidFill>
                <a:latin typeface="Arial" charset="0"/>
              </a:rPr>
              <a:t>Develop mentalizing and empathy skills</a:t>
            </a:r>
          </a:p>
        </p:txBody>
      </p:sp>
      <p:sp>
        <p:nvSpPr>
          <p:cNvPr id="1178647" name="Line 23"/>
          <p:cNvSpPr>
            <a:spLocks noChangeShapeType="1"/>
          </p:cNvSpPr>
          <p:nvPr/>
        </p:nvSpPr>
        <p:spPr bwMode="auto">
          <a:xfrm flipH="1">
            <a:off x="4648200" y="3789363"/>
            <a:ext cx="787400" cy="1917700"/>
          </a:xfrm>
          <a:prstGeom prst="line">
            <a:avLst/>
          </a:prstGeom>
          <a:noFill/>
          <a:ln w="38100">
            <a:solidFill>
              <a:srgbClr val="0000CC"/>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1178648" name="Text Box 24"/>
          <p:cNvSpPr txBox="1">
            <a:spLocks noChangeArrowheads="1"/>
          </p:cNvSpPr>
          <p:nvPr/>
        </p:nvSpPr>
        <p:spPr bwMode="auto">
          <a:xfrm>
            <a:off x="6300788" y="765175"/>
            <a:ext cx="3313112" cy="91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r>
              <a:rPr lang="en-GB" smtClean="0">
                <a:solidFill>
                  <a:srgbClr val="0000CC"/>
                </a:solidFill>
                <a:latin typeface="Arial" charset="0"/>
              </a:rPr>
              <a:t>Supports relationship building and pro-social behaviour</a:t>
            </a:r>
          </a:p>
        </p:txBody>
      </p:sp>
      <p:sp>
        <p:nvSpPr>
          <p:cNvPr id="1178649" name="Line 25"/>
          <p:cNvSpPr>
            <a:spLocks noChangeShapeType="1"/>
          </p:cNvSpPr>
          <p:nvPr/>
        </p:nvSpPr>
        <p:spPr bwMode="auto">
          <a:xfrm flipV="1">
            <a:off x="6948488" y="1628775"/>
            <a:ext cx="1008062" cy="1079500"/>
          </a:xfrm>
          <a:prstGeom prst="line">
            <a:avLst/>
          </a:prstGeom>
          <a:noFill/>
          <a:ln w="38100">
            <a:solidFill>
              <a:srgbClr val="0000CC"/>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Tree>
    <p:extLst>
      <p:ext uri="{BB962C8B-B14F-4D97-AF65-F5344CB8AC3E}">
        <p14:creationId xmlns:p14="http://schemas.microsoft.com/office/powerpoint/2010/main" val="1624411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78635"/>
                                        </p:tgtEl>
                                        <p:attrNameLst>
                                          <p:attrName>style.visibility</p:attrName>
                                        </p:attrNameLst>
                                      </p:cBhvr>
                                      <p:to>
                                        <p:strVal val="visible"/>
                                      </p:to>
                                    </p:set>
                                    <p:anim calcmode="lin" valueType="num">
                                      <p:cBhvr additive="base">
                                        <p:cTn id="7" dur="500" fill="hold"/>
                                        <p:tgtEl>
                                          <p:spTgt spid="1178635"/>
                                        </p:tgtEl>
                                        <p:attrNameLst>
                                          <p:attrName>ppt_x</p:attrName>
                                        </p:attrNameLst>
                                      </p:cBhvr>
                                      <p:tavLst>
                                        <p:tav tm="0">
                                          <p:val>
                                            <p:strVal val="#ppt_x"/>
                                          </p:val>
                                        </p:tav>
                                        <p:tav tm="100000">
                                          <p:val>
                                            <p:strVal val="#ppt_x"/>
                                          </p:val>
                                        </p:tav>
                                      </p:tavLst>
                                    </p:anim>
                                    <p:anim calcmode="lin" valueType="num">
                                      <p:cBhvr additive="base">
                                        <p:cTn id="8" dur="500" fill="hold"/>
                                        <p:tgtEl>
                                          <p:spTgt spid="117863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78644">
                                            <p:txEl>
                                              <p:pRg st="0" end="0"/>
                                            </p:txEl>
                                          </p:spTgt>
                                        </p:tgtEl>
                                        <p:attrNameLst>
                                          <p:attrName>style.visibility</p:attrName>
                                        </p:attrNameLst>
                                      </p:cBhvr>
                                      <p:to>
                                        <p:strVal val="visible"/>
                                      </p:to>
                                    </p:set>
                                    <p:anim calcmode="lin" valueType="num">
                                      <p:cBhvr additive="base">
                                        <p:cTn id="13" dur="500" fill="hold"/>
                                        <p:tgtEl>
                                          <p:spTgt spid="117864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786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78647"/>
                                        </p:tgtEl>
                                        <p:attrNameLst>
                                          <p:attrName>style.visibility</p:attrName>
                                        </p:attrNameLst>
                                      </p:cBhvr>
                                      <p:to>
                                        <p:strVal val="visible"/>
                                      </p:to>
                                    </p:set>
                                    <p:anim calcmode="lin" valueType="num">
                                      <p:cBhvr additive="base">
                                        <p:cTn id="19" dur="500" fill="hold"/>
                                        <p:tgtEl>
                                          <p:spTgt spid="1178647"/>
                                        </p:tgtEl>
                                        <p:attrNameLst>
                                          <p:attrName>ppt_x</p:attrName>
                                        </p:attrNameLst>
                                      </p:cBhvr>
                                      <p:tavLst>
                                        <p:tav tm="0">
                                          <p:val>
                                            <p:strVal val="#ppt_x"/>
                                          </p:val>
                                        </p:tav>
                                        <p:tav tm="100000">
                                          <p:val>
                                            <p:strVal val="#ppt_x"/>
                                          </p:val>
                                        </p:tav>
                                      </p:tavLst>
                                    </p:anim>
                                    <p:anim calcmode="lin" valueType="num">
                                      <p:cBhvr additive="base">
                                        <p:cTn id="20" dur="500" fill="hold"/>
                                        <p:tgtEl>
                                          <p:spTgt spid="117864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78645">
                                            <p:txEl>
                                              <p:pRg st="0" end="0"/>
                                            </p:txEl>
                                          </p:spTgt>
                                        </p:tgtEl>
                                        <p:attrNameLst>
                                          <p:attrName>style.visibility</p:attrName>
                                        </p:attrNameLst>
                                      </p:cBhvr>
                                      <p:to>
                                        <p:strVal val="visible"/>
                                      </p:to>
                                    </p:set>
                                    <p:anim calcmode="lin" valueType="num">
                                      <p:cBhvr additive="base">
                                        <p:cTn id="25" dur="500" fill="hold"/>
                                        <p:tgtEl>
                                          <p:spTgt spid="117864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786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178632"/>
                                        </p:tgtEl>
                                        <p:attrNameLst>
                                          <p:attrName>style.visibility</p:attrName>
                                        </p:attrNameLst>
                                      </p:cBhvr>
                                      <p:to>
                                        <p:strVal val="visible"/>
                                      </p:to>
                                    </p:set>
                                    <p:anim calcmode="lin" valueType="num">
                                      <p:cBhvr additive="base">
                                        <p:cTn id="31" dur="500" fill="hold"/>
                                        <p:tgtEl>
                                          <p:spTgt spid="1178632"/>
                                        </p:tgtEl>
                                        <p:attrNameLst>
                                          <p:attrName>ppt_x</p:attrName>
                                        </p:attrNameLst>
                                      </p:cBhvr>
                                      <p:tavLst>
                                        <p:tav tm="0">
                                          <p:val>
                                            <p:strVal val="#ppt_x"/>
                                          </p:val>
                                        </p:tav>
                                        <p:tav tm="100000">
                                          <p:val>
                                            <p:strVal val="#ppt_x"/>
                                          </p:val>
                                        </p:tav>
                                      </p:tavLst>
                                    </p:anim>
                                    <p:anim calcmode="lin" valueType="num">
                                      <p:cBhvr additive="base">
                                        <p:cTn id="32" dur="500" fill="hold"/>
                                        <p:tgtEl>
                                          <p:spTgt spid="117863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78646"/>
                                        </p:tgtEl>
                                        <p:attrNameLst>
                                          <p:attrName>style.visibility</p:attrName>
                                        </p:attrNameLst>
                                      </p:cBhvr>
                                      <p:to>
                                        <p:strVal val="visible"/>
                                      </p:to>
                                    </p:set>
                                    <p:anim calcmode="lin" valueType="num">
                                      <p:cBhvr additive="base">
                                        <p:cTn id="37" dur="500" fill="hold"/>
                                        <p:tgtEl>
                                          <p:spTgt spid="1178646"/>
                                        </p:tgtEl>
                                        <p:attrNameLst>
                                          <p:attrName>ppt_x</p:attrName>
                                        </p:attrNameLst>
                                      </p:cBhvr>
                                      <p:tavLst>
                                        <p:tav tm="0">
                                          <p:val>
                                            <p:strVal val="#ppt_x"/>
                                          </p:val>
                                        </p:tav>
                                        <p:tav tm="100000">
                                          <p:val>
                                            <p:strVal val="#ppt_x"/>
                                          </p:val>
                                        </p:tav>
                                      </p:tavLst>
                                    </p:anim>
                                    <p:anim calcmode="lin" valueType="num">
                                      <p:cBhvr additive="base">
                                        <p:cTn id="38" dur="500" fill="hold"/>
                                        <p:tgtEl>
                                          <p:spTgt spid="117864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178649"/>
                                        </p:tgtEl>
                                        <p:attrNameLst>
                                          <p:attrName>style.visibility</p:attrName>
                                        </p:attrNameLst>
                                      </p:cBhvr>
                                      <p:to>
                                        <p:strVal val="visible"/>
                                      </p:to>
                                    </p:set>
                                    <p:anim calcmode="lin" valueType="num">
                                      <p:cBhvr additive="base">
                                        <p:cTn id="43" dur="500" fill="hold"/>
                                        <p:tgtEl>
                                          <p:spTgt spid="1178649"/>
                                        </p:tgtEl>
                                        <p:attrNameLst>
                                          <p:attrName>ppt_x</p:attrName>
                                        </p:attrNameLst>
                                      </p:cBhvr>
                                      <p:tavLst>
                                        <p:tav tm="0">
                                          <p:val>
                                            <p:strVal val="#ppt_x"/>
                                          </p:val>
                                        </p:tav>
                                        <p:tav tm="100000">
                                          <p:val>
                                            <p:strVal val="#ppt_x"/>
                                          </p:val>
                                        </p:tav>
                                      </p:tavLst>
                                    </p:anim>
                                    <p:anim calcmode="lin" valueType="num">
                                      <p:cBhvr additive="base">
                                        <p:cTn id="44" dur="500" fill="hold"/>
                                        <p:tgtEl>
                                          <p:spTgt spid="117864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178648">
                                            <p:txEl>
                                              <p:pRg st="0" end="0"/>
                                            </p:txEl>
                                          </p:spTgt>
                                        </p:tgtEl>
                                        <p:attrNameLst>
                                          <p:attrName>style.visibility</p:attrName>
                                        </p:attrNameLst>
                                      </p:cBhvr>
                                      <p:to>
                                        <p:strVal val="visible"/>
                                      </p:to>
                                    </p:set>
                                    <p:anim calcmode="lin" valueType="num">
                                      <p:cBhvr additive="base">
                                        <p:cTn id="49" dur="500" fill="hold"/>
                                        <p:tgtEl>
                                          <p:spTgt spid="1178648">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7864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646" grpId="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685800" y="838200"/>
            <a:ext cx="7772400" cy="457200"/>
          </a:xfrm>
        </p:spPr>
        <p:txBody>
          <a:bodyPr/>
          <a:lstStyle/>
          <a:p>
            <a:pPr eaLnBrk="1" hangingPunct="1">
              <a:defRPr/>
            </a:pPr>
            <a:endParaRPr lang="en-US" b="1">
              <a:solidFill>
                <a:srgbClr val="A50021"/>
              </a:solidFill>
              <a:cs typeface="+mj-cs"/>
            </a:endParaRPr>
          </a:p>
        </p:txBody>
      </p:sp>
      <p:sp>
        <p:nvSpPr>
          <p:cNvPr id="53251" name="Rectangle 3"/>
          <p:cNvSpPr>
            <a:spLocks noGrp="1" noChangeArrowheads="1"/>
          </p:cNvSpPr>
          <p:nvPr>
            <p:ph type="subTitle" idx="1"/>
          </p:nvPr>
        </p:nvSpPr>
        <p:spPr>
          <a:xfrm>
            <a:off x="1371600" y="1981200"/>
            <a:ext cx="6553200" cy="4114800"/>
          </a:xfrm>
        </p:spPr>
        <p:txBody>
          <a:bodyPr/>
          <a:lstStyle/>
          <a:p>
            <a:pPr algn="l" eaLnBrk="1" hangingPunct="1">
              <a:defRPr/>
            </a:pPr>
            <a:endParaRPr lang="en-US" b="1">
              <a:solidFill>
                <a:srgbClr val="000066"/>
              </a:solidFill>
              <a:cs typeface="+mn-cs"/>
            </a:endParaRPr>
          </a:p>
        </p:txBody>
      </p:sp>
      <p:sp>
        <p:nvSpPr>
          <p:cNvPr id="53252" name="Rectangle 4"/>
          <p:cNvSpPr>
            <a:spLocks noChangeArrowheads="1"/>
          </p:cNvSpPr>
          <p:nvPr/>
        </p:nvSpPr>
        <p:spPr bwMode="auto">
          <a:xfrm>
            <a:off x="685800" y="533400"/>
            <a:ext cx="7772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lnSpc>
                <a:spcPct val="100000"/>
              </a:lnSpc>
              <a:spcBef>
                <a:spcPct val="0"/>
              </a:spcBef>
              <a:defRPr/>
            </a:pPr>
            <a:endParaRPr lang="en-US" sz="3600">
              <a:solidFill>
                <a:srgbClr val="A50021"/>
              </a:solidFill>
              <a:ea typeface="ＭＳ Ｐゴシック" charset="0"/>
            </a:endParaRPr>
          </a:p>
        </p:txBody>
      </p:sp>
      <p:graphicFrame>
        <p:nvGraphicFramePr>
          <p:cNvPr id="118788" name="Object 5" descr="Parchment"/>
          <p:cNvGraphicFramePr>
            <a:graphicFrameLocks noChangeAspect="1"/>
          </p:cNvGraphicFramePr>
          <p:nvPr/>
        </p:nvGraphicFramePr>
        <p:xfrm>
          <a:off x="0" y="0"/>
          <a:ext cx="9324975" cy="7029450"/>
        </p:xfrm>
        <a:graphic>
          <a:graphicData uri="http://schemas.openxmlformats.org/presentationml/2006/ole">
            <mc:AlternateContent xmlns:mc="http://schemas.openxmlformats.org/markup-compatibility/2006">
              <mc:Choice xmlns:v="urn:schemas-microsoft-com:vml" Requires="v">
                <p:oleObj spid="_x0000_s78858" name="Bitmap Image" r:id="rId4" imgW="8419048" imgH="5915851" progId="Paint.Picture">
                  <p:embed/>
                </p:oleObj>
              </mc:Choice>
              <mc:Fallback>
                <p:oleObj name="Bitmap Image" r:id="rId4" imgW="8419048" imgH="591585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324975" cy="7029450"/>
                      </a:xfrm>
                      <a:prstGeom prst="rect">
                        <a:avLst/>
                      </a:prstGeom>
                      <a:blipFill dpi="0" rotWithShape="0">
                        <a:blip r:embed="rId6"/>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3254" name="Text Box 6"/>
          <p:cNvSpPr txBox="1">
            <a:spLocks noChangeArrowheads="1"/>
          </p:cNvSpPr>
          <p:nvPr/>
        </p:nvSpPr>
        <p:spPr bwMode="auto">
          <a:xfrm>
            <a:off x="3505200" y="1260475"/>
            <a:ext cx="1371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0"/>
              </a:spcBef>
              <a:defRPr/>
            </a:pPr>
            <a:endParaRPr lang="en-US" sz="2400" b="0" smtClean="0">
              <a:solidFill>
                <a:schemeClr val="tx1"/>
              </a:solidFill>
            </a:endParaRPr>
          </a:p>
        </p:txBody>
      </p:sp>
      <p:sp>
        <p:nvSpPr>
          <p:cNvPr id="53255" name="Text Box 7"/>
          <p:cNvSpPr txBox="1">
            <a:spLocks noChangeArrowheads="1"/>
          </p:cNvSpPr>
          <p:nvPr/>
        </p:nvSpPr>
        <p:spPr bwMode="auto">
          <a:xfrm>
            <a:off x="3527425" y="3505200"/>
            <a:ext cx="15779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endParaRPr lang="en-US" sz="2400" b="0" smtClean="0">
              <a:solidFill>
                <a:schemeClr val="tx1"/>
              </a:solidFill>
            </a:endParaRPr>
          </a:p>
        </p:txBody>
      </p:sp>
      <p:sp>
        <p:nvSpPr>
          <p:cNvPr id="795656" name="Line 8"/>
          <p:cNvSpPr>
            <a:spLocks noChangeShapeType="1"/>
          </p:cNvSpPr>
          <p:nvPr/>
        </p:nvSpPr>
        <p:spPr bwMode="auto">
          <a:xfrm>
            <a:off x="6372225" y="3860800"/>
            <a:ext cx="1008063" cy="1295400"/>
          </a:xfrm>
          <a:prstGeom prst="line">
            <a:avLst/>
          </a:prstGeom>
          <a:noFill/>
          <a:ln w="38100">
            <a:solidFill>
              <a:srgbClr val="99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3257" name="Text Box 9"/>
          <p:cNvSpPr txBox="1">
            <a:spLocks noChangeArrowheads="1"/>
          </p:cNvSpPr>
          <p:nvPr/>
        </p:nvSpPr>
        <p:spPr bwMode="auto">
          <a:xfrm>
            <a:off x="3733800" y="5478463"/>
            <a:ext cx="1143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endParaRPr lang="en-US" sz="2400" b="0" smtClean="0">
              <a:solidFill>
                <a:schemeClr val="tx1"/>
              </a:solidFill>
            </a:endParaRPr>
          </a:p>
        </p:txBody>
      </p:sp>
      <p:sp>
        <p:nvSpPr>
          <p:cNvPr id="53258" name="Text Box 10"/>
          <p:cNvSpPr txBox="1">
            <a:spLocks noChangeArrowheads="1"/>
          </p:cNvSpPr>
          <p:nvPr/>
        </p:nvSpPr>
        <p:spPr bwMode="auto">
          <a:xfrm>
            <a:off x="6659563" y="5157788"/>
            <a:ext cx="1600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endParaRPr lang="en-US" sz="2000" smtClean="0">
              <a:solidFill>
                <a:srgbClr val="336600"/>
              </a:solidFill>
            </a:endParaRPr>
          </a:p>
        </p:txBody>
      </p:sp>
      <p:sp>
        <p:nvSpPr>
          <p:cNvPr id="795659" name="Line 11"/>
          <p:cNvSpPr>
            <a:spLocks noChangeShapeType="1"/>
          </p:cNvSpPr>
          <p:nvPr/>
        </p:nvSpPr>
        <p:spPr bwMode="auto">
          <a:xfrm flipV="1">
            <a:off x="2555875" y="3429000"/>
            <a:ext cx="2374900" cy="1800225"/>
          </a:xfrm>
          <a:prstGeom prst="line">
            <a:avLst/>
          </a:prstGeom>
          <a:noFill/>
          <a:ln w="38100">
            <a:solidFill>
              <a:srgbClr val="99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795660" name="Rectangle 12"/>
          <p:cNvSpPr>
            <a:spLocks noChangeArrowheads="1"/>
          </p:cNvSpPr>
          <p:nvPr/>
        </p:nvSpPr>
        <p:spPr bwMode="auto">
          <a:xfrm>
            <a:off x="684213" y="0"/>
            <a:ext cx="7772400" cy="620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algn="ctr" eaLnBrk="1" hangingPunct="1">
              <a:lnSpc>
                <a:spcPct val="100000"/>
              </a:lnSpc>
              <a:spcBef>
                <a:spcPct val="0"/>
              </a:spcBef>
            </a:pPr>
            <a:r>
              <a:rPr lang="en-GB" altLang="en-US" sz="3200">
                <a:solidFill>
                  <a:srgbClr val="990000"/>
                </a:solidFill>
                <a:effectLst>
                  <a:outerShdw blurRad="38100" dist="38100" dir="2700000" algn="tl">
                    <a:srgbClr val="000000"/>
                  </a:outerShdw>
                </a:effectLst>
              </a:rPr>
              <a:t>Internal Threat and More threat</a:t>
            </a:r>
          </a:p>
        </p:txBody>
      </p:sp>
      <p:sp>
        <p:nvSpPr>
          <p:cNvPr id="53261" name="Text Box 13"/>
          <p:cNvSpPr txBox="1">
            <a:spLocks noChangeArrowheads="1"/>
          </p:cNvSpPr>
          <p:nvPr/>
        </p:nvSpPr>
        <p:spPr bwMode="auto">
          <a:xfrm>
            <a:off x="4267200" y="1752600"/>
            <a:ext cx="76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endParaRPr lang="en-US" sz="2400" smtClean="0">
              <a:solidFill>
                <a:srgbClr val="CC00CC"/>
              </a:solidFill>
            </a:endParaRPr>
          </a:p>
        </p:txBody>
      </p:sp>
      <p:sp>
        <p:nvSpPr>
          <p:cNvPr id="795662" name="Oval 14"/>
          <p:cNvSpPr>
            <a:spLocks noChangeArrowheads="1"/>
          </p:cNvSpPr>
          <p:nvPr/>
        </p:nvSpPr>
        <p:spPr bwMode="auto">
          <a:xfrm>
            <a:off x="2268538" y="2852738"/>
            <a:ext cx="1798637" cy="144462"/>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3263" name="Text Box 15"/>
          <p:cNvSpPr txBox="1">
            <a:spLocks noChangeArrowheads="1"/>
          </p:cNvSpPr>
          <p:nvPr/>
        </p:nvSpPr>
        <p:spPr bwMode="auto">
          <a:xfrm>
            <a:off x="2339975" y="2997200"/>
            <a:ext cx="1223963" cy="420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400" smtClean="0">
                <a:solidFill>
                  <a:srgbClr val="800000"/>
                </a:solidFill>
              </a:rPr>
              <a:t>Threat</a:t>
            </a:r>
          </a:p>
        </p:txBody>
      </p:sp>
      <p:sp>
        <p:nvSpPr>
          <p:cNvPr id="795664" name="Oval 16"/>
          <p:cNvSpPr>
            <a:spLocks noChangeArrowheads="1"/>
          </p:cNvSpPr>
          <p:nvPr/>
        </p:nvSpPr>
        <p:spPr bwMode="auto">
          <a:xfrm>
            <a:off x="4932363" y="2420938"/>
            <a:ext cx="1944687" cy="1295400"/>
          </a:xfrm>
          <a:prstGeom prst="ellipse">
            <a:avLst/>
          </a:prstGeom>
          <a:noFill/>
          <a:ln w="38100">
            <a:solidFill>
              <a:srgbClr val="008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3265" name="Text Box 17"/>
          <p:cNvSpPr txBox="1">
            <a:spLocks noChangeArrowheads="1"/>
          </p:cNvSpPr>
          <p:nvPr/>
        </p:nvSpPr>
        <p:spPr bwMode="auto">
          <a:xfrm>
            <a:off x="5148263" y="2636838"/>
            <a:ext cx="1727200" cy="74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400" smtClean="0">
                <a:solidFill>
                  <a:srgbClr val="008000"/>
                </a:solidFill>
              </a:rPr>
              <a:t>Affiliative/ Soothing</a:t>
            </a:r>
          </a:p>
        </p:txBody>
      </p:sp>
      <p:sp>
        <p:nvSpPr>
          <p:cNvPr id="795666" name="AutoShape 18"/>
          <p:cNvSpPr>
            <a:spLocks noChangeArrowheads="1"/>
          </p:cNvSpPr>
          <p:nvPr/>
        </p:nvSpPr>
        <p:spPr bwMode="auto">
          <a:xfrm>
            <a:off x="2124075" y="2492375"/>
            <a:ext cx="1584325" cy="1441450"/>
          </a:xfrm>
          <a:prstGeom prst="irregularSeal1">
            <a:avLst/>
          </a:prstGeom>
          <a:noFill/>
          <a:ln w="28575">
            <a:solidFill>
              <a:srgbClr val="8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3267" name="AutoShape 19"/>
          <p:cNvSpPr>
            <a:spLocks noChangeArrowheads="1"/>
          </p:cNvSpPr>
          <p:nvPr/>
        </p:nvSpPr>
        <p:spPr bwMode="auto">
          <a:xfrm>
            <a:off x="3492500" y="1989138"/>
            <a:ext cx="1871663" cy="647700"/>
          </a:xfrm>
          <a:prstGeom prst="leftArrow">
            <a:avLst>
              <a:gd name="adj1" fmla="val 50000"/>
              <a:gd name="adj2" fmla="val 72243"/>
            </a:avLst>
          </a:prstGeom>
          <a:noFill/>
          <a:ln w="28575">
            <a:solidFill>
              <a:srgbClr val="008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342900" indent="-342900" algn="ctr">
              <a:defRPr/>
            </a:pPr>
            <a:r>
              <a:rPr lang="en-GB" sz="2400">
                <a:solidFill>
                  <a:srgbClr val="008000"/>
                </a:solidFill>
                <a:ea typeface="ＭＳ Ｐゴシック" charset="0"/>
              </a:rPr>
              <a:t>Calms</a:t>
            </a:r>
          </a:p>
        </p:txBody>
      </p:sp>
      <p:sp>
        <p:nvSpPr>
          <p:cNvPr id="795668" name="Text Box 20"/>
          <p:cNvSpPr txBox="1">
            <a:spLocks noChangeArrowheads="1"/>
          </p:cNvSpPr>
          <p:nvPr/>
        </p:nvSpPr>
        <p:spPr bwMode="auto">
          <a:xfrm>
            <a:off x="395288" y="5294313"/>
            <a:ext cx="25209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r>
              <a:rPr lang="en-GB" smtClean="0">
                <a:solidFill>
                  <a:srgbClr val="993300"/>
                </a:solidFill>
                <a:latin typeface="Arial" charset="0"/>
              </a:rPr>
              <a:t>Others are threats or alarming</a:t>
            </a:r>
          </a:p>
        </p:txBody>
      </p:sp>
      <p:sp>
        <p:nvSpPr>
          <p:cNvPr id="795669" name="Text Box 21"/>
          <p:cNvSpPr txBox="1">
            <a:spLocks noChangeArrowheads="1"/>
          </p:cNvSpPr>
          <p:nvPr/>
        </p:nvSpPr>
        <p:spPr bwMode="auto">
          <a:xfrm>
            <a:off x="3492500" y="6216650"/>
            <a:ext cx="3671888"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r>
              <a:rPr lang="en-GB" smtClean="0">
                <a:solidFill>
                  <a:srgbClr val="993300"/>
                </a:solidFill>
                <a:latin typeface="Arial" charset="0"/>
              </a:rPr>
              <a:t>Emotional memories of no soothing</a:t>
            </a:r>
          </a:p>
        </p:txBody>
      </p:sp>
      <p:sp>
        <p:nvSpPr>
          <p:cNvPr id="795670" name="Text Box 22"/>
          <p:cNvSpPr txBox="1">
            <a:spLocks noChangeArrowheads="1"/>
          </p:cNvSpPr>
          <p:nvPr/>
        </p:nvSpPr>
        <p:spPr bwMode="auto">
          <a:xfrm>
            <a:off x="7019925" y="5195888"/>
            <a:ext cx="23050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100000"/>
              </a:lnSpc>
              <a:spcBef>
                <a:spcPct val="50000"/>
              </a:spcBef>
              <a:defRPr/>
            </a:pPr>
            <a:r>
              <a:rPr lang="en-GB" smtClean="0">
                <a:solidFill>
                  <a:srgbClr val="993300"/>
                </a:solidFill>
                <a:latin typeface="Arial" charset="0"/>
              </a:rPr>
              <a:t>Neurophysiological networks</a:t>
            </a:r>
          </a:p>
        </p:txBody>
      </p:sp>
      <p:sp>
        <p:nvSpPr>
          <p:cNvPr id="795671" name="Line 23"/>
          <p:cNvSpPr>
            <a:spLocks noChangeShapeType="1"/>
          </p:cNvSpPr>
          <p:nvPr/>
        </p:nvSpPr>
        <p:spPr bwMode="auto">
          <a:xfrm flipH="1">
            <a:off x="5003800" y="3789363"/>
            <a:ext cx="431800" cy="2447925"/>
          </a:xfrm>
          <a:prstGeom prst="line">
            <a:avLst/>
          </a:prstGeom>
          <a:noFill/>
          <a:ln w="38100">
            <a:solidFill>
              <a:srgbClr val="99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795672" name="Text Box 24"/>
          <p:cNvSpPr txBox="1">
            <a:spLocks noChangeArrowheads="1"/>
          </p:cNvSpPr>
          <p:nvPr/>
        </p:nvSpPr>
        <p:spPr bwMode="auto">
          <a:xfrm>
            <a:off x="6227763" y="836613"/>
            <a:ext cx="3097212" cy="915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b="1">
                <a:solidFill>
                  <a:schemeClr val="bg1"/>
                </a:solidFill>
                <a:latin typeface="Times New Roman" charset="0"/>
                <a:ea typeface="ＭＳ Ｐゴシック" charset="-128"/>
              </a:defRPr>
            </a:lvl1pPr>
            <a:lvl2pPr marL="742950" indent="-285750" eaLnBrk="0" hangingPunct="0">
              <a:defRPr sz="2400" b="1">
                <a:solidFill>
                  <a:schemeClr val="bg1"/>
                </a:solidFill>
                <a:latin typeface="Times New Roman" charset="0"/>
                <a:ea typeface="ＭＳ Ｐゴシック" charset="-128"/>
              </a:defRPr>
            </a:lvl2pPr>
            <a:lvl3pPr marL="1143000" indent="-228600" eaLnBrk="0" hangingPunct="0">
              <a:defRPr sz="2400" b="1">
                <a:solidFill>
                  <a:schemeClr val="bg1"/>
                </a:solidFill>
                <a:latin typeface="Times New Roman" charset="0"/>
                <a:ea typeface="ＭＳ Ｐゴシック" charset="-128"/>
              </a:defRPr>
            </a:lvl3pPr>
            <a:lvl4pPr marL="1600200" indent="-228600" eaLnBrk="0" hangingPunct="0">
              <a:defRPr sz="2400" b="1">
                <a:solidFill>
                  <a:schemeClr val="bg1"/>
                </a:solidFill>
                <a:latin typeface="Times New Roman" charset="0"/>
                <a:ea typeface="ＭＳ Ｐゴシック" charset="-128"/>
              </a:defRPr>
            </a:lvl4pPr>
            <a:lvl5pPr marL="2057400" indent="-228600" eaLnBrk="0" hangingPunct="0">
              <a:defRPr sz="2400" b="1">
                <a:solidFill>
                  <a:schemeClr val="bg1"/>
                </a:solidFill>
                <a:latin typeface="Times New Roman" charset="0"/>
                <a:ea typeface="ＭＳ Ｐゴシック"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128"/>
              </a:defRPr>
            </a:lvl9pPr>
          </a:lstStyle>
          <a:p>
            <a:pPr eaLnBrk="1" hangingPunct="1">
              <a:lnSpc>
                <a:spcPct val="100000"/>
              </a:lnSpc>
              <a:spcBef>
                <a:spcPct val="50000"/>
              </a:spcBef>
            </a:pPr>
            <a:r>
              <a:rPr lang="en-GB" altLang="en-US" sz="1800">
                <a:solidFill>
                  <a:srgbClr val="993300"/>
                </a:solidFill>
                <a:latin typeface="Arial" charset="0"/>
              </a:rPr>
              <a:t>No self-affiliation – experiences a </a:t>
            </a:r>
            <a:r>
              <a:rPr lang="en-GB" altLang="en-US" sz="1800">
                <a:solidFill>
                  <a:srgbClr val="993300"/>
                </a:solidFill>
                <a:effectLst>
                  <a:outerShdw blurRad="38100" dist="38100" dir="2700000" algn="tl">
                    <a:srgbClr val="000000"/>
                  </a:outerShdw>
                </a:effectLst>
                <a:latin typeface="Arial" charset="0"/>
              </a:rPr>
              <a:t>un</a:t>
            </a:r>
            <a:r>
              <a:rPr lang="en-GB" altLang="en-US" sz="1800">
                <a:solidFill>
                  <a:srgbClr val="993300"/>
                </a:solidFill>
                <a:latin typeface="Arial" charset="0"/>
              </a:rPr>
              <a:t>lovable self</a:t>
            </a:r>
          </a:p>
        </p:txBody>
      </p:sp>
      <p:sp>
        <p:nvSpPr>
          <p:cNvPr id="795673" name="Line 25"/>
          <p:cNvSpPr>
            <a:spLocks noChangeShapeType="1"/>
          </p:cNvSpPr>
          <p:nvPr/>
        </p:nvSpPr>
        <p:spPr bwMode="auto">
          <a:xfrm flipV="1">
            <a:off x="6948488" y="1628775"/>
            <a:ext cx="1008062" cy="1079500"/>
          </a:xfrm>
          <a:prstGeom prst="line">
            <a:avLst/>
          </a:prstGeom>
          <a:noFill/>
          <a:ln w="38100">
            <a:solidFill>
              <a:srgbClr val="99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endParaRPr>
          </a:p>
        </p:txBody>
      </p:sp>
    </p:spTree>
    <p:extLst>
      <p:ext uri="{BB962C8B-B14F-4D97-AF65-F5344CB8AC3E}">
        <p14:creationId xmlns:p14="http://schemas.microsoft.com/office/powerpoint/2010/main" val="1349533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95659"/>
                                        </p:tgtEl>
                                        <p:attrNameLst>
                                          <p:attrName>style.visibility</p:attrName>
                                        </p:attrNameLst>
                                      </p:cBhvr>
                                      <p:to>
                                        <p:strVal val="visible"/>
                                      </p:to>
                                    </p:set>
                                    <p:anim calcmode="lin" valueType="num">
                                      <p:cBhvr additive="base">
                                        <p:cTn id="7" dur="500" fill="hold"/>
                                        <p:tgtEl>
                                          <p:spTgt spid="795659"/>
                                        </p:tgtEl>
                                        <p:attrNameLst>
                                          <p:attrName>ppt_x</p:attrName>
                                        </p:attrNameLst>
                                      </p:cBhvr>
                                      <p:tavLst>
                                        <p:tav tm="0">
                                          <p:val>
                                            <p:strVal val="#ppt_x"/>
                                          </p:val>
                                        </p:tav>
                                        <p:tav tm="100000">
                                          <p:val>
                                            <p:strVal val="#ppt_x"/>
                                          </p:val>
                                        </p:tav>
                                      </p:tavLst>
                                    </p:anim>
                                    <p:anim calcmode="lin" valueType="num">
                                      <p:cBhvr additive="base">
                                        <p:cTn id="8" dur="500" fill="hold"/>
                                        <p:tgtEl>
                                          <p:spTgt spid="79565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95668">
                                            <p:txEl>
                                              <p:pRg st="0" end="0"/>
                                            </p:txEl>
                                          </p:spTgt>
                                        </p:tgtEl>
                                        <p:attrNameLst>
                                          <p:attrName>style.visibility</p:attrName>
                                        </p:attrNameLst>
                                      </p:cBhvr>
                                      <p:to>
                                        <p:strVal val="visible"/>
                                      </p:to>
                                    </p:set>
                                    <p:anim calcmode="lin" valueType="num">
                                      <p:cBhvr additive="base">
                                        <p:cTn id="13" dur="500" fill="hold"/>
                                        <p:tgtEl>
                                          <p:spTgt spid="79566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956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95671"/>
                                        </p:tgtEl>
                                        <p:attrNameLst>
                                          <p:attrName>style.visibility</p:attrName>
                                        </p:attrNameLst>
                                      </p:cBhvr>
                                      <p:to>
                                        <p:strVal val="visible"/>
                                      </p:to>
                                    </p:set>
                                    <p:anim calcmode="lin" valueType="num">
                                      <p:cBhvr additive="base">
                                        <p:cTn id="19" dur="500" fill="hold"/>
                                        <p:tgtEl>
                                          <p:spTgt spid="795671"/>
                                        </p:tgtEl>
                                        <p:attrNameLst>
                                          <p:attrName>ppt_x</p:attrName>
                                        </p:attrNameLst>
                                      </p:cBhvr>
                                      <p:tavLst>
                                        <p:tav tm="0">
                                          <p:val>
                                            <p:strVal val="#ppt_x"/>
                                          </p:val>
                                        </p:tav>
                                        <p:tav tm="100000">
                                          <p:val>
                                            <p:strVal val="#ppt_x"/>
                                          </p:val>
                                        </p:tav>
                                      </p:tavLst>
                                    </p:anim>
                                    <p:anim calcmode="lin" valueType="num">
                                      <p:cBhvr additive="base">
                                        <p:cTn id="20" dur="500" fill="hold"/>
                                        <p:tgtEl>
                                          <p:spTgt spid="79567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95669">
                                            <p:txEl>
                                              <p:pRg st="0" end="0"/>
                                            </p:txEl>
                                          </p:spTgt>
                                        </p:tgtEl>
                                        <p:attrNameLst>
                                          <p:attrName>style.visibility</p:attrName>
                                        </p:attrNameLst>
                                      </p:cBhvr>
                                      <p:to>
                                        <p:strVal val="visible"/>
                                      </p:to>
                                    </p:set>
                                    <p:anim calcmode="lin" valueType="num">
                                      <p:cBhvr additive="base">
                                        <p:cTn id="25" dur="500" fill="hold"/>
                                        <p:tgtEl>
                                          <p:spTgt spid="79566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9566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95656"/>
                                        </p:tgtEl>
                                        <p:attrNameLst>
                                          <p:attrName>style.visibility</p:attrName>
                                        </p:attrNameLst>
                                      </p:cBhvr>
                                      <p:to>
                                        <p:strVal val="visible"/>
                                      </p:to>
                                    </p:set>
                                    <p:anim calcmode="lin" valueType="num">
                                      <p:cBhvr additive="base">
                                        <p:cTn id="31" dur="500" fill="hold"/>
                                        <p:tgtEl>
                                          <p:spTgt spid="795656"/>
                                        </p:tgtEl>
                                        <p:attrNameLst>
                                          <p:attrName>ppt_x</p:attrName>
                                        </p:attrNameLst>
                                      </p:cBhvr>
                                      <p:tavLst>
                                        <p:tav tm="0">
                                          <p:val>
                                            <p:strVal val="#ppt_x"/>
                                          </p:val>
                                        </p:tav>
                                        <p:tav tm="100000">
                                          <p:val>
                                            <p:strVal val="#ppt_x"/>
                                          </p:val>
                                        </p:tav>
                                      </p:tavLst>
                                    </p:anim>
                                    <p:anim calcmode="lin" valueType="num">
                                      <p:cBhvr additive="base">
                                        <p:cTn id="32" dur="500" fill="hold"/>
                                        <p:tgtEl>
                                          <p:spTgt spid="79565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95670"/>
                                        </p:tgtEl>
                                        <p:attrNameLst>
                                          <p:attrName>style.visibility</p:attrName>
                                        </p:attrNameLst>
                                      </p:cBhvr>
                                      <p:to>
                                        <p:strVal val="visible"/>
                                      </p:to>
                                    </p:set>
                                    <p:anim calcmode="lin" valueType="num">
                                      <p:cBhvr additive="base">
                                        <p:cTn id="37" dur="500" fill="hold"/>
                                        <p:tgtEl>
                                          <p:spTgt spid="795670"/>
                                        </p:tgtEl>
                                        <p:attrNameLst>
                                          <p:attrName>ppt_x</p:attrName>
                                        </p:attrNameLst>
                                      </p:cBhvr>
                                      <p:tavLst>
                                        <p:tav tm="0">
                                          <p:val>
                                            <p:strVal val="#ppt_x"/>
                                          </p:val>
                                        </p:tav>
                                        <p:tav tm="100000">
                                          <p:val>
                                            <p:strVal val="#ppt_x"/>
                                          </p:val>
                                        </p:tav>
                                      </p:tavLst>
                                    </p:anim>
                                    <p:anim calcmode="lin" valueType="num">
                                      <p:cBhvr additive="base">
                                        <p:cTn id="38" dur="500" fill="hold"/>
                                        <p:tgtEl>
                                          <p:spTgt spid="79567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795673"/>
                                        </p:tgtEl>
                                        <p:attrNameLst>
                                          <p:attrName>style.visibility</p:attrName>
                                        </p:attrNameLst>
                                      </p:cBhvr>
                                      <p:to>
                                        <p:strVal val="visible"/>
                                      </p:to>
                                    </p:set>
                                    <p:anim calcmode="lin" valueType="num">
                                      <p:cBhvr additive="base">
                                        <p:cTn id="43" dur="500" fill="hold"/>
                                        <p:tgtEl>
                                          <p:spTgt spid="795673"/>
                                        </p:tgtEl>
                                        <p:attrNameLst>
                                          <p:attrName>ppt_x</p:attrName>
                                        </p:attrNameLst>
                                      </p:cBhvr>
                                      <p:tavLst>
                                        <p:tav tm="0">
                                          <p:val>
                                            <p:strVal val="#ppt_x"/>
                                          </p:val>
                                        </p:tav>
                                        <p:tav tm="100000">
                                          <p:val>
                                            <p:strVal val="#ppt_x"/>
                                          </p:val>
                                        </p:tav>
                                      </p:tavLst>
                                    </p:anim>
                                    <p:anim calcmode="lin" valueType="num">
                                      <p:cBhvr additive="base">
                                        <p:cTn id="44" dur="500" fill="hold"/>
                                        <p:tgtEl>
                                          <p:spTgt spid="795673"/>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795672">
                                            <p:txEl>
                                              <p:pRg st="0" end="0"/>
                                            </p:txEl>
                                          </p:spTgt>
                                        </p:tgtEl>
                                        <p:attrNameLst>
                                          <p:attrName>style.visibility</p:attrName>
                                        </p:attrNameLst>
                                      </p:cBhvr>
                                      <p:to>
                                        <p:strVal val="visible"/>
                                      </p:to>
                                    </p:set>
                                    <p:anim calcmode="lin" valueType="num">
                                      <p:cBhvr additive="base">
                                        <p:cTn id="49" dur="500" fill="hold"/>
                                        <p:tgtEl>
                                          <p:spTgt spid="795672">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9567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670" grpId="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684213" y="188913"/>
            <a:ext cx="7772400" cy="863600"/>
          </a:xfrm>
        </p:spPr>
        <p:txBody>
          <a:bodyPr rIns="81279"/>
          <a:lstStyle/>
          <a:p>
            <a:pPr eaLnBrk="1" hangingPunct="1">
              <a:defRPr/>
            </a:pPr>
            <a:r>
              <a:rPr lang="en-US" dirty="0" smtClean="0">
                <a:solidFill>
                  <a:srgbClr val="FFFF99"/>
                </a:solidFill>
                <a:effectLst>
                  <a:outerShdw blurRad="38100" dist="38100" dir="2700000" algn="tl">
                    <a:srgbClr val="000000"/>
                  </a:outerShdw>
                </a:effectLst>
                <a:latin typeface="Times New Roman Bold" charset="0"/>
                <a:cs typeface="Times New Roman Bold" charset="0"/>
                <a:sym typeface="Times New Roman Bold" charset="0"/>
              </a:rPr>
              <a:t>The Work of CFT in the relationship</a:t>
            </a:r>
            <a:endParaRPr lang="en-US" dirty="0" smtClean="0">
              <a:solidFill>
                <a:srgbClr val="FFFF99"/>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p:txBody>
      </p:sp>
      <p:pic>
        <p:nvPicPr>
          <p:cNvPr id="3" name="Content Placeholder 2" descr="1003825_531692430200146_930021326_n.png"/>
          <p:cNvPicPr>
            <a:picLocks noGrp="1" noChangeAspect="1"/>
          </p:cNvPicPr>
          <p:nvPr>
            <p:ph idx="1"/>
          </p:nvPr>
        </p:nvPicPr>
        <p:blipFill>
          <a:blip r:embed="rId2">
            <a:extLst>
              <a:ext uri="{28A0092B-C50C-407E-A947-70E740481C1C}">
                <a14:useLocalDpi xmlns:a14="http://schemas.microsoft.com/office/drawing/2010/main" val="0"/>
              </a:ext>
            </a:extLst>
          </a:blip>
          <a:srcRect l="1746" r="1746"/>
          <a:stretch>
            <a:fillRect/>
          </a:stretch>
        </p:blipFill>
        <p:spPr>
          <a:xfrm>
            <a:off x="381000" y="1371600"/>
            <a:ext cx="8380413" cy="5257800"/>
          </a:xfrm>
        </p:spPr>
      </p:pic>
    </p:spTree>
    <p:extLst>
      <p:ext uri="{BB962C8B-B14F-4D97-AF65-F5344CB8AC3E}">
        <p14:creationId xmlns:p14="http://schemas.microsoft.com/office/powerpoint/2010/main" val="1584261639"/>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p:cNvSpPr>
          <p:nvPr>
            <p:ph type="title" idx="4294967295"/>
          </p:nvPr>
        </p:nvSpPr>
        <p:spPr>
          <a:xfrm>
            <a:off x="684212" y="260350"/>
            <a:ext cx="7772401" cy="874713"/>
          </a:xfrm>
          <a:prstGeom prst="rect">
            <a:avLst/>
          </a:prstGeom>
        </p:spPr>
        <p:txBody>
          <a:bodyPr lIns="0" tIns="0" rIns="0" bIns="0">
            <a:normAutofit/>
          </a:bodyPr>
          <a:lstStyle>
            <a:lvl1pPr marL="0" marR="0" defTabSz="868680">
              <a:defRPr sz="3800" b="1">
                <a:solidFill>
                  <a:srgbClr val="FFFF00"/>
                </a:solidFill>
                <a:effectLst>
                  <a:outerShdw blurRad="12065" dist="24130" dir="2700000" rotWithShape="0">
                    <a:srgbClr val="000000"/>
                  </a:outerShdw>
                </a:effectLst>
                <a:uFill>
                  <a:solidFill>
                    <a:srgbClr val="FFFF00"/>
                  </a:solidFill>
                </a:uFill>
              </a:defRPr>
            </a:lvl1pPr>
          </a:lstStyle>
          <a:p>
            <a:pPr lvl="0">
              <a:defRPr sz="1800" b="0">
                <a:solidFill>
                  <a:srgbClr val="000000"/>
                </a:solidFill>
                <a:effectLst/>
                <a:uFillTx/>
              </a:defRPr>
            </a:pPr>
            <a:r>
              <a:rPr sz="3800" b="1">
                <a:solidFill>
                  <a:srgbClr val="FFFF00"/>
                </a:solidFill>
                <a:effectLst>
                  <a:outerShdw blurRad="12065" dist="24130" dir="2700000" rotWithShape="0">
                    <a:srgbClr val="000000"/>
                  </a:outerShdw>
                </a:effectLst>
                <a:uFill>
                  <a:solidFill>
                    <a:srgbClr val="FFFF00"/>
                  </a:solidFill>
                </a:uFill>
              </a:rPr>
              <a:t>The Two Psychologies of Compassion</a:t>
            </a:r>
          </a:p>
        </p:txBody>
      </p:sp>
      <p:sp>
        <p:nvSpPr>
          <p:cNvPr id="47" name="Shape 47"/>
          <p:cNvSpPr>
            <a:spLocks noGrp="1"/>
          </p:cNvSpPr>
          <p:nvPr>
            <p:ph type="body" idx="4294967295"/>
          </p:nvPr>
        </p:nvSpPr>
        <p:spPr>
          <a:xfrm>
            <a:off x="395287" y="1412875"/>
            <a:ext cx="8208963" cy="5445125"/>
          </a:xfrm>
          <a:prstGeom prst="rect">
            <a:avLst/>
          </a:prstGeom>
        </p:spPr>
        <p:txBody>
          <a:bodyPr lIns="0" tIns="0" rIns="0" bIns="0">
            <a:normAutofit/>
          </a:bodyPr>
          <a:lstStyle/>
          <a:p>
            <a:pPr marL="723900" marR="0" lvl="0" indent="-723900" algn="just">
              <a:spcBef>
                <a:spcPts val="500"/>
              </a:spcBef>
              <a:buSzTx/>
              <a:buNone/>
              <a:defRPr sz="1800">
                <a:uFillTx/>
              </a:defRPr>
            </a:pPr>
            <a:r>
              <a:rPr sz="2400" b="1">
                <a:solidFill>
                  <a:srgbClr val="FFFFFF"/>
                </a:solidFill>
                <a:effectLst>
                  <a:outerShdw blurRad="12700" dist="25400" dir="2700000" rotWithShape="0">
                    <a:srgbClr val="000000"/>
                  </a:outerShdw>
                </a:effectLst>
                <a:uFill>
                  <a:solidFill>
                    <a:srgbClr val="FFFFFF"/>
                  </a:solidFill>
                </a:uFill>
              </a:rPr>
              <a:t>Compassion can be defined in many ways: “As a </a:t>
            </a:r>
            <a:r>
              <a:rPr sz="2400" b="1">
                <a:solidFill>
                  <a:srgbClr val="FFFF99"/>
                </a:solidFill>
                <a:effectLst>
                  <a:outerShdw blurRad="12700" dist="25400" dir="2700000" rotWithShape="0">
                    <a:srgbClr val="000000"/>
                  </a:outerShdw>
                </a:effectLst>
                <a:uFill>
                  <a:solidFill>
                    <a:srgbClr val="FFFF99"/>
                  </a:solidFill>
                </a:uFill>
              </a:rPr>
              <a:t>sensitivity</a:t>
            </a:r>
            <a:r>
              <a:rPr sz="2400" b="1">
                <a:solidFill>
                  <a:srgbClr val="FFFFFF"/>
                </a:solidFill>
                <a:effectLst>
                  <a:outerShdw blurRad="12700" dist="25400" dir="2700000" rotWithShape="0">
                    <a:srgbClr val="000000"/>
                  </a:outerShdw>
                </a:effectLst>
                <a:uFill>
                  <a:solidFill>
                    <a:srgbClr val="FFFFFF"/>
                  </a:solidFill>
                </a:uFill>
              </a:rPr>
              <a:t> to the suffering of self and others with a deep </a:t>
            </a:r>
            <a:r>
              <a:rPr sz="2400" b="1">
                <a:solidFill>
                  <a:srgbClr val="FFFF99"/>
                </a:solidFill>
                <a:effectLst>
                  <a:outerShdw blurRad="12700" dist="25400" dir="2700000" rotWithShape="0">
                    <a:srgbClr val="000000"/>
                  </a:outerShdw>
                </a:effectLst>
                <a:uFill>
                  <a:solidFill>
                    <a:srgbClr val="FFFF99"/>
                  </a:solidFill>
                </a:uFill>
              </a:rPr>
              <a:t>commitment to try to relieve</a:t>
            </a:r>
            <a:r>
              <a:rPr sz="2400" b="1">
                <a:solidFill>
                  <a:srgbClr val="FFFFFF"/>
                </a:solidFill>
                <a:effectLst>
                  <a:outerShdw blurRad="12700" dist="25400" dir="2700000" rotWithShape="0">
                    <a:srgbClr val="000000"/>
                  </a:outerShdw>
                </a:effectLst>
                <a:uFill>
                  <a:solidFill>
                    <a:srgbClr val="FFFFFF"/>
                  </a:solidFill>
                </a:uFill>
              </a:rPr>
              <a:t> it and prevent</a:t>
            </a:r>
            <a:r>
              <a:rPr sz="2400" b="1" i="1">
                <a:solidFill>
                  <a:srgbClr val="FFFFFF"/>
                </a:solidFill>
                <a:effectLst>
                  <a:outerShdw blurRad="12700" dist="25400" dir="2700000" rotWithShape="0">
                    <a:srgbClr val="000000"/>
                  </a:outerShdw>
                </a:effectLst>
                <a:uFill>
                  <a:solidFill>
                    <a:srgbClr val="FFFFFF"/>
                  </a:solidFill>
                </a:uFill>
              </a:rPr>
              <a:t> it</a:t>
            </a:r>
            <a:r>
              <a:rPr sz="2400" b="1">
                <a:solidFill>
                  <a:srgbClr val="FFFFFF"/>
                </a:solidFill>
                <a:effectLst>
                  <a:outerShdw blurRad="12700" dist="25400" dir="2700000" rotWithShape="0">
                    <a:srgbClr val="000000"/>
                  </a:outerShdw>
                </a:effectLst>
                <a:uFill>
                  <a:solidFill>
                    <a:srgbClr val="FFFFFF"/>
                  </a:solidFill>
                </a:uFill>
              </a:rPr>
              <a:t>”, (common to Buddhism)</a:t>
            </a:r>
          </a:p>
          <a:p>
            <a:pPr marL="723900" marR="0" lvl="0" indent="-723900" algn="just">
              <a:spcBef>
                <a:spcPts val="600"/>
              </a:spcBef>
              <a:buSzTx/>
              <a:buNone/>
              <a:defRPr sz="1800">
                <a:uFillTx/>
              </a:defRPr>
            </a:pPr>
            <a:endParaRPr sz="2400" b="1">
              <a:solidFill>
                <a:srgbClr val="FFFFFF"/>
              </a:solidFill>
              <a:effectLst>
                <a:outerShdw blurRad="12700" dist="25400" dir="2700000" rotWithShape="0">
                  <a:srgbClr val="000000"/>
                </a:outerShdw>
              </a:effectLst>
              <a:uFill>
                <a:solidFill>
                  <a:srgbClr val="FFFFFF"/>
                </a:solidFill>
              </a:uFill>
            </a:endParaRPr>
          </a:p>
          <a:p>
            <a:pPr marL="723900" marR="0" lvl="0" indent="-723900" algn="just">
              <a:spcBef>
                <a:spcPts val="500"/>
              </a:spcBef>
              <a:buSzTx/>
              <a:buNone/>
              <a:defRPr sz="1800">
                <a:uFillTx/>
              </a:defRPr>
            </a:pPr>
            <a:r>
              <a:rPr sz="2400" b="1">
                <a:solidFill>
                  <a:srgbClr val="FFFFFF"/>
                </a:solidFill>
                <a:effectLst>
                  <a:outerShdw blurRad="12700" dist="25400" dir="2700000" rotWithShape="0">
                    <a:srgbClr val="000000"/>
                  </a:outerShdw>
                </a:effectLst>
                <a:uFill>
                  <a:solidFill>
                    <a:srgbClr val="FFFFFF"/>
                  </a:solidFill>
                </a:uFill>
              </a:rPr>
              <a:t>Two different Psychologies </a:t>
            </a:r>
          </a:p>
          <a:p>
            <a:pPr marL="723900" marR="0" lvl="0" indent="-723900" algn="just">
              <a:spcBef>
                <a:spcPts val="600"/>
              </a:spcBef>
              <a:buClr>
                <a:srgbClr val="FFFFFF"/>
              </a:buClr>
              <a:defRPr sz="1800">
                <a:uFillTx/>
              </a:defRPr>
            </a:pPr>
            <a:r>
              <a:rPr sz="2800" b="1">
                <a:solidFill>
                  <a:srgbClr val="FFFFFF"/>
                </a:solidFill>
                <a:effectLst>
                  <a:outerShdw blurRad="12700" dist="25400" dir="2700000" rotWithShape="0">
                    <a:srgbClr val="000000"/>
                  </a:outerShdw>
                </a:effectLst>
                <a:uFill>
                  <a:solidFill>
                    <a:srgbClr val="FFFFFF"/>
                  </a:solidFill>
                </a:uFill>
              </a:rPr>
              <a:t>To approach, understand and (how to) engage with suffering</a:t>
            </a:r>
          </a:p>
          <a:p>
            <a:pPr marL="723900" marR="0" lvl="0" indent="-723900" algn="just">
              <a:spcBef>
                <a:spcPts val="600"/>
              </a:spcBef>
              <a:buClr>
                <a:srgbClr val="FFFFFF"/>
              </a:buClr>
              <a:defRPr sz="1800">
                <a:uFillTx/>
              </a:defRPr>
            </a:pPr>
            <a:r>
              <a:rPr sz="2800" b="1">
                <a:solidFill>
                  <a:srgbClr val="FFFFFF"/>
                </a:solidFill>
                <a:effectLst>
                  <a:outerShdw blurRad="12700" dist="25400" dir="2700000" rotWithShape="0">
                    <a:srgbClr val="000000"/>
                  </a:outerShdw>
                </a:effectLst>
                <a:uFill>
                  <a:solidFill>
                    <a:srgbClr val="FFFFFF"/>
                  </a:solidFill>
                </a:uFill>
              </a:rPr>
              <a:t>To work to alleviate and prevent suffering</a:t>
            </a:r>
          </a:p>
        </p:txBody>
      </p:sp>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title" idx="4294967295"/>
          </p:nvPr>
        </p:nvSpPr>
        <p:spPr>
          <a:xfrm>
            <a:off x="1547812" y="404812"/>
            <a:ext cx="7161213" cy="455613"/>
          </a:xfrm>
          <a:prstGeom prst="rect">
            <a:avLst/>
          </a:prstGeom>
        </p:spPr>
        <p:txBody>
          <a:bodyPr lIns="0" tIns="0" rIns="0" bIns="0">
            <a:normAutofit/>
          </a:bodyPr>
          <a:lstStyle>
            <a:lvl1pPr marL="0" marR="0" indent="31353" defTabSz="722376">
              <a:defRPr sz="2528" b="1">
                <a:solidFill>
                  <a:srgbClr val="FFFF00"/>
                </a:solidFill>
                <a:effectLst>
                  <a:outerShdw blurRad="10033" dist="20066" dir="2700000" rotWithShape="0">
                    <a:srgbClr val="000000"/>
                  </a:outerShdw>
                </a:effectLst>
                <a:uFill>
                  <a:solidFill>
                    <a:srgbClr val="FFFF00"/>
                  </a:solidFill>
                </a:uFill>
              </a:defRPr>
            </a:lvl1pPr>
          </a:lstStyle>
          <a:p>
            <a:pPr lvl="0">
              <a:defRPr sz="1800" b="0">
                <a:solidFill>
                  <a:srgbClr val="000000"/>
                </a:solidFill>
                <a:effectLst/>
                <a:uFillTx/>
              </a:defRPr>
            </a:pPr>
            <a:r>
              <a:rPr sz="2528" b="1">
                <a:solidFill>
                  <a:srgbClr val="FFFF00"/>
                </a:solidFill>
                <a:effectLst>
                  <a:outerShdw blurRad="10033" dist="20066" dir="2700000" rotWithShape="0">
                    <a:srgbClr val="000000"/>
                  </a:outerShdw>
                </a:effectLst>
                <a:uFill>
                  <a:solidFill>
                    <a:srgbClr val="FFFF00"/>
                  </a:solidFill>
                </a:uFill>
              </a:rPr>
              <a:t>Compassion Process</a:t>
            </a:r>
          </a:p>
        </p:txBody>
      </p:sp>
      <p:sp>
        <p:nvSpPr>
          <p:cNvPr id="173" name="Shape 173"/>
          <p:cNvSpPr/>
          <p:nvPr/>
        </p:nvSpPr>
        <p:spPr>
          <a:xfrm>
            <a:off x="323850" y="1196975"/>
            <a:ext cx="3743325" cy="21605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a:solidFill/>
            <a:round/>
          </a:ln>
        </p:spPr>
        <p:txBody>
          <a:bodyPr lIns="0" tIns="0" rIns="0" bIns="0" anchor="ctr"/>
          <a:lstStyle/>
          <a:p>
            <a:pPr lvl="0">
              <a:lnSpc>
                <a:spcPct val="100000"/>
              </a:lnSpc>
              <a:spcBef>
                <a:spcPts val="0"/>
              </a:spcBef>
              <a:defRPr sz="1800" b="0">
                <a:effectLst>
                  <a:outerShdw blurRad="12700" dist="25400" dir="2700000" rotWithShape="0">
                    <a:srgbClr val="DDDDDD"/>
                  </a:outerShdw>
                </a:effectLst>
              </a:defRPr>
            </a:pPr>
            <a:endParaRPr/>
          </a:p>
        </p:txBody>
      </p:sp>
      <p:sp>
        <p:nvSpPr>
          <p:cNvPr id="174" name="Shape 174"/>
          <p:cNvSpPr/>
          <p:nvPr/>
        </p:nvSpPr>
        <p:spPr>
          <a:xfrm>
            <a:off x="5003800" y="1341437"/>
            <a:ext cx="3671888" cy="180022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a:solidFill/>
            <a:round/>
          </a:ln>
        </p:spPr>
        <p:txBody>
          <a:bodyPr lIns="0" tIns="0" rIns="0" bIns="0" anchor="ctr"/>
          <a:lstStyle/>
          <a:p>
            <a:pPr lvl="0" algn="ctr">
              <a:lnSpc>
                <a:spcPct val="100000"/>
              </a:lnSpc>
              <a:spcBef>
                <a:spcPts val="0"/>
              </a:spcBef>
              <a:defRPr sz="1800" b="0">
                <a:solidFill>
                  <a:srgbClr val="000066"/>
                </a:solidFill>
                <a:uFill>
                  <a:solidFill>
                    <a:srgbClr val="000066"/>
                  </a:solidFill>
                </a:uFill>
              </a:defRPr>
            </a:pPr>
            <a:endParaRPr/>
          </a:p>
        </p:txBody>
      </p:sp>
      <p:sp>
        <p:nvSpPr>
          <p:cNvPr id="175" name="Shape 175"/>
          <p:cNvSpPr/>
          <p:nvPr/>
        </p:nvSpPr>
        <p:spPr>
          <a:xfrm>
            <a:off x="827087" y="1341437"/>
            <a:ext cx="2667001" cy="15600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100000"/>
              </a:lnSpc>
              <a:spcBef>
                <a:spcPts val="1000"/>
              </a:spcBef>
              <a:defRPr sz="1800" b="0">
                <a:uFillTx/>
              </a:defRPr>
            </a:pPr>
            <a:r>
              <a:rPr>
                <a:solidFill>
                  <a:srgbClr val="3B1BF9"/>
                </a:solidFill>
                <a:uFill>
                  <a:solidFill>
                    <a:srgbClr val="3B1BF9"/>
                  </a:solidFill>
                </a:uFill>
              </a:rPr>
              <a:t>Giving/doing</a:t>
            </a:r>
          </a:p>
          <a:p>
            <a:pPr lvl="0" algn="ctr">
              <a:lnSpc>
                <a:spcPct val="100000"/>
              </a:lnSpc>
              <a:spcBef>
                <a:spcPts val="1000"/>
              </a:spcBef>
              <a:defRPr sz="1800" b="0">
                <a:uFillTx/>
              </a:defRPr>
            </a:pPr>
            <a:r>
              <a:rPr>
                <a:solidFill>
                  <a:srgbClr val="3B1BF9"/>
                </a:solidFill>
                <a:uFill>
                  <a:solidFill>
                    <a:srgbClr val="3B1BF9"/>
                  </a:solidFill>
                </a:uFill>
              </a:rPr>
              <a:t>Mindful Acts of kindness</a:t>
            </a:r>
          </a:p>
          <a:p>
            <a:pPr lvl="0" algn="ctr">
              <a:lnSpc>
                <a:spcPct val="100000"/>
              </a:lnSpc>
              <a:spcBef>
                <a:spcPts val="1000"/>
              </a:spcBef>
              <a:defRPr sz="1800" b="0">
                <a:uFillTx/>
              </a:defRPr>
            </a:pPr>
            <a:r>
              <a:rPr>
                <a:solidFill>
                  <a:srgbClr val="3B1BF9"/>
                </a:solidFill>
                <a:uFill>
                  <a:solidFill>
                    <a:srgbClr val="3B1BF9"/>
                  </a:solidFill>
                </a:uFill>
              </a:rPr>
              <a:t>Engagement with the feared</a:t>
            </a:r>
          </a:p>
        </p:txBody>
      </p:sp>
      <p:sp>
        <p:nvSpPr>
          <p:cNvPr id="176" name="Shape 176"/>
          <p:cNvSpPr/>
          <p:nvPr/>
        </p:nvSpPr>
        <p:spPr>
          <a:xfrm>
            <a:off x="5364162" y="1557337"/>
            <a:ext cx="2833688" cy="12003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100000"/>
              </a:lnSpc>
              <a:spcBef>
                <a:spcPts val="0"/>
              </a:spcBef>
              <a:defRPr sz="1800" b="0">
                <a:uFillTx/>
              </a:defRPr>
            </a:pPr>
            <a:r>
              <a:rPr dirty="0">
                <a:solidFill>
                  <a:srgbClr val="339933"/>
                </a:solidFill>
                <a:uFill>
                  <a:solidFill>
                    <a:srgbClr val="339933"/>
                  </a:solidFill>
                </a:uFill>
              </a:rPr>
              <a:t>Receiving/soothing</a:t>
            </a:r>
          </a:p>
          <a:p>
            <a:pPr lvl="0" algn="ctr">
              <a:lnSpc>
                <a:spcPct val="100000"/>
              </a:lnSpc>
              <a:spcBef>
                <a:spcPts val="0"/>
              </a:spcBef>
              <a:defRPr sz="1800" b="0">
                <a:uFillTx/>
              </a:defRPr>
            </a:pPr>
            <a:r>
              <a:rPr lang="en-US" dirty="0" smtClean="0">
                <a:solidFill>
                  <a:srgbClr val="339933"/>
                </a:solidFill>
                <a:uFill>
                  <a:solidFill>
                    <a:srgbClr val="339933"/>
                  </a:solidFill>
                </a:uFill>
              </a:rPr>
              <a:t>Vagal Engagement</a:t>
            </a:r>
            <a:endParaRPr dirty="0">
              <a:solidFill>
                <a:srgbClr val="339933"/>
              </a:solidFill>
              <a:uFill>
                <a:solidFill>
                  <a:srgbClr val="339933"/>
                </a:solidFill>
              </a:uFill>
            </a:endParaRPr>
          </a:p>
          <a:p>
            <a:pPr lvl="0" algn="ctr">
              <a:lnSpc>
                <a:spcPct val="100000"/>
              </a:lnSpc>
              <a:spcBef>
                <a:spcPts val="0"/>
              </a:spcBef>
              <a:defRPr sz="1800" b="0">
                <a:uFillTx/>
              </a:defRPr>
            </a:pPr>
            <a:r>
              <a:rPr dirty="0">
                <a:solidFill>
                  <a:srgbClr val="339933"/>
                </a:solidFill>
                <a:uFill>
                  <a:solidFill>
                    <a:srgbClr val="339933"/>
                  </a:solidFill>
                </a:uFill>
              </a:rPr>
              <a:t>Validation</a:t>
            </a:r>
          </a:p>
          <a:p>
            <a:pPr lvl="0" algn="ctr">
              <a:lnSpc>
                <a:spcPct val="100000"/>
              </a:lnSpc>
              <a:spcBef>
                <a:spcPts val="0"/>
              </a:spcBef>
              <a:defRPr sz="1800" b="0">
                <a:uFillTx/>
              </a:defRPr>
            </a:pPr>
            <a:r>
              <a:rPr dirty="0">
                <a:solidFill>
                  <a:srgbClr val="339933"/>
                </a:solidFill>
                <a:uFill>
                  <a:solidFill>
                    <a:srgbClr val="339933"/>
                  </a:solidFill>
                </a:uFill>
              </a:rPr>
              <a:t>Gratitude appreciation</a:t>
            </a:r>
          </a:p>
        </p:txBody>
      </p:sp>
      <p:grpSp>
        <p:nvGrpSpPr>
          <p:cNvPr id="179" name="Group 179"/>
          <p:cNvGrpSpPr/>
          <p:nvPr/>
        </p:nvGrpSpPr>
        <p:grpSpPr>
          <a:xfrm>
            <a:off x="2771775" y="4508499"/>
            <a:ext cx="3816351" cy="2089151"/>
            <a:chOff x="0" y="0"/>
            <a:chExt cx="3816350" cy="2089150"/>
          </a:xfrm>
        </p:grpSpPr>
        <p:sp>
          <p:nvSpPr>
            <p:cNvPr id="177" name="Shape 177"/>
            <p:cNvSpPr/>
            <p:nvPr/>
          </p:nvSpPr>
          <p:spPr>
            <a:xfrm>
              <a:off x="0" y="-1"/>
              <a:ext cx="3816350" cy="20891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9525" cap="flat">
              <a:solidFill>
                <a:srgbClr val="000000"/>
              </a:solidFill>
              <a:prstDash val="solid"/>
              <a:round/>
            </a:ln>
            <a:effectLst/>
          </p:spPr>
          <p:txBody>
            <a:bodyPr wrap="square" lIns="0" tIns="0" rIns="0" bIns="0" numCol="1" anchor="ctr">
              <a:noAutofit/>
            </a:bodyPr>
            <a:lstStyle/>
            <a:p>
              <a:pPr lvl="0" algn="ctr">
                <a:lnSpc>
                  <a:spcPct val="100000"/>
                </a:lnSpc>
                <a:spcBef>
                  <a:spcPts val="0"/>
                </a:spcBef>
                <a:defRPr sz="1800" b="0">
                  <a:solidFill>
                    <a:srgbClr val="800000"/>
                  </a:solidFill>
                  <a:uFill>
                    <a:solidFill>
                      <a:srgbClr val="800000"/>
                    </a:solidFill>
                  </a:uFill>
                </a:defRPr>
              </a:pPr>
              <a:endParaRPr/>
            </a:p>
          </p:txBody>
        </p:sp>
        <p:sp>
          <p:nvSpPr>
            <p:cNvPr id="178" name="Shape 178"/>
            <p:cNvSpPr/>
            <p:nvPr/>
          </p:nvSpPr>
          <p:spPr>
            <a:xfrm>
              <a:off x="954653" y="203610"/>
              <a:ext cx="1907044" cy="16819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lnSpc>
                  <a:spcPct val="100000"/>
                </a:lnSpc>
                <a:spcBef>
                  <a:spcPts val="0"/>
                </a:spcBef>
                <a:defRPr sz="1800" b="0">
                  <a:uFillTx/>
                </a:defRPr>
              </a:pPr>
              <a:r>
                <a:rPr i="1">
                  <a:solidFill>
                    <a:srgbClr val="800000"/>
                  </a:solidFill>
                  <a:uFill>
                    <a:solidFill>
                      <a:srgbClr val="800000"/>
                    </a:solidFill>
                  </a:uFill>
                </a:rPr>
                <a:t>Threat</a:t>
              </a:r>
            </a:p>
            <a:p>
              <a:pPr lvl="0" algn="ctr">
                <a:lnSpc>
                  <a:spcPct val="100000"/>
                </a:lnSpc>
                <a:spcBef>
                  <a:spcPts val="0"/>
                </a:spcBef>
                <a:defRPr sz="1800" b="0">
                  <a:uFillTx/>
                </a:defRPr>
              </a:pPr>
              <a:r>
                <a:rPr>
                  <a:solidFill>
                    <a:srgbClr val="800000"/>
                  </a:solidFill>
                  <a:uFill>
                    <a:solidFill>
                      <a:srgbClr val="800000"/>
                    </a:solidFill>
                  </a:uFill>
                </a:rPr>
                <a:t>Mindful awareness</a:t>
              </a:r>
            </a:p>
            <a:p>
              <a:pPr lvl="0" algn="ctr">
                <a:lnSpc>
                  <a:spcPct val="100000"/>
                </a:lnSpc>
                <a:spcBef>
                  <a:spcPts val="0"/>
                </a:spcBef>
                <a:defRPr sz="1800" b="0">
                  <a:uFillTx/>
                </a:defRPr>
              </a:pPr>
              <a:r>
                <a:rPr>
                  <a:solidFill>
                    <a:srgbClr val="800000"/>
                  </a:solidFill>
                  <a:uFill>
                    <a:solidFill>
                      <a:srgbClr val="800000"/>
                    </a:solidFill>
                  </a:uFill>
                </a:rPr>
                <a:t>Triggers</a:t>
              </a:r>
            </a:p>
            <a:p>
              <a:pPr lvl="0" algn="ctr">
                <a:lnSpc>
                  <a:spcPct val="100000"/>
                </a:lnSpc>
                <a:spcBef>
                  <a:spcPts val="0"/>
                </a:spcBef>
                <a:defRPr sz="1800" b="0">
                  <a:uFillTx/>
                </a:defRPr>
              </a:pPr>
              <a:r>
                <a:rPr>
                  <a:solidFill>
                    <a:srgbClr val="800000"/>
                  </a:solidFill>
                  <a:uFill>
                    <a:solidFill>
                      <a:srgbClr val="800000"/>
                    </a:solidFill>
                  </a:uFill>
                </a:rPr>
                <a:t>In the body</a:t>
              </a:r>
            </a:p>
            <a:p>
              <a:pPr lvl="0" algn="ctr">
                <a:lnSpc>
                  <a:spcPct val="100000"/>
                </a:lnSpc>
                <a:spcBef>
                  <a:spcPts val="0"/>
                </a:spcBef>
                <a:defRPr sz="1800" b="0">
                  <a:uFillTx/>
                </a:defRPr>
              </a:pPr>
              <a:r>
                <a:rPr>
                  <a:solidFill>
                    <a:srgbClr val="800000"/>
                  </a:solidFill>
                  <a:uFill>
                    <a:solidFill>
                      <a:srgbClr val="800000"/>
                    </a:solidFill>
                  </a:uFill>
                </a:rPr>
                <a:t>Rumination</a:t>
              </a:r>
            </a:p>
            <a:p>
              <a:pPr lvl="0" algn="ctr">
                <a:lnSpc>
                  <a:spcPct val="100000"/>
                </a:lnSpc>
                <a:spcBef>
                  <a:spcPts val="0"/>
                </a:spcBef>
                <a:defRPr sz="1800" b="0">
                  <a:uFillTx/>
                </a:defRPr>
              </a:pPr>
              <a:r>
                <a:rPr>
                  <a:solidFill>
                    <a:srgbClr val="800000"/>
                  </a:solidFill>
                  <a:uFill>
                    <a:solidFill>
                      <a:srgbClr val="800000"/>
                    </a:solidFill>
                  </a:uFill>
                </a:rPr>
                <a:t>Labelling</a:t>
              </a:r>
            </a:p>
          </p:txBody>
        </p:sp>
      </p:grpSp>
      <p:sp>
        <p:nvSpPr>
          <p:cNvPr id="180" name="Shape 180"/>
          <p:cNvSpPr/>
          <p:nvPr/>
        </p:nvSpPr>
        <p:spPr>
          <a:xfrm>
            <a:off x="3203575" y="3068637"/>
            <a:ext cx="2736850" cy="12239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66FFCC"/>
              </a:gs>
              <a:gs pos="100000">
                <a:srgbClr val="2F765E"/>
              </a:gs>
            </a:gsLst>
            <a:path path="circle">
              <a:fillToRect l="37721" t="-19636" r="62278" b="119636"/>
            </a:path>
          </a:gradFill>
          <a:ln>
            <a:solidFill/>
            <a:round/>
          </a:ln>
        </p:spPr>
        <p:txBody>
          <a:bodyPr lIns="0" tIns="0" rIns="0" bIns="0" anchor="ctr"/>
          <a:lstStyle/>
          <a:p>
            <a:pPr lvl="0">
              <a:lnSpc>
                <a:spcPct val="100000"/>
              </a:lnSpc>
              <a:spcBef>
                <a:spcPts val="0"/>
              </a:spcBef>
              <a:defRPr sz="1800" b="0"/>
            </a:pPr>
            <a:endParaRPr/>
          </a:p>
        </p:txBody>
      </p:sp>
      <p:sp>
        <p:nvSpPr>
          <p:cNvPr id="181" name="Shape 181"/>
          <p:cNvSpPr/>
          <p:nvPr/>
        </p:nvSpPr>
        <p:spPr>
          <a:xfrm>
            <a:off x="3352800" y="3429000"/>
            <a:ext cx="2519363"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200"/>
              </a:spcBef>
              <a:defRPr sz="2000" b="0"/>
            </a:lvl1pPr>
          </a:lstStyle>
          <a:p>
            <a:pPr lvl="0">
              <a:defRPr sz="1800">
                <a:uFillTx/>
              </a:defRPr>
            </a:pPr>
            <a:r>
              <a:rPr sz="2000">
                <a:uFill>
                  <a:solidFill/>
                </a:uFill>
              </a:rPr>
              <a:t>Compassionate Self</a:t>
            </a:r>
          </a:p>
        </p:txBody>
      </p:sp>
      <p:sp>
        <p:nvSpPr>
          <p:cNvPr id="182" name="Shape 182"/>
          <p:cNvSpPr/>
          <p:nvPr/>
        </p:nvSpPr>
        <p:spPr>
          <a:xfrm>
            <a:off x="5795962" y="4149725"/>
            <a:ext cx="1" cy="430213"/>
          </a:xfrm>
          <a:prstGeom prst="line">
            <a:avLst/>
          </a:prstGeom>
          <a:ln w="38100">
            <a:solidFill>
              <a:srgbClr val="FFFFFF"/>
            </a:solidFill>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83" name="Shape 183"/>
          <p:cNvSpPr/>
          <p:nvPr/>
        </p:nvSpPr>
        <p:spPr>
          <a:xfrm flipV="1">
            <a:off x="3492500" y="4221162"/>
            <a:ext cx="0" cy="431801"/>
          </a:xfrm>
          <a:prstGeom prst="line">
            <a:avLst/>
          </a:prstGeom>
          <a:ln w="38100">
            <a:solidFill>
              <a:srgbClr val="FFFFFF"/>
            </a:solidFill>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84" name="Shape 184"/>
          <p:cNvSpPr/>
          <p:nvPr/>
        </p:nvSpPr>
        <p:spPr>
          <a:xfrm flipH="1" flipV="1">
            <a:off x="2627312" y="3500437"/>
            <a:ext cx="431801" cy="288926"/>
          </a:xfrm>
          <a:prstGeom prst="line">
            <a:avLst/>
          </a:prstGeom>
          <a:ln w="38100">
            <a:solidFill>
              <a:srgbClr val="FFFFFF"/>
            </a:solidFill>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85" name="Shape 185"/>
          <p:cNvSpPr/>
          <p:nvPr/>
        </p:nvSpPr>
        <p:spPr>
          <a:xfrm flipV="1">
            <a:off x="6227762" y="3428999"/>
            <a:ext cx="431801" cy="287339"/>
          </a:xfrm>
          <a:prstGeom prst="line">
            <a:avLst/>
          </a:prstGeom>
          <a:ln w="38100">
            <a:solidFill>
              <a:srgbClr val="FFFFFF"/>
            </a:solidFill>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86" name="Shape 186"/>
          <p:cNvSpPr/>
          <p:nvPr/>
        </p:nvSpPr>
        <p:spPr>
          <a:xfrm>
            <a:off x="4140200" y="1557337"/>
            <a:ext cx="863600" cy="1"/>
          </a:xfrm>
          <a:prstGeom prst="line">
            <a:avLst/>
          </a:prstGeom>
          <a:ln w="38100">
            <a:solidFill>
              <a:srgbClr val="FFFFFF"/>
            </a:solidFill>
            <a:round/>
            <a:headEnd type="triangle"/>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187" name="Shape 187"/>
          <p:cNvSpPr/>
          <p:nvPr/>
        </p:nvSpPr>
        <p:spPr>
          <a:xfrm>
            <a:off x="4873625" y="1196974"/>
            <a:ext cx="3932238" cy="20637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38100">
            <a:solidFill>
              <a:srgbClr val="A9F206"/>
            </a:solidFill>
            <a:prstDash val="dash"/>
            <a:round/>
          </a:ln>
        </p:spPr>
        <p:txBody>
          <a:bodyPr lIns="0" tIns="0" rIns="0" bIns="0" anchor="ctr"/>
          <a:lstStyle/>
          <a:p>
            <a:pPr lvl="0" algn="ctr">
              <a:lnSpc>
                <a:spcPct val="100000"/>
              </a:lnSpc>
              <a:spcBef>
                <a:spcPts val="0"/>
              </a:spcBef>
              <a:defRPr sz="1800" b="0">
                <a:solidFill>
                  <a:srgbClr val="000066"/>
                </a:solidFill>
                <a:uFill>
                  <a:solidFill>
                    <a:srgbClr val="000066"/>
                  </a:solidFill>
                </a:uFill>
              </a:defRPr>
            </a:pPr>
            <a:endParaRPr/>
          </a:p>
        </p:txBody>
      </p:sp>
      <p:sp>
        <p:nvSpPr>
          <p:cNvPr id="188" name="Shape 188"/>
          <p:cNvSpPr/>
          <p:nvPr/>
        </p:nvSpPr>
        <p:spPr>
          <a:xfrm flipH="1">
            <a:off x="4724400" y="2595562"/>
            <a:ext cx="198438" cy="388939"/>
          </a:xfrm>
          <a:prstGeom prst="line">
            <a:avLst/>
          </a:prstGeom>
          <a:ln w="38100">
            <a:solidFill>
              <a:srgbClr val="A9F206"/>
            </a:solidFill>
            <a:prstDash val="sysDash"/>
            <a:round/>
            <a:tailEnd type="triangle"/>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pic>
        <p:nvPicPr>
          <p:cNvPr id="189" name="Water Lilly logo blue.png" descr="Water Lilly logo blue"/>
          <p:cNvPicPr/>
          <p:nvPr/>
        </p:nvPicPr>
        <p:blipFill>
          <a:blip r:embed="rId2">
            <a:extLst/>
          </a:blip>
          <a:stretch>
            <a:fillRect/>
          </a:stretch>
        </p:blipFill>
        <p:spPr>
          <a:xfrm rot="20511548">
            <a:off x="7667625" y="5661025"/>
            <a:ext cx="1008063" cy="8826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title" idx="4294967295"/>
          </p:nvPr>
        </p:nvSpPr>
        <p:spPr>
          <a:xfrm>
            <a:off x="684212" y="188912"/>
            <a:ext cx="7772401" cy="838201"/>
          </a:xfrm>
          <a:prstGeom prst="rect">
            <a:avLst/>
          </a:prstGeom>
        </p:spPr>
        <p:txBody>
          <a:bodyPr lIns="0" tIns="0" rIns="0" bIns="0">
            <a:normAutofit/>
          </a:bodyPr>
          <a:lstStyle>
            <a:lvl1pPr marL="0" marR="0" indent="39687">
              <a:defRPr sz="3200" b="1">
                <a:solidFill>
                  <a:srgbClr val="FFFF00"/>
                </a:solidFill>
                <a:effectLst>
                  <a:outerShdw blurRad="12700" dist="25400" dir="2700000" rotWithShape="0">
                    <a:srgbClr val="000000"/>
                  </a:outerShdw>
                </a:effectLst>
                <a:uFill>
                  <a:solidFill>
                    <a:srgbClr val="FFFF00"/>
                  </a:solidFill>
                </a:uFill>
              </a:defRPr>
            </a:lvl1pPr>
          </a:lstStyle>
          <a:p>
            <a:pPr lvl="0">
              <a:defRPr sz="1800" b="0">
                <a:solidFill>
                  <a:srgbClr val="000000"/>
                </a:solidFill>
                <a:effectLst/>
                <a:uFillTx/>
              </a:defRPr>
            </a:pPr>
            <a:r>
              <a:rPr sz="3200" b="1">
                <a:solidFill>
                  <a:srgbClr val="FFFF00"/>
                </a:solidFill>
                <a:effectLst>
                  <a:outerShdw blurRad="12700" dist="25400" dir="2700000" rotWithShape="0">
                    <a:srgbClr val="000000"/>
                  </a:outerShdw>
                </a:effectLst>
                <a:uFill>
                  <a:solidFill>
                    <a:srgbClr val="FFFF00"/>
                  </a:solidFill>
                </a:uFill>
              </a:rPr>
              <a:t>Caring-Compassionate Mind</a:t>
            </a:r>
          </a:p>
        </p:txBody>
      </p:sp>
      <p:sp>
        <p:nvSpPr>
          <p:cNvPr id="193" name="Shape 193"/>
          <p:cNvSpPr/>
          <p:nvPr/>
        </p:nvSpPr>
        <p:spPr>
          <a:xfrm>
            <a:off x="1403349" y="1196975"/>
            <a:ext cx="6264276" cy="49688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CC"/>
          </a:solidFill>
          <a:ln>
            <a:solidFill/>
            <a:round/>
          </a:ln>
        </p:spPr>
        <p:txBody>
          <a:bodyPr lIns="0" tIns="0" rIns="0" bIns="0" anchor="ctr"/>
          <a:lstStyle/>
          <a:p>
            <a:pPr lvl="0">
              <a:lnSpc>
                <a:spcPct val="100000"/>
              </a:lnSpc>
              <a:spcBef>
                <a:spcPts val="0"/>
              </a:spcBef>
              <a:defRPr sz="1800" b="0"/>
            </a:pPr>
            <a:endParaRPr/>
          </a:p>
        </p:txBody>
      </p:sp>
      <p:sp>
        <p:nvSpPr>
          <p:cNvPr id="194" name="Shape 194"/>
          <p:cNvSpPr/>
          <p:nvPr/>
        </p:nvSpPr>
        <p:spPr>
          <a:xfrm>
            <a:off x="1763712" y="3357562"/>
            <a:ext cx="1728788" cy="6151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3333CC"/>
                </a:solidFill>
                <a:effectLst>
                  <a:outerShdw blurRad="12700" dist="25400" dir="2700000" rotWithShape="0">
                    <a:srgbClr val="000000"/>
                  </a:outerShdw>
                </a:effectLst>
                <a:uFill>
                  <a:solidFill>
                    <a:srgbClr val="3333CC"/>
                  </a:solidFill>
                </a:uFill>
              </a:defRPr>
            </a:lvl1pPr>
          </a:lstStyle>
          <a:p>
            <a:pPr lvl="0">
              <a:defRPr>
                <a:solidFill>
                  <a:srgbClr val="000000"/>
                </a:solidFill>
                <a:effectLst/>
                <a:uFillTx/>
              </a:defRPr>
            </a:pPr>
            <a:r>
              <a:rPr>
                <a:solidFill>
                  <a:srgbClr val="3333CC"/>
                </a:solidFill>
                <a:effectLst>
                  <a:outerShdw blurRad="12700" dist="25400" dir="2700000" rotWithShape="0">
                    <a:srgbClr val="000000"/>
                  </a:outerShdw>
                </a:effectLst>
                <a:uFill>
                  <a:solidFill>
                    <a:srgbClr val="3333CC"/>
                  </a:solidFill>
                </a:uFill>
              </a:rPr>
              <a:t>Care for well-being</a:t>
            </a:r>
          </a:p>
        </p:txBody>
      </p:sp>
      <p:sp>
        <p:nvSpPr>
          <p:cNvPr id="195" name="Shape 195"/>
          <p:cNvSpPr/>
          <p:nvPr/>
        </p:nvSpPr>
        <p:spPr>
          <a:xfrm>
            <a:off x="2051050" y="2276475"/>
            <a:ext cx="1944688"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3333CC"/>
                </a:solidFill>
                <a:effectLst>
                  <a:outerShdw blurRad="12700" dist="25400" dir="2700000" rotWithShape="0">
                    <a:srgbClr val="000000"/>
                  </a:outerShdw>
                </a:effectLst>
                <a:uFill>
                  <a:solidFill>
                    <a:srgbClr val="3333CC"/>
                  </a:solidFill>
                </a:uFill>
              </a:defRPr>
            </a:lvl1pPr>
          </a:lstStyle>
          <a:p>
            <a:pPr lvl="0">
              <a:defRPr>
                <a:solidFill>
                  <a:srgbClr val="000000"/>
                </a:solidFill>
                <a:effectLst/>
                <a:uFillTx/>
              </a:defRPr>
            </a:pPr>
            <a:r>
              <a:rPr>
                <a:solidFill>
                  <a:srgbClr val="3333CC"/>
                </a:solidFill>
                <a:effectLst>
                  <a:outerShdw blurRad="12700" dist="25400" dir="2700000" rotWithShape="0">
                    <a:srgbClr val="000000"/>
                  </a:outerShdw>
                </a:effectLst>
                <a:uFill>
                  <a:solidFill>
                    <a:srgbClr val="3333CC"/>
                  </a:solidFill>
                </a:uFill>
              </a:rPr>
              <a:t>Sensitivity</a:t>
            </a:r>
          </a:p>
        </p:txBody>
      </p:sp>
      <p:sp>
        <p:nvSpPr>
          <p:cNvPr id="196" name="Shape 196"/>
          <p:cNvSpPr/>
          <p:nvPr/>
        </p:nvSpPr>
        <p:spPr>
          <a:xfrm>
            <a:off x="5076825" y="2276475"/>
            <a:ext cx="1511300"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3333CC"/>
                </a:solidFill>
                <a:effectLst>
                  <a:outerShdw blurRad="12700" dist="25400" dir="2700000" rotWithShape="0">
                    <a:srgbClr val="000000"/>
                  </a:outerShdw>
                </a:effectLst>
                <a:uFill>
                  <a:solidFill>
                    <a:srgbClr val="3333CC"/>
                  </a:solidFill>
                </a:uFill>
              </a:defRPr>
            </a:lvl1pPr>
          </a:lstStyle>
          <a:p>
            <a:pPr lvl="0">
              <a:defRPr>
                <a:solidFill>
                  <a:srgbClr val="000000"/>
                </a:solidFill>
                <a:effectLst/>
                <a:uFillTx/>
              </a:defRPr>
            </a:pPr>
            <a:r>
              <a:rPr>
                <a:solidFill>
                  <a:srgbClr val="3333CC"/>
                </a:solidFill>
                <a:effectLst>
                  <a:outerShdw blurRad="12700" dist="25400" dir="2700000" rotWithShape="0">
                    <a:srgbClr val="000000"/>
                  </a:outerShdw>
                </a:effectLst>
                <a:uFill>
                  <a:solidFill>
                    <a:srgbClr val="3333CC"/>
                  </a:solidFill>
                </a:uFill>
              </a:rPr>
              <a:t>Sympathy</a:t>
            </a:r>
          </a:p>
        </p:txBody>
      </p:sp>
      <p:sp>
        <p:nvSpPr>
          <p:cNvPr id="197" name="Shape 197"/>
          <p:cNvSpPr/>
          <p:nvPr/>
        </p:nvSpPr>
        <p:spPr>
          <a:xfrm>
            <a:off x="5795962" y="3213100"/>
            <a:ext cx="1728788"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3333CC"/>
                </a:solidFill>
                <a:effectLst>
                  <a:outerShdw blurRad="12700" dist="25400" dir="2700000" rotWithShape="0">
                    <a:srgbClr val="000000"/>
                  </a:outerShdw>
                </a:effectLst>
                <a:uFill>
                  <a:solidFill>
                    <a:srgbClr val="3333CC"/>
                  </a:solidFill>
                </a:uFill>
              </a:defRPr>
            </a:lvl1pPr>
          </a:lstStyle>
          <a:p>
            <a:pPr lvl="0">
              <a:defRPr>
                <a:solidFill>
                  <a:srgbClr val="000000"/>
                </a:solidFill>
                <a:effectLst/>
                <a:uFillTx/>
              </a:defRPr>
            </a:pPr>
            <a:r>
              <a:rPr>
                <a:solidFill>
                  <a:srgbClr val="3333CC"/>
                </a:solidFill>
                <a:effectLst>
                  <a:outerShdw blurRad="12700" dist="25400" dir="2700000" rotWithShape="0">
                    <a:srgbClr val="000000"/>
                  </a:outerShdw>
                </a:effectLst>
                <a:uFill>
                  <a:solidFill>
                    <a:srgbClr val="3333CC"/>
                  </a:solidFill>
                </a:uFill>
              </a:rPr>
              <a:t>Distress tolerance</a:t>
            </a:r>
          </a:p>
        </p:txBody>
      </p:sp>
      <p:sp>
        <p:nvSpPr>
          <p:cNvPr id="198" name="Shape 198"/>
          <p:cNvSpPr/>
          <p:nvPr/>
        </p:nvSpPr>
        <p:spPr>
          <a:xfrm>
            <a:off x="5219700" y="4868862"/>
            <a:ext cx="1584325"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3333CC"/>
                </a:solidFill>
                <a:effectLst>
                  <a:outerShdw blurRad="12700" dist="25400" dir="2700000" rotWithShape="0">
                    <a:srgbClr val="000000"/>
                  </a:outerShdw>
                </a:effectLst>
                <a:uFill>
                  <a:solidFill>
                    <a:srgbClr val="3333CC"/>
                  </a:solidFill>
                </a:uFill>
              </a:defRPr>
            </a:lvl1pPr>
          </a:lstStyle>
          <a:p>
            <a:pPr lvl="0">
              <a:defRPr>
                <a:solidFill>
                  <a:srgbClr val="000000"/>
                </a:solidFill>
                <a:effectLst/>
                <a:uFillTx/>
              </a:defRPr>
            </a:pPr>
            <a:r>
              <a:rPr>
                <a:solidFill>
                  <a:srgbClr val="3333CC"/>
                </a:solidFill>
                <a:effectLst>
                  <a:outerShdw blurRad="12700" dist="25400" dir="2700000" rotWithShape="0">
                    <a:srgbClr val="000000"/>
                  </a:outerShdw>
                </a:effectLst>
                <a:uFill>
                  <a:solidFill>
                    <a:srgbClr val="3333CC"/>
                  </a:solidFill>
                </a:uFill>
              </a:rPr>
              <a:t>Empathy</a:t>
            </a:r>
          </a:p>
        </p:txBody>
      </p:sp>
      <p:sp>
        <p:nvSpPr>
          <p:cNvPr id="199" name="Shape 199"/>
          <p:cNvSpPr/>
          <p:nvPr/>
        </p:nvSpPr>
        <p:spPr>
          <a:xfrm>
            <a:off x="2411412" y="4941887"/>
            <a:ext cx="2592388"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3333CC"/>
                </a:solidFill>
                <a:effectLst>
                  <a:outerShdw blurRad="12700" dist="25400" dir="2700000" rotWithShape="0">
                    <a:srgbClr val="000000"/>
                  </a:outerShdw>
                </a:effectLst>
                <a:uFill>
                  <a:solidFill>
                    <a:srgbClr val="3333CC"/>
                  </a:solidFill>
                </a:uFill>
              </a:defRPr>
            </a:lvl1pPr>
          </a:lstStyle>
          <a:p>
            <a:pPr lvl="0">
              <a:defRPr>
                <a:solidFill>
                  <a:srgbClr val="000000"/>
                </a:solidFill>
                <a:effectLst/>
                <a:uFillTx/>
              </a:defRPr>
            </a:pPr>
            <a:r>
              <a:rPr>
                <a:solidFill>
                  <a:srgbClr val="3333CC"/>
                </a:solidFill>
                <a:effectLst>
                  <a:outerShdw blurRad="12700" dist="25400" dir="2700000" rotWithShape="0">
                    <a:srgbClr val="000000"/>
                  </a:outerShdw>
                </a:effectLst>
                <a:uFill>
                  <a:solidFill>
                    <a:srgbClr val="3333CC"/>
                  </a:solidFill>
                </a:uFill>
              </a:rPr>
              <a:t>Non-Judgement</a:t>
            </a:r>
          </a:p>
        </p:txBody>
      </p:sp>
      <p:sp>
        <p:nvSpPr>
          <p:cNvPr id="200" name="Shape 200"/>
          <p:cNvSpPr/>
          <p:nvPr/>
        </p:nvSpPr>
        <p:spPr>
          <a:xfrm>
            <a:off x="3419475" y="2997200"/>
            <a:ext cx="2160588" cy="13684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a:solidFill/>
            <a:round/>
          </a:ln>
        </p:spPr>
        <p:txBody>
          <a:bodyPr lIns="0" tIns="0" rIns="0" bIns="0" anchor="ctr"/>
          <a:lstStyle/>
          <a:p>
            <a:pPr lvl="0">
              <a:lnSpc>
                <a:spcPct val="100000"/>
              </a:lnSpc>
              <a:spcBef>
                <a:spcPts val="0"/>
              </a:spcBef>
              <a:defRPr sz="1800" b="0"/>
            </a:pPr>
            <a:endParaRPr/>
          </a:p>
        </p:txBody>
      </p:sp>
      <p:sp>
        <p:nvSpPr>
          <p:cNvPr id="201" name="Shape 201"/>
          <p:cNvSpPr/>
          <p:nvPr/>
        </p:nvSpPr>
        <p:spPr>
          <a:xfrm>
            <a:off x="3492500" y="3284537"/>
            <a:ext cx="2087563" cy="4827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600"/>
              </a:spcBef>
              <a:defRPr sz="2800" b="0" i="1">
                <a:solidFill>
                  <a:srgbClr val="FF33CC"/>
                </a:solidFill>
                <a:effectLst>
                  <a:outerShdw blurRad="12700" dist="25400" dir="2700000" rotWithShape="0">
                    <a:srgbClr val="000000"/>
                  </a:outerShdw>
                </a:effectLst>
                <a:uFill>
                  <a:solidFill>
                    <a:srgbClr val="FF33CC"/>
                  </a:solidFill>
                </a:uFill>
              </a:defRPr>
            </a:lvl1pPr>
          </a:lstStyle>
          <a:p>
            <a:pPr lvl="0">
              <a:defRPr sz="1800" i="0">
                <a:solidFill>
                  <a:srgbClr val="000000"/>
                </a:solidFill>
                <a:effectLst/>
                <a:uFillTx/>
              </a:defRPr>
            </a:pPr>
            <a:r>
              <a:rPr sz="2800" i="1">
                <a:solidFill>
                  <a:srgbClr val="FF33CC"/>
                </a:solidFill>
                <a:effectLst>
                  <a:outerShdw blurRad="12700" dist="25400" dir="2700000" rotWithShape="0">
                    <a:srgbClr val="000000"/>
                  </a:outerShdw>
                </a:effectLst>
                <a:uFill>
                  <a:solidFill>
                    <a:srgbClr val="FF33CC"/>
                  </a:solidFill>
                </a:uFill>
              </a:rPr>
              <a:t>Compassion</a:t>
            </a:r>
          </a:p>
        </p:txBody>
      </p:sp>
      <p:sp>
        <p:nvSpPr>
          <p:cNvPr id="202" name="Shape 202"/>
          <p:cNvSpPr/>
          <p:nvPr/>
        </p:nvSpPr>
        <p:spPr>
          <a:xfrm>
            <a:off x="3276600" y="1700212"/>
            <a:ext cx="2374900"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lnSpc>
                <a:spcPct val="100000"/>
              </a:lnSpc>
              <a:spcBef>
                <a:spcPts val="1000"/>
              </a:spcBef>
              <a:defRPr sz="1800" b="0">
                <a:solidFill>
                  <a:srgbClr val="3333CC"/>
                </a:solidFill>
                <a:uFill>
                  <a:solidFill>
                    <a:srgbClr val="3333CC"/>
                  </a:solidFill>
                </a:uFill>
                <a:latin typeface="Imprint MT Shadow"/>
                <a:ea typeface="Imprint MT Shadow"/>
                <a:cs typeface="Imprint MT Shadow"/>
                <a:sym typeface="Imprint MT Shadow"/>
              </a:defRPr>
            </a:lvl1pPr>
          </a:lstStyle>
          <a:p>
            <a:pPr lvl="0">
              <a:defRPr>
                <a:solidFill>
                  <a:srgbClr val="000000"/>
                </a:solidFill>
                <a:uFillTx/>
              </a:defRPr>
            </a:pPr>
            <a:r>
              <a:rPr>
                <a:solidFill>
                  <a:srgbClr val="3333CC"/>
                </a:solidFill>
                <a:uFill>
                  <a:solidFill>
                    <a:srgbClr val="3333CC"/>
                  </a:solidFill>
                </a:uFill>
              </a:rPr>
              <a:t>ATTRIBUTES</a:t>
            </a:r>
          </a:p>
        </p:txBody>
      </p:sp>
      <p:sp>
        <p:nvSpPr>
          <p:cNvPr id="203" name="Shape 203"/>
          <p:cNvSpPr/>
          <p:nvPr/>
        </p:nvSpPr>
        <p:spPr>
          <a:xfrm>
            <a:off x="468312" y="1474787"/>
            <a:ext cx="1511301"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lnSpc>
                <a:spcPct val="100000"/>
              </a:lnSpc>
              <a:spcBef>
                <a:spcPts val="1000"/>
              </a:spcBef>
              <a:defRPr sz="1800" b="0">
                <a:effectLst>
                  <a:outerShdw blurRad="12700" dist="25400" dir="2700000" rotWithShape="0">
                    <a:srgbClr val="FFFFFF"/>
                  </a:outerShdw>
                </a:effectLst>
              </a:defRPr>
            </a:lvl1pPr>
          </a:lstStyle>
          <a:p>
            <a:pPr lvl="0">
              <a:defRPr>
                <a:effectLst/>
                <a:uFillTx/>
              </a:defRPr>
            </a:pPr>
            <a:r>
              <a:rPr>
                <a:effectLst>
                  <a:outerShdw blurRad="12700" dist="25400" dir="2700000" rotWithShape="0">
                    <a:srgbClr val="FFFFFF"/>
                  </a:outerShdw>
                </a:effectLst>
                <a:uFill>
                  <a:solidFill/>
                </a:uFill>
              </a:rPr>
              <a:t>Warmth</a:t>
            </a:r>
          </a:p>
        </p:txBody>
      </p:sp>
      <p:sp>
        <p:nvSpPr>
          <p:cNvPr id="204" name="Shape 204"/>
          <p:cNvSpPr/>
          <p:nvPr/>
        </p:nvSpPr>
        <p:spPr>
          <a:xfrm>
            <a:off x="250825" y="6083300"/>
            <a:ext cx="1441450"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lnSpc>
                <a:spcPct val="100000"/>
              </a:lnSpc>
              <a:spcBef>
                <a:spcPts val="1000"/>
              </a:spcBef>
              <a:defRPr sz="1800" b="0">
                <a:effectLst>
                  <a:outerShdw blurRad="12700" dist="25400" dir="2700000" rotWithShape="0">
                    <a:srgbClr val="FFFFFF"/>
                  </a:outerShdw>
                </a:effectLst>
              </a:defRPr>
            </a:lvl1pPr>
          </a:lstStyle>
          <a:p>
            <a:pPr lvl="0">
              <a:defRPr>
                <a:effectLst/>
                <a:uFillTx/>
              </a:defRPr>
            </a:pPr>
            <a:r>
              <a:rPr>
                <a:effectLst>
                  <a:outerShdw blurRad="12700" dist="25400" dir="2700000" rotWithShape="0">
                    <a:srgbClr val="FFFFFF"/>
                  </a:outerShdw>
                </a:effectLst>
                <a:uFill>
                  <a:solidFill/>
                </a:uFill>
              </a:rPr>
              <a:t>Warmth</a:t>
            </a:r>
          </a:p>
        </p:txBody>
      </p:sp>
      <p:sp>
        <p:nvSpPr>
          <p:cNvPr id="205" name="Shape 205"/>
          <p:cNvSpPr/>
          <p:nvPr/>
        </p:nvSpPr>
        <p:spPr>
          <a:xfrm>
            <a:off x="7308850" y="1330325"/>
            <a:ext cx="1439863"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lnSpc>
                <a:spcPct val="100000"/>
              </a:lnSpc>
              <a:spcBef>
                <a:spcPts val="1000"/>
              </a:spcBef>
              <a:defRPr sz="1800" b="0">
                <a:effectLst>
                  <a:outerShdw blurRad="12700" dist="25400" dir="2700000" rotWithShape="0">
                    <a:srgbClr val="FFFFFF"/>
                  </a:outerShdw>
                </a:effectLst>
              </a:defRPr>
            </a:lvl1pPr>
          </a:lstStyle>
          <a:p>
            <a:pPr lvl="0">
              <a:defRPr>
                <a:effectLst/>
                <a:uFillTx/>
              </a:defRPr>
            </a:pPr>
            <a:r>
              <a:rPr>
                <a:effectLst>
                  <a:outerShdw blurRad="12700" dist="25400" dir="2700000" rotWithShape="0">
                    <a:srgbClr val="FFFFFF"/>
                  </a:outerShdw>
                </a:effectLst>
                <a:uFill>
                  <a:solidFill/>
                </a:uFill>
              </a:rPr>
              <a:t>Warmth</a:t>
            </a:r>
          </a:p>
        </p:txBody>
      </p:sp>
      <p:sp>
        <p:nvSpPr>
          <p:cNvPr id="206" name="Shape 206"/>
          <p:cNvSpPr/>
          <p:nvPr/>
        </p:nvSpPr>
        <p:spPr>
          <a:xfrm>
            <a:off x="7235825" y="6154737"/>
            <a:ext cx="1908175"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lnSpc>
                <a:spcPct val="100000"/>
              </a:lnSpc>
              <a:spcBef>
                <a:spcPts val="1000"/>
              </a:spcBef>
              <a:defRPr sz="1800" b="0">
                <a:effectLst>
                  <a:outerShdw blurRad="12700" dist="25400" dir="2700000" rotWithShape="0">
                    <a:srgbClr val="FFFFFF"/>
                  </a:outerShdw>
                </a:effectLst>
              </a:defRPr>
            </a:lvl1pPr>
          </a:lstStyle>
          <a:p>
            <a:pPr lvl="0">
              <a:defRPr>
                <a:effectLst/>
                <a:uFillTx/>
              </a:defRPr>
            </a:pPr>
            <a:r>
              <a:rPr>
                <a:effectLst>
                  <a:outerShdw blurRad="12700" dist="25400" dir="2700000" rotWithShape="0">
                    <a:srgbClr val="FFFFFF"/>
                  </a:outerShdw>
                </a:effectLst>
                <a:uFill>
                  <a:solidFill/>
                </a:uFill>
              </a:rPr>
              <a:t>Warmth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01"/>
                                        </p:tgtEl>
                                        <p:attrNameLst>
                                          <p:attrName>style.visibility</p:attrName>
                                        </p:attrNameLst>
                                      </p:cBhvr>
                                      <p:to>
                                        <p:strVal val="visible"/>
                                      </p:to>
                                    </p:set>
                                    <p:anim calcmode="lin" valueType="num">
                                      <p:cBhvr>
                                        <p:cTn id="7" dur="500" fill="hold"/>
                                        <p:tgtEl>
                                          <p:spTgt spid="201"/>
                                        </p:tgtEl>
                                        <p:attrNameLst>
                                          <p:attrName>ppt_x</p:attrName>
                                        </p:attrNameLst>
                                      </p:cBhvr>
                                      <p:tavLst>
                                        <p:tav tm="0">
                                          <p:val>
                                            <p:strVal val="#ppt_x"/>
                                          </p:val>
                                        </p:tav>
                                        <p:tav tm="100000">
                                          <p:val>
                                            <p:strVal val="#ppt_x"/>
                                          </p:val>
                                        </p:tav>
                                      </p:tavLst>
                                    </p:anim>
                                    <p:anim calcmode="lin" valueType="num">
                                      <p:cBhvr>
                                        <p:cTn id="8" dur="500" fill="hold"/>
                                        <p:tgtEl>
                                          <p:spTgt spid="2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195"/>
                                        </p:tgtEl>
                                        <p:attrNameLst>
                                          <p:attrName>style.visibility</p:attrName>
                                        </p:attrNameLst>
                                      </p:cBhvr>
                                      <p:to>
                                        <p:strVal val="visible"/>
                                      </p:to>
                                    </p:set>
                                    <p:anim calcmode="lin" valueType="num">
                                      <p:cBhvr>
                                        <p:cTn id="13" dur="500" fill="hold"/>
                                        <p:tgtEl>
                                          <p:spTgt spid="195"/>
                                        </p:tgtEl>
                                        <p:attrNameLst>
                                          <p:attrName>ppt_x</p:attrName>
                                        </p:attrNameLst>
                                      </p:cBhvr>
                                      <p:tavLst>
                                        <p:tav tm="0">
                                          <p:val>
                                            <p:strVal val="#ppt_x"/>
                                          </p:val>
                                        </p:tav>
                                        <p:tav tm="100000">
                                          <p:val>
                                            <p:strVal val="#ppt_x"/>
                                          </p:val>
                                        </p:tav>
                                      </p:tavLst>
                                    </p:anim>
                                    <p:anim calcmode="lin" valueType="num">
                                      <p:cBhvr>
                                        <p:cTn id="14" dur="500" fill="hold"/>
                                        <p:tgtEl>
                                          <p:spTgt spid="19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3" nodeType="afterEffect">
                                  <p:stCondLst>
                                    <p:cond delay="0"/>
                                  </p:stCondLst>
                                  <p:iterate>
                                    <p:tmAbs val="0"/>
                                  </p:iterate>
                                  <p:childTnLst>
                                    <p:set>
                                      <p:cBhvr>
                                        <p:cTn id="17" fill="hold"/>
                                        <p:tgtEl>
                                          <p:spTgt spid="202"/>
                                        </p:tgtEl>
                                        <p:attrNameLst>
                                          <p:attrName>style.visibility</p:attrName>
                                        </p:attrNameLst>
                                      </p:cBhvr>
                                      <p:to>
                                        <p:strVal val="visible"/>
                                      </p:to>
                                    </p:set>
                                    <p:anim calcmode="lin" valueType="num">
                                      <p:cBhvr>
                                        <p:cTn id="18" dur="500" fill="hold"/>
                                        <p:tgtEl>
                                          <p:spTgt spid="202"/>
                                        </p:tgtEl>
                                        <p:attrNameLst>
                                          <p:attrName>ppt_x</p:attrName>
                                        </p:attrNameLst>
                                      </p:cBhvr>
                                      <p:tavLst>
                                        <p:tav tm="0">
                                          <p:val>
                                            <p:strVal val="#ppt_x"/>
                                          </p:val>
                                        </p:tav>
                                        <p:tav tm="100000">
                                          <p:val>
                                            <p:strVal val="#ppt_x"/>
                                          </p:val>
                                        </p:tav>
                                      </p:tavLst>
                                    </p:anim>
                                    <p:anim calcmode="lin" valueType="num">
                                      <p:cBhvr>
                                        <p:cTn id="19" dur="500" fill="hold"/>
                                        <p:tgtEl>
                                          <p:spTgt spid="20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4" nodeType="afterEffect">
                                  <p:stCondLst>
                                    <p:cond delay="0"/>
                                  </p:stCondLst>
                                  <p:iterate>
                                    <p:tmAbs val="0"/>
                                  </p:iterate>
                                  <p:childTnLst>
                                    <p:set>
                                      <p:cBhvr>
                                        <p:cTn id="22" fill="hold"/>
                                        <p:tgtEl>
                                          <p:spTgt spid="196"/>
                                        </p:tgtEl>
                                        <p:attrNameLst>
                                          <p:attrName>style.visibility</p:attrName>
                                        </p:attrNameLst>
                                      </p:cBhvr>
                                      <p:to>
                                        <p:strVal val="visible"/>
                                      </p:to>
                                    </p:set>
                                    <p:anim calcmode="lin" valueType="num">
                                      <p:cBhvr>
                                        <p:cTn id="23" dur="500" fill="hold"/>
                                        <p:tgtEl>
                                          <p:spTgt spid="196"/>
                                        </p:tgtEl>
                                        <p:attrNameLst>
                                          <p:attrName>ppt_x</p:attrName>
                                        </p:attrNameLst>
                                      </p:cBhvr>
                                      <p:tavLst>
                                        <p:tav tm="0">
                                          <p:val>
                                            <p:strVal val="#ppt_x"/>
                                          </p:val>
                                        </p:tav>
                                        <p:tav tm="100000">
                                          <p:val>
                                            <p:strVal val="#ppt_x"/>
                                          </p:val>
                                        </p:tav>
                                      </p:tavLst>
                                    </p:anim>
                                    <p:anim calcmode="lin" valueType="num">
                                      <p:cBhvr>
                                        <p:cTn id="24" dur="500" fill="hold"/>
                                        <p:tgtEl>
                                          <p:spTgt spid="196"/>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5" nodeType="afterEffect">
                                  <p:stCondLst>
                                    <p:cond delay="0"/>
                                  </p:stCondLst>
                                  <p:iterate>
                                    <p:tmAbs val="0"/>
                                  </p:iterate>
                                  <p:childTnLst>
                                    <p:set>
                                      <p:cBhvr>
                                        <p:cTn id="27" fill="hold"/>
                                        <p:tgtEl>
                                          <p:spTgt spid="197"/>
                                        </p:tgtEl>
                                        <p:attrNameLst>
                                          <p:attrName>style.visibility</p:attrName>
                                        </p:attrNameLst>
                                      </p:cBhvr>
                                      <p:to>
                                        <p:strVal val="visible"/>
                                      </p:to>
                                    </p:set>
                                    <p:anim calcmode="lin" valueType="num">
                                      <p:cBhvr>
                                        <p:cTn id="28" dur="500" fill="hold"/>
                                        <p:tgtEl>
                                          <p:spTgt spid="197"/>
                                        </p:tgtEl>
                                        <p:attrNameLst>
                                          <p:attrName>ppt_x</p:attrName>
                                        </p:attrNameLst>
                                      </p:cBhvr>
                                      <p:tavLst>
                                        <p:tav tm="0">
                                          <p:val>
                                            <p:strVal val="#ppt_x"/>
                                          </p:val>
                                        </p:tav>
                                        <p:tav tm="100000">
                                          <p:val>
                                            <p:strVal val="#ppt_x"/>
                                          </p:val>
                                        </p:tav>
                                      </p:tavLst>
                                    </p:anim>
                                    <p:anim calcmode="lin" valueType="num">
                                      <p:cBhvr>
                                        <p:cTn id="29" dur="500" fill="hold"/>
                                        <p:tgtEl>
                                          <p:spTgt spid="197"/>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grpId="6" nodeType="afterEffect">
                                  <p:stCondLst>
                                    <p:cond delay="0"/>
                                  </p:stCondLst>
                                  <p:iterate>
                                    <p:tmAbs val="0"/>
                                  </p:iterate>
                                  <p:childTnLst>
                                    <p:set>
                                      <p:cBhvr>
                                        <p:cTn id="32" fill="hold"/>
                                        <p:tgtEl>
                                          <p:spTgt spid="198"/>
                                        </p:tgtEl>
                                        <p:attrNameLst>
                                          <p:attrName>style.visibility</p:attrName>
                                        </p:attrNameLst>
                                      </p:cBhvr>
                                      <p:to>
                                        <p:strVal val="visible"/>
                                      </p:to>
                                    </p:set>
                                    <p:anim calcmode="lin" valueType="num">
                                      <p:cBhvr>
                                        <p:cTn id="33" dur="500" fill="hold"/>
                                        <p:tgtEl>
                                          <p:spTgt spid="198"/>
                                        </p:tgtEl>
                                        <p:attrNameLst>
                                          <p:attrName>ppt_x</p:attrName>
                                        </p:attrNameLst>
                                      </p:cBhvr>
                                      <p:tavLst>
                                        <p:tav tm="0">
                                          <p:val>
                                            <p:strVal val="#ppt_x"/>
                                          </p:val>
                                        </p:tav>
                                        <p:tav tm="100000">
                                          <p:val>
                                            <p:strVal val="#ppt_x"/>
                                          </p:val>
                                        </p:tav>
                                      </p:tavLst>
                                    </p:anim>
                                    <p:anim calcmode="lin" valueType="num">
                                      <p:cBhvr>
                                        <p:cTn id="34" dur="500" fill="hold"/>
                                        <p:tgtEl>
                                          <p:spTgt spid="198"/>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2" presetClass="entr" presetSubtype="4" fill="hold" grpId="7" nodeType="afterEffect">
                                  <p:stCondLst>
                                    <p:cond delay="0"/>
                                  </p:stCondLst>
                                  <p:iterate>
                                    <p:tmAbs val="0"/>
                                  </p:iterate>
                                  <p:childTnLst>
                                    <p:set>
                                      <p:cBhvr>
                                        <p:cTn id="37" fill="hold"/>
                                        <p:tgtEl>
                                          <p:spTgt spid="194"/>
                                        </p:tgtEl>
                                        <p:attrNameLst>
                                          <p:attrName>style.visibility</p:attrName>
                                        </p:attrNameLst>
                                      </p:cBhvr>
                                      <p:to>
                                        <p:strVal val="visible"/>
                                      </p:to>
                                    </p:set>
                                    <p:anim calcmode="lin" valueType="num">
                                      <p:cBhvr>
                                        <p:cTn id="38" dur="500" fill="hold"/>
                                        <p:tgtEl>
                                          <p:spTgt spid="194"/>
                                        </p:tgtEl>
                                        <p:attrNameLst>
                                          <p:attrName>ppt_x</p:attrName>
                                        </p:attrNameLst>
                                      </p:cBhvr>
                                      <p:tavLst>
                                        <p:tav tm="0">
                                          <p:val>
                                            <p:strVal val="#ppt_x"/>
                                          </p:val>
                                        </p:tav>
                                        <p:tav tm="100000">
                                          <p:val>
                                            <p:strVal val="#ppt_x"/>
                                          </p:val>
                                        </p:tav>
                                      </p:tavLst>
                                    </p:anim>
                                    <p:anim calcmode="lin" valueType="num">
                                      <p:cBhvr>
                                        <p:cTn id="39" dur="500" fill="hold"/>
                                        <p:tgtEl>
                                          <p:spTgt spid="194"/>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2" presetClass="entr" presetSubtype="4" fill="hold" grpId="8" nodeType="afterEffect">
                                  <p:stCondLst>
                                    <p:cond delay="0"/>
                                  </p:stCondLst>
                                  <p:iterate>
                                    <p:tmAbs val="0"/>
                                  </p:iterate>
                                  <p:childTnLst>
                                    <p:set>
                                      <p:cBhvr>
                                        <p:cTn id="42" fill="hold"/>
                                        <p:tgtEl>
                                          <p:spTgt spid="199"/>
                                        </p:tgtEl>
                                        <p:attrNameLst>
                                          <p:attrName>style.visibility</p:attrName>
                                        </p:attrNameLst>
                                      </p:cBhvr>
                                      <p:to>
                                        <p:strVal val="visible"/>
                                      </p:to>
                                    </p:set>
                                    <p:anim calcmode="lin" valueType="num">
                                      <p:cBhvr>
                                        <p:cTn id="43" dur="500" fill="hold"/>
                                        <p:tgtEl>
                                          <p:spTgt spid="199"/>
                                        </p:tgtEl>
                                        <p:attrNameLst>
                                          <p:attrName>ppt_x</p:attrName>
                                        </p:attrNameLst>
                                      </p:cBhvr>
                                      <p:tavLst>
                                        <p:tav tm="0">
                                          <p:val>
                                            <p:strVal val="#ppt_x"/>
                                          </p:val>
                                        </p:tav>
                                        <p:tav tm="100000">
                                          <p:val>
                                            <p:strVal val="#ppt_x"/>
                                          </p:val>
                                        </p:tav>
                                      </p:tavLst>
                                    </p:anim>
                                    <p:anim calcmode="lin" valueType="num">
                                      <p:cBhvr>
                                        <p:cTn id="44" dur="500" fill="hold"/>
                                        <p:tgtEl>
                                          <p:spTgt spid="19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9" nodeType="clickEffect">
                                  <p:stCondLst>
                                    <p:cond delay="0"/>
                                  </p:stCondLst>
                                  <p:iterate>
                                    <p:tmAbs val="0"/>
                                  </p:iterate>
                                  <p:childTnLst>
                                    <p:set>
                                      <p:cBhvr>
                                        <p:cTn id="48" fill="hold"/>
                                        <p:tgtEl>
                                          <p:spTgt spid="203"/>
                                        </p:tgtEl>
                                        <p:attrNameLst>
                                          <p:attrName>style.visibility</p:attrName>
                                        </p:attrNameLst>
                                      </p:cBhvr>
                                      <p:to>
                                        <p:strVal val="visible"/>
                                      </p:to>
                                    </p:set>
                                    <p:anim calcmode="lin" valueType="num">
                                      <p:cBhvr>
                                        <p:cTn id="49" dur="500" fill="hold"/>
                                        <p:tgtEl>
                                          <p:spTgt spid="203"/>
                                        </p:tgtEl>
                                        <p:attrNameLst>
                                          <p:attrName>ppt_x</p:attrName>
                                        </p:attrNameLst>
                                      </p:cBhvr>
                                      <p:tavLst>
                                        <p:tav tm="0">
                                          <p:val>
                                            <p:strVal val="#ppt_x"/>
                                          </p:val>
                                        </p:tav>
                                        <p:tav tm="100000">
                                          <p:val>
                                            <p:strVal val="#ppt_x"/>
                                          </p:val>
                                        </p:tav>
                                      </p:tavLst>
                                    </p:anim>
                                    <p:anim calcmode="lin" valueType="num">
                                      <p:cBhvr>
                                        <p:cTn id="50" dur="500" fill="hold"/>
                                        <p:tgtEl>
                                          <p:spTgt spid="203"/>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 presetClass="entr" presetSubtype="4" fill="hold" grpId="10" nodeType="afterEffect">
                                  <p:stCondLst>
                                    <p:cond delay="0"/>
                                  </p:stCondLst>
                                  <p:iterate>
                                    <p:tmAbs val="0"/>
                                  </p:iterate>
                                  <p:childTnLst>
                                    <p:set>
                                      <p:cBhvr>
                                        <p:cTn id="53" fill="hold"/>
                                        <p:tgtEl>
                                          <p:spTgt spid="205"/>
                                        </p:tgtEl>
                                        <p:attrNameLst>
                                          <p:attrName>style.visibility</p:attrName>
                                        </p:attrNameLst>
                                      </p:cBhvr>
                                      <p:to>
                                        <p:strVal val="visible"/>
                                      </p:to>
                                    </p:set>
                                    <p:anim calcmode="lin" valueType="num">
                                      <p:cBhvr>
                                        <p:cTn id="54" dur="500" fill="hold"/>
                                        <p:tgtEl>
                                          <p:spTgt spid="205"/>
                                        </p:tgtEl>
                                        <p:attrNameLst>
                                          <p:attrName>ppt_x</p:attrName>
                                        </p:attrNameLst>
                                      </p:cBhvr>
                                      <p:tavLst>
                                        <p:tav tm="0">
                                          <p:val>
                                            <p:strVal val="#ppt_x"/>
                                          </p:val>
                                        </p:tav>
                                        <p:tav tm="100000">
                                          <p:val>
                                            <p:strVal val="#ppt_x"/>
                                          </p:val>
                                        </p:tav>
                                      </p:tavLst>
                                    </p:anim>
                                    <p:anim calcmode="lin" valueType="num">
                                      <p:cBhvr>
                                        <p:cTn id="55" dur="500" fill="hold"/>
                                        <p:tgtEl>
                                          <p:spTgt spid="205"/>
                                        </p:tgtEl>
                                        <p:attrNameLst>
                                          <p:attrName>ppt_y</p:attrName>
                                        </p:attrNameLst>
                                      </p:cBhvr>
                                      <p:tavLst>
                                        <p:tav tm="0">
                                          <p:val>
                                            <p:strVal val="1+#ppt_h/2"/>
                                          </p:val>
                                        </p:tav>
                                        <p:tav tm="100000">
                                          <p:val>
                                            <p:strVal val="#ppt_y"/>
                                          </p:val>
                                        </p:tav>
                                      </p:tavLst>
                                    </p:anim>
                                  </p:childTnLst>
                                </p:cTn>
                              </p:par>
                            </p:childTnLst>
                          </p:cTn>
                        </p:par>
                        <p:par>
                          <p:cTn id="56" fill="hold">
                            <p:stCondLst>
                              <p:cond delay="1000"/>
                            </p:stCondLst>
                            <p:childTnLst>
                              <p:par>
                                <p:cTn id="57" presetID="2" presetClass="entr" presetSubtype="4" fill="hold" grpId="11" nodeType="afterEffect">
                                  <p:stCondLst>
                                    <p:cond delay="0"/>
                                  </p:stCondLst>
                                  <p:iterate>
                                    <p:tmAbs val="0"/>
                                  </p:iterate>
                                  <p:childTnLst>
                                    <p:set>
                                      <p:cBhvr>
                                        <p:cTn id="58" fill="hold"/>
                                        <p:tgtEl>
                                          <p:spTgt spid="206"/>
                                        </p:tgtEl>
                                        <p:attrNameLst>
                                          <p:attrName>style.visibility</p:attrName>
                                        </p:attrNameLst>
                                      </p:cBhvr>
                                      <p:to>
                                        <p:strVal val="visible"/>
                                      </p:to>
                                    </p:set>
                                    <p:anim calcmode="lin" valueType="num">
                                      <p:cBhvr>
                                        <p:cTn id="59" dur="500" fill="hold"/>
                                        <p:tgtEl>
                                          <p:spTgt spid="206"/>
                                        </p:tgtEl>
                                        <p:attrNameLst>
                                          <p:attrName>ppt_x</p:attrName>
                                        </p:attrNameLst>
                                      </p:cBhvr>
                                      <p:tavLst>
                                        <p:tav tm="0">
                                          <p:val>
                                            <p:strVal val="#ppt_x"/>
                                          </p:val>
                                        </p:tav>
                                        <p:tav tm="100000">
                                          <p:val>
                                            <p:strVal val="#ppt_x"/>
                                          </p:val>
                                        </p:tav>
                                      </p:tavLst>
                                    </p:anim>
                                    <p:anim calcmode="lin" valueType="num">
                                      <p:cBhvr>
                                        <p:cTn id="60" dur="500" fill="hold"/>
                                        <p:tgtEl>
                                          <p:spTgt spid="206"/>
                                        </p:tgtEl>
                                        <p:attrNameLst>
                                          <p:attrName>ppt_y</p:attrName>
                                        </p:attrNameLst>
                                      </p:cBhvr>
                                      <p:tavLst>
                                        <p:tav tm="0">
                                          <p:val>
                                            <p:strVal val="1+#ppt_h/2"/>
                                          </p:val>
                                        </p:tav>
                                        <p:tav tm="100000">
                                          <p:val>
                                            <p:strVal val="#ppt_y"/>
                                          </p:val>
                                        </p:tav>
                                      </p:tavLst>
                                    </p:anim>
                                  </p:childTnLst>
                                </p:cTn>
                              </p:par>
                            </p:childTnLst>
                          </p:cTn>
                        </p:par>
                        <p:par>
                          <p:cTn id="61" fill="hold">
                            <p:stCondLst>
                              <p:cond delay="1500"/>
                            </p:stCondLst>
                            <p:childTnLst>
                              <p:par>
                                <p:cTn id="62" presetID="2" presetClass="entr" presetSubtype="4" fill="hold" grpId="12" nodeType="afterEffect">
                                  <p:stCondLst>
                                    <p:cond delay="0"/>
                                  </p:stCondLst>
                                  <p:iterate>
                                    <p:tmAbs val="0"/>
                                  </p:iterate>
                                  <p:childTnLst>
                                    <p:set>
                                      <p:cBhvr>
                                        <p:cTn id="63" fill="hold"/>
                                        <p:tgtEl>
                                          <p:spTgt spid="204"/>
                                        </p:tgtEl>
                                        <p:attrNameLst>
                                          <p:attrName>style.visibility</p:attrName>
                                        </p:attrNameLst>
                                      </p:cBhvr>
                                      <p:to>
                                        <p:strVal val="visible"/>
                                      </p:to>
                                    </p:set>
                                    <p:anim calcmode="lin" valueType="num">
                                      <p:cBhvr>
                                        <p:cTn id="64" dur="500" fill="hold"/>
                                        <p:tgtEl>
                                          <p:spTgt spid="204"/>
                                        </p:tgtEl>
                                        <p:attrNameLst>
                                          <p:attrName>ppt_x</p:attrName>
                                        </p:attrNameLst>
                                      </p:cBhvr>
                                      <p:tavLst>
                                        <p:tav tm="0">
                                          <p:val>
                                            <p:strVal val="#ppt_x"/>
                                          </p:val>
                                        </p:tav>
                                        <p:tav tm="100000">
                                          <p:val>
                                            <p:strVal val="#ppt_x"/>
                                          </p:val>
                                        </p:tav>
                                      </p:tavLst>
                                    </p:anim>
                                    <p:anim calcmode="lin" valueType="num">
                                      <p:cBhvr>
                                        <p:cTn id="65" dur="500" fill="hold"/>
                                        <p:tgtEl>
                                          <p:spTgt spid="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7" animBg="1" advAuto="0"/>
      <p:bldP spid="195" grpId="2" animBg="1" advAuto="0"/>
      <p:bldP spid="196" grpId="4" animBg="1" advAuto="0"/>
      <p:bldP spid="197" grpId="5" animBg="1" advAuto="0"/>
      <p:bldP spid="198" grpId="6" animBg="1" advAuto="0"/>
      <p:bldP spid="199" grpId="8" animBg="1" advAuto="0"/>
      <p:bldP spid="201" grpId="1" animBg="1" advAuto="0"/>
      <p:bldP spid="202" grpId="3" animBg="1" advAuto="0"/>
      <p:bldP spid="203" grpId="9" animBg="1" advAuto="0"/>
      <p:bldP spid="204" grpId="12" animBg="1" advAuto="0"/>
      <p:bldP spid="205" grpId="10" animBg="1" advAuto="0"/>
      <p:bldP spid="206" grpId="11"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idx="4294967295"/>
          </p:nvPr>
        </p:nvSpPr>
        <p:spPr>
          <a:xfrm>
            <a:off x="684212" y="188912"/>
            <a:ext cx="7772401" cy="838201"/>
          </a:xfrm>
          <a:prstGeom prst="rect">
            <a:avLst/>
          </a:prstGeom>
        </p:spPr>
        <p:txBody>
          <a:bodyPr lIns="0" tIns="0" rIns="0" bIns="0">
            <a:normAutofit/>
          </a:bodyPr>
          <a:lstStyle>
            <a:lvl1pPr marL="0" marR="0">
              <a:defRPr sz="3200" b="1">
                <a:solidFill>
                  <a:srgbClr val="FFFF00"/>
                </a:solidFill>
                <a:effectLst>
                  <a:outerShdw blurRad="12700" dist="25400" dir="2700000" rotWithShape="0">
                    <a:srgbClr val="000000"/>
                  </a:outerShdw>
                </a:effectLst>
                <a:uFill>
                  <a:solidFill>
                    <a:srgbClr val="FFFF00"/>
                  </a:solidFill>
                </a:uFill>
              </a:defRPr>
            </a:lvl1pPr>
          </a:lstStyle>
          <a:p>
            <a:pPr lvl="0">
              <a:defRPr sz="1800" b="0">
                <a:solidFill>
                  <a:srgbClr val="000000"/>
                </a:solidFill>
                <a:effectLst/>
                <a:uFillTx/>
              </a:defRPr>
            </a:pPr>
            <a:r>
              <a:rPr sz="3200" b="1">
                <a:solidFill>
                  <a:srgbClr val="FFFF00"/>
                </a:solidFill>
                <a:effectLst>
                  <a:outerShdw blurRad="12700" dist="25400" dir="2700000" rotWithShape="0">
                    <a:srgbClr val="000000"/>
                  </a:outerShdw>
                </a:effectLst>
                <a:uFill>
                  <a:solidFill>
                    <a:srgbClr val="FFFF00"/>
                  </a:solidFill>
                </a:uFill>
              </a:rPr>
              <a:t>Compassionate Mind - Alleviation</a:t>
            </a:r>
          </a:p>
        </p:txBody>
      </p:sp>
      <p:sp>
        <p:nvSpPr>
          <p:cNvPr id="209" name="Shape 209"/>
          <p:cNvSpPr/>
          <p:nvPr/>
        </p:nvSpPr>
        <p:spPr>
          <a:xfrm>
            <a:off x="611187" y="1052512"/>
            <a:ext cx="8137526" cy="56165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99CCFF"/>
          </a:solidFill>
          <a:ln>
            <a:solidFill/>
            <a:round/>
          </a:ln>
        </p:spPr>
        <p:txBody>
          <a:bodyPr lIns="0" tIns="0" rIns="0" bIns="0" anchor="ctr"/>
          <a:lstStyle/>
          <a:p>
            <a:pPr lvl="0">
              <a:lnSpc>
                <a:spcPct val="100000"/>
              </a:lnSpc>
              <a:spcBef>
                <a:spcPts val="0"/>
              </a:spcBef>
              <a:defRPr sz="1800" b="0">
                <a:solidFill>
                  <a:srgbClr val="FFFFFF"/>
                </a:solidFill>
                <a:uFill>
                  <a:solidFill>
                    <a:srgbClr val="FFFFFF"/>
                  </a:solidFill>
                </a:uFill>
              </a:defRPr>
            </a:pPr>
            <a:endParaRPr/>
          </a:p>
        </p:txBody>
      </p:sp>
      <p:sp>
        <p:nvSpPr>
          <p:cNvPr id="210" name="Shape 210"/>
          <p:cNvSpPr/>
          <p:nvPr/>
        </p:nvSpPr>
        <p:spPr>
          <a:xfrm>
            <a:off x="3924300" y="1628775"/>
            <a:ext cx="1655763"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006600"/>
                </a:solidFill>
                <a:uFill>
                  <a:solidFill>
                    <a:srgbClr val="006600"/>
                  </a:solidFill>
                </a:uFill>
              </a:defRPr>
            </a:lvl1pPr>
          </a:lstStyle>
          <a:p>
            <a:pPr lvl="0">
              <a:defRPr>
                <a:solidFill>
                  <a:srgbClr val="000000"/>
                </a:solidFill>
                <a:uFillTx/>
              </a:defRPr>
            </a:pPr>
            <a:r>
              <a:rPr>
                <a:solidFill>
                  <a:srgbClr val="006600"/>
                </a:solidFill>
                <a:uFill>
                  <a:solidFill>
                    <a:srgbClr val="006600"/>
                  </a:solidFill>
                </a:uFill>
              </a:rPr>
              <a:t>Imagery</a:t>
            </a:r>
          </a:p>
        </p:txBody>
      </p:sp>
      <p:sp>
        <p:nvSpPr>
          <p:cNvPr id="211" name="Shape 211"/>
          <p:cNvSpPr/>
          <p:nvPr/>
        </p:nvSpPr>
        <p:spPr>
          <a:xfrm>
            <a:off x="1116012" y="2482850"/>
            <a:ext cx="1800226"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006600"/>
                </a:solidFill>
                <a:uFill>
                  <a:solidFill>
                    <a:srgbClr val="006600"/>
                  </a:solidFill>
                </a:uFill>
              </a:defRPr>
            </a:lvl1pPr>
          </a:lstStyle>
          <a:p>
            <a:pPr lvl="0">
              <a:defRPr>
                <a:solidFill>
                  <a:srgbClr val="000000"/>
                </a:solidFill>
                <a:uFillTx/>
              </a:defRPr>
            </a:pPr>
            <a:r>
              <a:rPr>
                <a:solidFill>
                  <a:srgbClr val="006600"/>
                </a:solidFill>
                <a:uFill>
                  <a:solidFill>
                    <a:srgbClr val="006600"/>
                  </a:solidFill>
                </a:uFill>
              </a:rPr>
              <a:t>Attention</a:t>
            </a:r>
          </a:p>
        </p:txBody>
      </p:sp>
      <p:sp>
        <p:nvSpPr>
          <p:cNvPr id="212" name="Shape 212"/>
          <p:cNvSpPr/>
          <p:nvPr/>
        </p:nvSpPr>
        <p:spPr>
          <a:xfrm>
            <a:off x="6588125" y="2565400"/>
            <a:ext cx="1655763"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006600"/>
                </a:solidFill>
                <a:uFill>
                  <a:solidFill>
                    <a:srgbClr val="006600"/>
                  </a:solidFill>
                </a:uFill>
              </a:defRPr>
            </a:lvl1pPr>
          </a:lstStyle>
          <a:p>
            <a:pPr lvl="0">
              <a:defRPr>
                <a:solidFill>
                  <a:srgbClr val="000000"/>
                </a:solidFill>
                <a:uFillTx/>
              </a:defRPr>
            </a:pPr>
            <a:r>
              <a:rPr>
                <a:solidFill>
                  <a:srgbClr val="006600"/>
                </a:solidFill>
                <a:uFill>
                  <a:solidFill>
                    <a:srgbClr val="006600"/>
                  </a:solidFill>
                </a:uFill>
              </a:rPr>
              <a:t>Reasoning</a:t>
            </a:r>
          </a:p>
        </p:txBody>
      </p:sp>
      <p:sp>
        <p:nvSpPr>
          <p:cNvPr id="213" name="Shape 213"/>
          <p:cNvSpPr/>
          <p:nvPr/>
        </p:nvSpPr>
        <p:spPr>
          <a:xfrm>
            <a:off x="1187450" y="4354512"/>
            <a:ext cx="1439863"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006600"/>
                </a:solidFill>
                <a:uFill>
                  <a:solidFill>
                    <a:srgbClr val="006600"/>
                  </a:solidFill>
                </a:uFill>
              </a:defRPr>
            </a:lvl1pPr>
          </a:lstStyle>
          <a:p>
            <a:pPr lvl="0">
              <a:defRPr>
                <a:solidFill>
                  <a:srgbClr val="000000"/>
                </a:solidFill>
                <a:uFillTx/>
              </a:defRPr>
            </a:pPr>
            <a:r>
              <a:rPr>
                <a:solidFill>
                  <a:srgbClr val="006600"/>
                </a:solidFill>
                <a:uFill>
                  <a:solidFill>
                    <a:srgbClr val="006600"/>
                  </a:solidFill>
                </a:uFill>
              </a:rPr>
              <a:t>Feeling</a:t>
            </a:r>
          </a:p>
        </p:txBody>
      </p:sp>
      <p:sp>
        <p:nvSpPr>
          <p:cNvPr id="214" name="Shape 214"/>
          <p:cNvSpPr/>
          <p:nvPr/>
        </p:nvSpPr>
        <p:spPr>
          <a:xfrm>
            <a:off x="6659562" y="4365625"/>
            <a:ext cx="1657351"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006600"/>
                </a:solidFill>
                <a:uFill>
                  <a:solidFill>
                    <a:srgbClr val="006600"/>
                  </a:solidFill>
                </a:uFill>
              </a:defRPr>
            </a:lvl1pPr>
          </a:lstStyle>
          <a:p>
            <a:pPr lvl="0">
              <a:defRPr>
                <a:solidFill>
                  <a:srgbClr val="000000"/>
                </a:solidFill>
                <a:uFillTx/>
              </a:defRPr>
            </a:pPr>
            <a:r>
              <a:rPr>
                <a:solidFill>
                  <a:srgbClr val="006600"/>
                </a:solidFill>
                <a:uFill>
                  <a:solidFill>
                    <a:srgbClr val="006600"/>
                  </a:solidFill>
                </a:uFill>
              </a:rPr>
              <a:t>Behaviour</a:t>
            </a:r>
          </a:p>
        </p:txBody>
      </p:sp>
      <p:sp>
        <p:nvSpPr>
          <p:cNvPr id="215" name="Shape 215"/>
          <p:cNvSpPr/>
          <p:nvPr/>
        </p:nvSpPr>
        <p:spPr>
          <a:xfrm>
            <a:off x="3995737" y="5661025"/>
            <a:ext cx="1368426"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006600"/>
                </a:solidFill>
                <a:uFill>
                  <a:solidFill>
                    <a:srgbClr val="006600"/>
                  </a:solidFill>
                </a:uFill>
              </a:defRPr>
            </a:lvl1pPr>
          </a:lstStyle>
          <a:p>
            <a:pPr lvl="0">
              <a:defRPr>
                <a:solidFill>
                  <a:srgbClr val="000000"/>
                </a:solidFill>
                <a:uFillTx/>
              </a:defRPr>
            </a:pPr>
            <a:r>
              <a:rPr>
                <a:solidFill>
                  <a:srgbClr val="006600"/>
                </a:solidFill>
                <a:uFill>
                  <a:solidFill>
                    <a:srgbClr val="006600"/>
                  </a:solidFill>
                </a:uFill>
              </a:rPr>
              <a:t>Sensory</a:t>
            </a:r>
          </a:p>
        </p:txBody>
      </p:sp>
      <p:sp>
        <p:nvSpPr>
          <p:cNvPr id="216" name="Shape 216"/>
          <p:cNvSpPr/>
          <p:nvPr/>
        </p:nvSpPr>
        <p:spPr>
          <a:xfrm>
            <a:off x="2195512" y="2133600"/>
            <a:ext cx="4608513" cy="33829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CC"/>
          </a:solidFill>
          <a:ln>
            <a:solidFill/>
            <a:round/>
          </a:ln>
        </p:spPr>
        <p:txBody>
          <a:bodyPr lIns="0" tIns="0" rIns="0" bIns="0" anchor="ctr"/>
          <a:lstStyle/>
          <a:p>
            <a:pPr lvl="0">
              <a:lnSpc>
                <a:spcPct val="100000"/>
              </a:lnSpc>
              <a:spcBef>
                <a:spcPts val="0"/>
              </a:spcBef>
              <a:defRPr sz="1800" b="0">
                <a:solidFill>
                  <a:srgbClr val="FFFFFF"/>
                </a:solidFill>
                <a:uFill>
                  <a:solidFill>
                    <a:srgbClr val="FFFFFF"/>
                  </a:solidFill>
                </a:uFill>
              </a:defRPr>
            </a:pPr>
            <a:endParaRPr/>
          </a:p>
        </p:txBody>
      </p:sp>
      <p:sp>
        <p:nvSpPr>
          <p:cNvPr id="217" name="Shape 217"/>
          <p:cNvSpPr/>
          <p:nvPr/>
        </p:nvSpPr>
        <p:spPr>
          <a:xfrm>
            <a:off x="2268537" y="3500437"/>
            <a:ext cx="1223963" cy="6151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0000CC"/>
                </a:solidFill>
                <a:uFill>
                  <a:solidFill>
                    <a:srgbClr val="0000CC"/>
                  </a:solidFill>
                </a:uFill>
              </a:defRPr>
            </a:lvl1pPr>
          </a:lstStyle>
          <a:p>
            <a:pPr lvl="0">
              <a:defRPr>
                <a:solidFill>
                  <a:srgbClr val="000000"/>
                </a:solidFill>
                <a:uFillTx/>
              </a:defRPr>
            </a:pPr>
            <a:r>
              <a:rPr>
                <a:solidFill>
                  <a:srgbClr val="0000CC"/>
                </a:solidFill>
                <a:uFill>
                  <a:solidFill>
                    <a:srgbClr val="0000CC"/>
                  </a:solidFill>
                </a:uFill>
              </a:rPr>
              <a:t>Care for well-being</a:t>
            </a:r>
          </a:p>
        </p:txBody>
      </p:sp>
      <p:sp>
        <p:nvSpPr>
          <p:cNvPr id="218" name="Shape 218"/>
          <p:cNvSpPr/>
          <p:nvPr/>
        </p:nvSpPr>
        <p:spPr>
          <a:xfrm>
            <a:off x="2627312" y="2781300"/>
            <a:ext cx="1368426"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0000CC"/>
                </a:solidFill>
                <a:uFill>
                  <a:solidFill>
                    <a:srgbClr val="0000CC"/>
                  </a:solidFill>
                </a:uFill>
              </a:defRPr>
            </a:lvl1pPr>
          </a:lstStyle>
          <a:p>
            <a:pPr lvl="0">
              <a:defRPr>
                <a:solidFill>
                  <a:srgbClr val="000000"/>
                </a:solidFill>
                <a:uFillTx/>
              </a:defRPr>
            </a:pPr>
            <a:r>
              <a:rPr>
                <a:solidFill>
                  <a:srgbClr val="0000CC"/>
                </a:solidFill>
                <a:uFill>
                  <a:solidFill>
                    <a:srgbClr val="0000CC"/>
                  </a:solidFill>
                </a:uFill>
              </a:rPr>
              <a:t>Sensitivity</a:t>
            </a:r>
          </a:p>
        </p:txBody>
      </p:sp>
      <p:sp>
        <p:nvSpPr>
          <p:cNvPr id="219" name="Shape 219"/>
          <p:cNvSpPr/>
          <p:nvPr/>
        </p:nvSpPr>
        <p:spPr>
          <a:xfrm>
            <a:off x="5003800" y="2708275"/>
            <a:ext cx="1512888"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0000CC"/>
                </a:solidFill>
                <a:uFill>
                  <a:solidFill>
                    <a:srgbClr val="0000CC"/>
                  </a:solidFill>
                </a:uFill>
              </a:defRPr>
            </a:lvl1pPr>
          </a:lstStyle>
          <a:p>
            <a:pPr lvl="0">
              <a:defRPr>
                <a:solidFill>
                  <a:srgbClr val="000000"/>
                </a:solidFill>
                <a:uFillTx/>
              </a:defRPr>
            </a:pPr>
            <a:r>
              <a:rPr>
                <a:solidFill>
                  <a:srgbClr val="0000CC"/>
                </a:solidFill>
                <a:uFill>
                  <a:solidFill>
                    <a:srgbClr val="0000CC"/>
                  </a:solidFill>
                </a:uFill>
              </a:rPr>
              <a:t>Sympathy</a:t>
            </a:r>
          </a:p>
        </p:txBody>
      </p:sp>
      <p:sp>
        <p:nvSpPr>
          <p:cNvPr id="220" name="Shape 220"/>
          <p:cNvSpPr/>
          <p:nvPr/>
        </p:nvSpPr>
        <p:spPr>
          <a:xfrm>
            <a:off x="5508625" y="3357562"/>
            <a:ext cx="1223963" cy="6151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0000CC"/>
                </a:solidFill>
                <a:uFill>
                  <a:solidFill>
                    <a:srgbClr val="0000CC"/>
                  </a:solidFill>
                </a:uFill>
              </a:defRPr>
            </a:lvl1pPr>
          </a:lstStyle>
          <a:p>
            <a:pPr lvl="0">
              <a:defRPr>
                <a:solidFill>
                  <a:srgbClr val="000000"/>
                </a:solidFill>
                <a:uFillTx/>
              </a:defRPr>
            </a:pPr>
            <a:r>
              <a:rPr>
                <a:solidFill>
                  <a:srgbClr val="0000CC"/>
                </a:solidFill>
                <a:uFill>
                  <a:solidFill>
                    <a:srgbClr val="0000CC"/>
                  </a:solidFill>
                </a:uFill>
              </a:rPr>
              <a:t>Distress tolerance</a:t>
            </a:r>
          </a:p>
        </p:txBody>
      </p:sp>
      <p:sp>
        <p:nvSpPr>
          <p:cNvPr id="221" name="Shape 221"/>
          <p:cNvSpPr/>
          <p:nvPr/>
        </p:nvSpPr>
        <p:spPr>
          <a:xfrm>
            <a:off x="5148262" y="4437062"/>
            <a:ext cx="1295401"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0000CC"/>
                </a:solidFill>
                <a:uFill>
                  <a:solidFill>
                    <a:srgbClr val="0000CC"/>
                  </a:solidFill>
                </a:uFill>
              </a:defRPr>
            </a:lvl1pPr>
          </a:lstStyle>
          <a:p>
            <a:pPr lvl="0">
              <a:defRPr>
                <a:solidFill>
                  <a:srgbClr val="000000"/>
                </a:solidFill>
                <a:uFillTx/>
              </a:defRPr>
            </a:pPr>
            <a:r>
              <a:rPr>
                <a:solidFill>
                  <a:srgbClr val="0000CC"/>
                </a:solidFill>
                <a:uFill>
                  <a:solidFill>
                    <a:srgbClr val="0000CC"/>
                  </a:solidFill>
                </a:uFill>
              </a:rPr>
              <a:t>Empathy</a:t>
            </a:r>
          </a:p>
        </p:txBody>
      </p:sp>
      <p:sp>
        <p:nvSpPr>
          <p:cNvPr id="222" name="Shape 222"/>
          <p:cNvSpPr/>
          <p:nvPr/>
        </p:nvSpPr>
        <p:spPr>
          <a:xfrm>
            <a:off x="2700337" y="4508500"/>
            <a:ext cx="1943101"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0000CC"/>
                </a:solidFill>
                <a:uFill>
                  <a:solidFill>
                    <a:srgbClr val="0000CC"/>
                  </a:solidFill>
                </a:uFill>
              </a:defRPr>
            </a:lvl1pPr>
          </a:lstStyle>
          <a:p>
            <a:pPr lvl="0">
              <a:defRPr>
                <a:solidFill>
                  <a:srgbClr val="000000"/>
                </a:solidFill>
                <a:uFillTx/>
              </a:defRPr>
            </a:pPr>
            <a:r>
              <a:rPr>
                <a:solidFill>
                  <a:srgbClr val="0000CC"/>
                </a:solidFill>
                <a:uFill>
                  <a:solidFill>
                    <a:srgbClr val="0000CC"/>
                  </a:solidFill>
                </a:uFill>
              </a:rPr>
              <a:t>Non-Judgement</a:t>
            </a:r>
          </a:p>
        </p:txBody>
      </p:sp>
      <p:sp>
        <p:nvSpPr>
          <p:cNvPr id="223" name="Shape 223"/>
          <p:cNvSpPr/>
          <p:nvPr/>
        </p:nvSpPr>
        <p:spPr>
          <a:xfrm>
            <a:off x="3563937" y="3141662"/>
            <a:ext cx="1871663" cy="12239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a:solidFill/>
            <a:round/>
          </a:ln>
        </p:spPr>
        <p:txBody>
          <a:bodyPr lIns="0" tIns="0" rIns="0" bIns="0" anchor="ctr"/>
          <a:lstStyle/>
          <a:p>
            <a:pPr lvl="0">
              <a:lnSpc>
                <a:spcPct val="100000"/>
              </a:lnSpc>
              <a:spcBef>
                <a:spcPts val="0"/>
              </a:spcBef>
              <a:defRPr sz="1800" b="0">
                <a:solidFill>
                  <a:srgbClr val="FFFFFF"/>
                </a:solidFill>
                <a:uFill>
                  <a:solidFill>
                    <a:srgbClr val="FFFFFF"/>
                  </a:solidFill>
                </a:uFill>
              </a:defRPr>
            </a:pPr>
            <a:endParaRPr/>
          </a:p>
        </p:txBody>
      </p:sp>
      <p:sp>
        <p:nvSpPr>
          <p:cNvPr id="224" name="Shape 224"/>
          <p:cNvSpPr/>
          <p:nvPr/>
        </p:nvSpPr>
        <p:spPr>
          <a:xfrm>
            <a:off x="3635375" y="3429000"/>
            <a:ext cx="1873250"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i="1">
                <a:solidFill>
                  <a:srgbClr val="FF33CC"/>
                </a:solidFill>
                <a:effectLst>
                  <a:outerShdw blurRad="12700" dist="25400" dir="2700000" rotWithShape="0">
                    <a:srgbClr val="000000"/>
                  </a:outerShdw>
                </a:effectLst>
                <a:uFill>
                  <a:solidFill>
                    <a:srgbClr val="FF33CC"/>
                  </a:solidFill>
                </a:uFill>
              </a:defRPr>
            </a:lvl1pPr>
          </a:lstStyle>
          <a:p>
            <a:pPr lvl="0">
              <a:defRPr i="0">
                <a:solidFill>
                  <a:srgbClr val="000000"/>
                </a:solidFill>
                <a:effectLst/>
                <a:uFillTx/>
              </a:defRPr>
            </a:pPr>
            <a:r>
              <a:rPr i="1">
                <a:solidFill>
                  <a:srgbClr val="FF33CC"/>
                </a:solidFill>
                <a:effectLst>
                  <a:outerShdw blurRad="12700" dist="25400" dir="2700000" rotWithShape="0">
                    <a:srgbClr val="000000"/>
                  </a:outerShdw>
                </a:effectLst>
                <a:uFill>
                  <a:solidFill>
                    <a:srgbClr val="FF33CC"/>
                  </a:solidFill>
                </a:uFill>
              </a:rPr>
              <a:t>Compassion</a:t>
            </a:r>
          </a:p>
        </p:txBody>
      </p:sp>
      <p:sp>
        <p:nvSpPr>
          <p:cNvPr id="225" name="Shape 225"/>
          <p:cNvSpPr/>
          <p:nvPr/>
        </p:nvSpPr>
        <p:spPr>
          <a:xfrm>
            <a:off x="3563937" y="2349500"/>
            <a:ext cx="2087563" cy="358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lnSpc>
                <a:spcPct val="100000"/>
              </a:lnSpc>
              <a:spcBef>
                <a:spcPts val="1000"/>
              </a:spcBef>
              <a:defRPr sz="1800" b="0">
                <a:solidFill>
                  <a:srgbClr val="0000CC"/>
                </a:solidFill>
                <a:uFill>
                  <a:solidFill>
                    <a:srgbClr val="0000CC"/>
                  </a:solidFill>
                </a:uFill>
                <a:latin typeface="Imprint MT Shadow"/>
                <a:ea typeface="Imprint MT Shadow"/>
                <a:cs typeface="Imprint MT Shadow"/>
                <a:sym typeface="Imprint MT Shadow"/>
              </a:defRPr>
            </a:lvl1pPr>
          </a:lstStyle>
          <a:p>
            <a:pPr lvl="0">
              <a:defRPr>
                <a:solidFill>
                  <a:srgbClr val="000000"/>
                </a:solidFill>
                <a:uFillTx/>
              </a:defRPr>
            </a:pPr>
            <a:r>
              <a:rPr>
                <a:solidFill>
                  <a:srgbClr val="0000CC"/>
                </a:solidFill>
                <a:uFill>
                  <a:solidFill>
                    <a:srgbClr val="0000CC"/>
                  </a:solidFill>
                </a:uFill>
              </a:rPr>
              <a:t>ATTRIBUTES</a:t>
            </a:r>
          </a:p>
        </p:txBody>
      </p:sp>
      <p:sp>
        <p:nvSpPr>
          <p:cNvPr id="226" name="Shape 226"/>
          <p:cNvSpPr/>
          <p:nvPr/>
        </p:nvSpPr>
        <p:spPr>
          <a:xfrm>
            <a:off x="3419475" y="1268412"/>
            <a:ext cx="2736850"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lnSpc>
                <a:spcPct val="100000"/>
              </a:lnSpc>
              <a:spcBef>
                <a:spcPts val="1000"/>
              </a:spcBef>
              <a:defRPr sz="1800" b="0">
                <a:solidFill>
                  <a:srgbClr val="006600"/>
                </a:solidFill>
                <a:uFill>
                  <a:solidFill>
                    <a:srgbClr val="006600"/>
                  </a:solidFill>
                </a:uFill>
                <a:latin typeface="Imprint MT Shadow"/>
                <a:ea typeface="Imprint MT Shadow"/>
                <a:cs typeface="Imprint MT Shadow"/>
                <a:sym typeface="Imprint MT Shadow"/>
              </a:defRPr>
            </a:lvl1pPr>
          </a:lstStyle>
          <a:p>
            <a:pPr lvl="0">
              <a:defRPr>
                <a:solidFill>
                  <a:srgbClr val="000000"/>
                </a:solidFill>
                <a:uFillTx/>
              </a:defRPr>
            </a:pPr>
            <a:r>
              <a:rPr>
                <a:solidFill>
                  <a:srgbClr val="006600"/>
                </a:solidFill>
                <a:uFill>
                  <a:solidFill>
                    <a:srgbClr val="006600"/>
                  </a:solidFill>
                </a:uFill>
              </a:rPr>
              <a:t>SKILLS -TRAINING</a:t>
            </a:r>
          </a:p>
        </p:txBody>
      </p:sp>
      <p:sp>
        <p:nvSpPr>
          <p:cNvPr id="227" name="Shape 227"/>
          <p:cNvSpPr/>
          <p:nvPr/>
        </p:nvSpPr>
        <p:spPr>
          <a:xfrm>
            <a:off x="468312" y="1474787"/>
            <a:ext cx="1511301"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lnSpc>
                <a:spcPct val="100000"/>
              </a:lnSpc>
              <a:spcBef>
                <a:spcPts val="1000"/>
              </a:spcBef>
              <a:defRPr sz="1800" b="0">
                <a:solidFill>
                  <a:srgbClr val="FFFFFF"/>
                </a:solidFill>
                <a:effectLst>
                  <a:outerShdw blurRad="12700" dist="25400" dir="2700000" rotWithShape="0">
                    <a:srgbClr val="000000"/>
                  </a:outerShdw>
                </a:effectLst>
                <a:uFill>
                  <a:solidFill>
                    <a:srgbClr val="FFFFFF"/>
                  </a:solidFill>
                </a:uFill>
              </a:defRPr>
            </a:lvl1pPr>
          </a:lstStyle>
          <a:p>
            <a:pPr lvl="0">
              <a:defRPr>
                <a:solidFill>
                  <a:srgbClr val="000000"/>
                </a:solidFill>
                <a:effectLst/>
                <a:uFillTx/>
              </a:defRPr>
            </a:pPr>
            <a:r>
              <a:rPr>
                <a:solidFill>
                  <a:srgbClr val="FFFFFF"/>
                </a:solidFill>
                <a:effectLst>
                  <a:outerShdw blurRad="12700" dist="25400" dir="2700000" rotWithShape="0">
                    <a:srgbClr val="000000"/>
                  </a:outerShdw>
                </a:effectLst>
                <a:uFill>
                  <a:solidFill>
                    <a:srgbClr val="FFFFFF"/>
                  </a:solidFill>
                </a:uFill>
              </a:rPr>
              <a:t>Warmth</a:t>
            </a:r>
          </a:p>
        </p:txBody>
      </p:sp>
      <p:sp>
        <p:nvSpPr>
          <p:cNvPr id="228" name="Shape 228"/>
          <p:cNvSpPr/>
          <p:nvPr/>
        </p:nvSpPr>
        <p:spPr>
          <a:xfrm>
            <a:off x="250825" y="6083300"/>
            <a:ext cx="1441450"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lnSpc>
                <a:spcPct val="100000"/>
              </a:lnSpc>
              <a:spcBef>
                <a:spcPts val="1000"/>
              </a:spcBef>
              <a:defRPr sz="1800" b="0">
                <a:solidFill>
                  <a:srgbClr val="FFFFFF"/>
                </a:solidFill>
                <a:effectLst>
                  <a:outerShdw blurRad="12700" dist="25400" dir="2700000" rotWithShape="0">
                    <a:srgbClr val="000000"/>
                  </a:outerShdw>
                </a:effectLst>
                <a:uFill>
                  <a:solidFill>
                    <a:srgbClr val="FFFFFF"/>
                  </a:solidFill>
                </a:uFill>
              </a:defRPr>
            </a:lvl1pPr>
          </a:lstStyle>
          <a:p>
            <a:pPr lvl="0">
              <a:defRPr>
                <a:solidFill>
                  <a:srgbClr val="000000"/>
                </a:solidFill>
                <a:effectLst/>
                <a:uFillTx/>
              </a:defRPr>
            </a:pPr>
            <a:r>
              <a:rPr>
                <a:solidFill>
                  <a:srgbClr val="FFFFFF"/>
                </a:solidFill>
                <a:effectLst>
                  <a:outerShdw blurRad="12700" dist="25400" dir="2700000" rotWithShape="0">
                    <a:srgbClr val="000000"/>
                  </a:outerShdw>
                </a:effectLst>
                <a:uFill>
                  <a:solidFill>
                    <a:srgbClr val="FFFFFF"/>
                  </a:solidFill>
                </a:uFill>
              </a:rPr>
              <a:t>Warmth</a:t>
            </a:r>
          </a:p>
        </p:txBody>
      </p:sp>
      <p:sp>
        <p:nvSpPr>
          <p:cNvPr id="229" name="Shape 229"/>
          <p:cNvSpPr/>
          <p:nvPr/>
        </p:nvSpPr>
        <p:spPr>
          <a:xfrm>
            <a:off x="7308850" y="1330325"/>
            <a:ext cx="1439863"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lnSpc>
                <a:spcPct val="100000"/>
              </a:lnSpc>
              <a:spcBef>
                <a:spcPts val="1000"/>
              </a:spcBef>
              <a:defRPr sz="1800" b="0">
                <a:solidFill>
                  <a:srgbClr val="FFFFFF"/>
                </a:solidFill>
                <a:effectLst>
                  <a:outerShdw blurRad="12700" dist="25400" dir="2700000" rotWithShape="0">
                    <a:srgbClr val="000000"/>
                  </a:outerShdw>
                </a:effectLst>
                <a:uFill>
                  <a:solidFill>
                    <a:srgbClr val="FFFFFF"/>
                  </a:solidFill>
                </a:uFill>
              </a:defRPr>
            </a:lvl1pPr>
          </a:lstStyle>
          <a:p>
            <a:pPr lvl="0">
              <a:defRPr>
                <a:solidFill>
                  <a:srgbClr val="000000"/>
                </a:solidFill>
                <a:effectLst/>
                <a:uFillTx/>
              </a:defRPr>
            </a:pPr>
            <a:r>
              <a:rPr>
                <a:solidFill>
                  <a:srgbClr val="FFFFFF"/>
                </a:solidFill>
                <a:effectLst>
                  <a:outerShdw blurRad="12700" dist="25400" dir="2700000" rotWithShape="0">
                    <a:srgbClr val="000000"/>
                  </a:outerShdw>
                </a:effectLst>
                <a:uFill>
                  <a:solidFill>
                    <a:srgbClr val="FFFFFF"/>
                  </a:solidFill>
                </a:uFill>
              </a:rPr>
              <a:t>Warmth</a:t>
            </a:r>
          </a:p>
        </p:txBody>
      </p:sp>
      <p:sp>
        <p:nvSpPr>
          <p:cNvPr id="230" name="Shape 230"/>
          <p:cNvSpPr/>
          <p:nvPr/>
        </p:nvSpPr>
        <p:spPr>
          <a:xfrm>
            <a:off x="7235825" y="6154737"/>
            <a:ext cx="1908175"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42900" indent="-342900">
              <a:lnSpc>
                <a:spcPct val="100000"/>
              </a:lnSpc>
              <a:spcBef>
                <a:spcPts val="1000"/>
              </a:spcBef>
              <a:defRPr sz="1800" b="0">
                <a:solidFill>
                  <a:srgbClr val="FFFFFF"/>
                </a:solidFill>
                <a:effectLst>
                  <a:outerShdw blurRad="12700" dist="25400" dir="2700000" rotWithShape="0">
                    <a:srgbClr val="000000"/>
                  </a:outerShdw>
                </a:effectLst>
                <a:uFill>
                  <a:solidFill>
                    <a:srgbClr val="FFFFFF"/>
                  </a:solidFill>
                </a:uFill>
              </a:defRPr>
            </a:lvl1pPr>
          </a:lstStyle>
          <a:p>
            <a:pPr lvl="0">
              <a:defRPr>
                <a:solidFill>
                  <a:srgbClr val="000000"/>
                </a:solidFill>
                <a:effectLst/>
                <a:uFillTx/>
              </a:defRPr>
            </a:pPr>
            <a:r>
              <a:rPr>
                <a:solidFill>
                  <a:srgbClr val="FFFFFF"/>
                </a:solidFill>
                <a:effectLst>
                  <a:outerShdw blurRad="12700" dist="25400" dir="2700000" rotWithShape="0">
                    <a:srgbClr val="000000"/>
                  </a:outerShdw>
                </a:effectLst>
                <a:uFill>
                  <a:solidFill>
                    <a:srgbClr val="FFFFFF"/>
                  </a:solidFill>
                </a:uFill>
              </a:rPr>
              <a:t>Warmth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24"/>
                                        </p:tgtEl>
                                        <p:attrNameLst>
                                          <p:attrName>style.visibility</p:attrName>
                                        </p:attrNameLst>
                                      </p:cBhvr>
                                      <p:to>
                                        <p:strVal val="visible"/>
                                      </p:to>
                                    </p:set>
                                    <p:anim calcmode="lin" valueType="num">
                                      <p:cBhvr>
                                        <p:cTn id="7" dur="500" fill="hold"/>
                                        <p:tgtEl>
                                          <p:spTgt spid="224"/>
                                        </p:tgtEl>
                                        <p:attrNameLst>
                                          <p:attrName>ppt_x</p:attrName>
                                        </p:attrNameLst>
                                      </p:cBhvr>
                                      <p:tavLst>
                                        <p:tav tm="0">
                                          <p:val>
                                            <p:strVal val="#ppt_x"/>
                                          </p:val>
                                        </p:tav>
                                        <p:tav tm="100000">
                                          <p:val>
                                            <p:strVal val="#ppt_x"/>
                                          </p:val>
                                        </p:tav>
                                      </p:tavLst>
                                    </p:anim>
                                    <p:anim calcmode="lin" valueType="num">
                                      <p:cBhvr>
                                        <p:cTn id="8" dur="500" fill="hold"/>
                                        <p:tgtEl>
                                          <p:spTgt spid="2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218"/>
                                        </p:tgtEl>
                                        <p:attrNameLst>
                                          <p:attrName>style.visibility</p:attrName>
                                        </p:attrNameLst>
                                      </p:cBhvr>
                                      <p:to>
                                        <p:strVal val="visible"/>
                                      </p:to>
                                    </p:set>
                                    <p:anim calcmode="lin" valueType="num">
                                      <p:cBhvr>
                                        <p:cTn id="13" dur="500" fill="hold"/>
                                        <p:tgtEl>
                                          <p:spTgt spid="218"/>
                                        </p:tgtEl>
                                        <p:attrNameLst>
                                          <p:attrName>ppt_x</p:attrName>
                                        </p:attrNameLst>
                                      </p:cBhvr>
                                      <p:tavLst>
                                        <p:tav tm="0">
                                          <p:val>
                                            <p:strVal val="#ppt_x"/>
                                          </p:val>
                                        </p:tav>
                                        <p:tav tm="100000">
                                          <p:val>
                                            <p:strVal val="#ppt_x"/>
                                          </p:val>
                                        </p:tav>
                                      </p:tavLst>
                                    </p:anim>
                                    <p:anim calcmode="lin" valueType="num">
                                      <p:cBhvr>
                                        <p:cTn id="14" dur="500" fill="hold"/>
                                        <p:tgtEl>
                                          <p:spTgt spid="21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3" nodeType="afterEffect">
                                  <p:stCondLst>
                                    <p:cond delay="0"/>
                                  </p:stCondLst>
                                  <p:iterate>
                                    <p:tmAbs val="0"/>
                                  </p:iterate>
                                  <p:childTnLst>
                                    <p:set>
                                      <p:cBhvr>
                                        <p:cTn id="17" fill="hold"/>
                                        <p:tgtEl>
                                          <p:spTgt spid="225"/>
                                        </p:tgtEl>
                                        <p:attrNameLst>
                                          <p:attrName>style.visibility</p:attrName>
                                        </p:attrNameLst>
                                      </p:cBhvr>
                                      <p:to>
                                        <p:strVal val="visible"/>
                                      </p:to>
                                    </p:set>
                                    <p:anim calcmode="lin" valueType="num">
                                      <p:cBhvr>
                                        <p:cTn id="18" dur="500" fill="hold"/>
                                        <p:tgtEl>
                                          <p:spTgt spid="225"/>
                                        </p:tgtEl>
                                        <p:attrNameLst>
                                          <p:attrName>ppt_x</p:attrName>
                                        </p:attrNameLst>
                                      </p:cBhvr>
                                      <p:tavLst>
                                        <p:tav tm="0">
                                          <p:val>
                                            <p:strVal val="#ppt_x"/>
                                          </p:val>
                                        </p:tav>
                                        <p:tav tm="100000">
                                          <p:val>
                                            <p:strVal val="#ppt_x"/>
                                          </p:val>
                                        </p:tav>
                                      </p:tavLst>
                                    </p:anim>
                                    <p:anim calcmode="lin" valueType="num">
                                      <p:cBhvr>
                                        <p:cTn id="19" dur="500" fill="hold"/>
                                        <p:tgtEl>
                                          <p:spTgt spid="22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4" nodeType="afterEffect">
                                  <p:stCondLst>
                                    <p:cond delay="0"/>
                                  </p:stCondLst>
                                  <p:iterate>
                                    <p:tmAbs val="0"/>
                                  </p:iterate>
                                  <p:childTnLst>
                                    <p:set>
                                      <p:cBhvr>
                                        <p:cTn id="22" fill="hold"/>
                                        <p:tgtEl>
                                          <p:spTgt spid="219"/>
                                        </p:tgtEl>
                                        <p:attrNameLst>
                                          <p:attrName>style.visibility</p:attrName>
                                        </p:attrNameLst>
                                      </p:cBhvr>
                                      <p:to>
                                        <p:strVal val="visible"/>
                                      </p:to>
                                    </p:set>
                                    <p:anim calcmode="lin" valueType="num">
                                      <p:cBhvr>
                                        <p:cTn id="23" dur="500" fill="hold"/>
                                        <p:tgtEl>
                                          <p:spTgt spid="219"/>
                                        </p:tgtEl>
                                        <p:attrNameLst>
                                          <p:attrName>ppt_x</p:attrName>
                                        </p:attrNameLst>
                                      </p:cBhvr>
                                      <p:tavLst>
                                        <p:tav tm="0">
                                          <p:val>
                                            <p:strVal val="#ppt_x"/>
                                          </p:val>
                                        </p:tav>
                                        <p:tav tm="100000">
                                          <p:val>
                                            <p:strVal val="#ppt_x"/>
                                          </p:val>
                                        </p:tav>
                                      </p:tavLst>
                                    </p:anim>
                                    <p:anim calcmode="lin" valueType="num">
                                      <p:cBhvr>
                                        <p:cTn id="24" dur="500" fill="hold"/>
                                        <p:tgtEl>
                                          <p:spTgt spid="219"/>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5" nodeType="afterEffect">
                                  <p:stCondLst>
                                    <p:cond delay="0"/>
                                  </p:stCondLst>
                                  <p:iterate>
                                    <p:tmAbs val="0"/>
                                  </p:iterate>
                                  <p:childTnLst>
                                    <p:set>
                                      <p:cBhvr>
                                        <p:cTn id="27" fill="hold"/>
                                        <p:tgtEl>
                                          <p:spTgt spid="220"/>
                                        </p:tgtEl>
                                        <p:attrNameLst>
                                          <p:attrName>style.visibility</p:attrName>
                                        </p:attrNameLst>
                                      </p:cBhvr>
                                      <p:to>
                                        <p:strVal val="visible"/>
                                      </p:to>
                                    </p:set>
                                    <p:anim calcmode="lin" valueType="num">
                                      <p:cBhvr>
                                        <p:cTn id="28" dur="500" fill="hold"/>
                                        <p:tgtEl>
                                          <p:spTgt spid="220"/>
                                        </p:tgtEl>
                                        <p:attrNameLst>
                                          <p:attrName>ppt_x</p:attrName>
                                        </p:attrNameLst>
                                      </p:cBhvr>
                                      <p:tavLst>
                                        <p:tav tm="0">
                                          <p:val>
                                            <p:strVal val="#ppt_x"/>
                                          </p:val>
                                        </p:tav>
                                        <p:tav tm="100000">
                                          <p:val>
                                            <p:strVal val="#ppt_x"/>
                                          </p:val>
                                        </p:tav>
                                      </p:tavLst>
                                    </p:anim>
                                    <p:anim calcmode="lin" valueType="num">
                                      <p:cBhvr>
                                        <p:cTn id="29" dur="500" fill="hold"/>
                                        <p:tgtEl>
                                          <p:spTgt spid="220"/>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grpId="6" nodeType="afterEffect">
                                  <p:stCondLst>
                                    <p:cond delay="0"/>
                                  </p:stCondLst>
                                  <p:iterate>
                                    <p:tmAbs val="0"/>
                                  </p:iterate>
                                  <p:childTnLst>
                                    <p:set>
                                      <p:cBhvr>
                                        <p:cTn id="32" fill="hold"/>
                                        <p:tgtEl>
                                          <p:spTgt spid="221"/>
                                        </p:tgtEl>
                                        <p:attrNameLst>
                                          <p:attrName>style.visibility</p:attrName>
                                        </p:attrNameLst>
                                      </p:cBhvr>
                                      <p:to>
                                        <p:strVal val="visible"/>
                                      </p:to>
                                    </p:set>
                                    <p:anim calcmode="lin" valueType="num">
                                      <p:cBhvr>
                                        <p:cTn id="33" dur="500" fill="hold"/>
                                        <p:tgtEl>
                                          <p:spTgt spid="221"/>
                                        </p:tgtEl>
                                        <p:attrNameLst>
                                          <p:attrName>ppt_x</p:attrName>
                                        </p:attrNameLst>
                                      </p:cBhvr>
                                      <p:tavLst>
                                        <p:tav tm="0">
                                          <p:val>
                                            <p:strVal val="#ppt_x"/>
                                          </p:val>
                                        </p:tav>
                                        <p:tav tm="100000">
                                          <p:val>
                                            <p:strVal val="#ppt_x"/>
                                          </p:val>
                                        </p:tav>
                                      </p:tavLst>
                                    </p:anim>
                                    <p:anim calcmode="lin" valueType="num">
                                      <p:cBhvr>
                                        <p:cTn id="34" dur="500" fill="hold"/>
                                        <p:tgtEl>
                                          <p:spTgt spid="221"/>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2" presetClass="entr" presetSubtype="4" fill="hold" grpId="7" nodeType="afterEffect">
                                  <p:stCondLst>
                                    <p:cond delay="0"/>
                                  </p:stCondLst>
                                  <p:iterate>
                                    <p:tmAbs val="0"/>
                                  </p:iterate>
                                  <p:childTnLst>
                                    <p:set>
                                      <p:cBhvr>
                                        <p:cTn id="37" fill="hold"/>
                                        <p:tgtEl>
                                          <p:spTgt spid="217"/>
                                        </p:tgtEl>
                                        <p:attrNameLst>
                                          <p:attrName>style.visibility</p:attrName>
                                        </p:attrNameLst>
                                      </p:cBhvr>
                                      <p:to>
                                        <p:strVal val="visible"/>
                                      </p:to>
                                    </p:set>
                                    <p:anim calcmode="lin" valueType="num">
                                      <p:cBhvr>
                                        <p:cTn id="38" dur="500" fill="hold"/>
                                        <p:tgtEl>
                                          <p:spTgt spid="217"/>
                                        </p:tgtEl>
                                        <p:attrNameLst>
                                          <p:attrName>ppt_x</p:attrName>
                                        </p:attrNameLst>
                                      </p:cBhvr>
                                      <p:tavLst>
                                        <p:tav tm="0">
                                          <p:val>
                                            <p:strVal val="#ppt_x"/>
                                          </p:val>
                                        </p:tav>
                                        <p:tav tm="100000">
                                          <p:val>
                                            <p:strVal val="#ppt_x"/>
                                          </p:val>
                                        </p:tav>
                                      </p:tavLst>
                                    </p:anim>
                                    <p:anim calcmode="lin" valueType="num">
                                      <p:cBhvr>
                                        <p:cTn id="39" dur="500" fill="hold"/>
                                        <p:tgtEl>
                                          <p:spTgt spid="217"/>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2" presetClass="entr" presetSubtype="4" fill="hold" grpId="8" nodeType="afterEffect">
                                  <p:stCondLst>
                                    <p:cond delay="0"/>
                                  </p:stCondLst>
                                  <p:iterate>
                                    <p:tmAbs val="0"/>
                                  </p:iterate>
                                  <p:childTnLst>
                                    <p:set>
                                      <p:cBhvr>
                                        <p:cTn id="42" fill="hold"/>
                                        <p:tgtEl>
                                          <p:spTgt spid="222"/>
                                        </p:tgtEl>
                                        <p:attrNameLst>
                                          <p:attrName>style.visibility</p:attrName>
                                        </p:attrNameLst>
                                      </p:cBhvr>
                                      <p:to>
                                        <p:strVal val="visible"/>
                                      </p:to>
                                    </p:set>
                                    <p:anim calcmode="lin" valueType="num">
                                      <p:cBhvr>
                                        <p:cTn id="43" dur="500" fill="hold"/>
                                        <p:tgtEl>
                                          <p:spTgt spid="222"/>
                                        </p:tgtEl>
                                        <p:attrNameLst>
                                          <p:attrName>ppt_x</p:attrName>
                                        </p:attrNameLst>
                                      </p:cBhvr>
                                      <p:tavLst>
                                        <p:tav tm="0">
                                          <p:val>
                                            <p:strVal val="#ppt_x"/>
                                          </p:val>
                                        </p:tav>
                                        <p:tav tm="100000">
                                          <p:val>
                                            <p:strVal val="#ppt_x"/>
                                          </p:val>
                                        </p:tav>
                                      </p:tavLst>
                                    </p:anim>
                                    <p:anim calcmode="lin" valueType="num">
                                      <p:cBhvr>
                                        <p:cTn id="44" dur="500" fill="hold"/>
                                        <p:tgtEl>
                                          <p:spTgt spid="2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9" nodeType="clickEffect">
                                  <p:stCondLst>
                                    <p:cond delay="0"/>
                                  </p:stCondLst>
                                  <p:iterate>
                                    <p:tmAbs val="0"/>
                                  </p:iterate>
                                  <p:childTnLst>
                                    <p:set>
                                      <p:cBhvr>
                                        <p:cTn id="48" fill="hold"/>
                                        <p:tgtEl>
                                          <p:spTgt spid="227"/>
                                        </p:tgtEl>
                                        <p:attrNameLst>
                                          <p:attrName>style.visibility</p:attrName>
                                        </p:attrNameLst>
                                      </p:cBhvr>
                                      <p:to>
                                        <p:strVal val="visible"/>
                                      </p:to>
                                    </p:set>
                                    <p:anim calcmode="lin" valueType="num">
                                      <p:cBhvr>
                                        <p:cTn id="49" dur="500" fill="hold"/>
                                        <p:tgtEl>
                                          <p:spTgt spid="227"/>
                                        </p:tgtEl>
                                        <p:attrNameLst>
                                          <p:attrName>ppt_x</p:attrName>
                                        </p:attrNameLst>
                                      </p:cBhvr>
                                      <p:tavLst>
                                        <p:tav tm="0">
                                          <p:val>
                                            <p:strVal val="#ppt_x"/>
                                          </p:val>
                                        </p:tav>
                                        <p:tav tm="100000">
                                          <p:val>
                                            <p:strVal val="#ppt_x"/>
                                          </p:val>
                                        </p:tav>
                                      </p:tavLst>
                                    </p:anim>
                                    <p:anim calcmode="lin" valueType="num">
                                      <p:cBhvr>
                                        <p:cTn id="50" dur="500" fill="hold"/>
                                        <p:tgtEl>
                                          <p:spTgt spid="227"/>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 presetClass="entr" presetSubtype="4" fill="hold" grpId="10" nodeType="afterEffect">
                                  <p:stCondLst>
                                    <p:cond delay="0"/>
                                  </p:stCondLst>
                                  <p:iterate>
                                    <p:tmAbs val="0"/>
                                  </p:iterate>
                                  <p:childTnLst>
                                    <p:set>
                                      <p:cBhvr>
                                        <p:cTn id="53" fill="hold"/>
                                        <p:tgtEl>
                                          <p:spTgt spid="229"/>
                                        </p:tgtEl>
                                        <p:attrNameLst>
                                          <p:attrName>style.visibility</p:attrName>
                                        </p:attrNameLst>
                                      </p:cBhvr>
                                      <p:to>
                                        <p:strVal val="visible"/>
                                      </p:to>
                                    </p:set>
                                    <p:anim calcmode="lin" valueType="num">
                                      <p:cBhvr>
                                        <p:cTn id="54" dur="500" fill="hold"/>
                                        <p:tgtEl>
                                          <p:spTgt spid="229"/>
                                        </p:tgtEl>
                                        <p:attrNameLst>
                                          <p:attrName>ppt_x</p:attrName>
                                        </p:attrNameLst>
                                      </p:cBhvr>
                                      <p:tavLst>
                                        <p:tav tm="0">
                                          <p:val>
                                            <p:strVal val="#ppt_x"/>
                                          </p:val>
                                        </p:tav>
                                        <p:tav tm="100000">
                                          <p:val>
                                            <p:strVal val="#ppt_x"/>
                                          </p:val>
                                        </p:tav>
                                      </p:tavLst>
                                    </p:anim>
                                    <p:anim calcmode="lin" valueType="num">
                                      <p:cBhvr>
                                        <p:cTn id="55" dur="500" fill="hold"/>
                                        <p:tgtEl>
                                          <p:spTgt spid="229"/>
                                        </p:tgtEl>
                                        <p:attrNameLst>
                                          <p:attrName>ppt_y</p:attrName>
                                        </p:attrNameLst>
                                      </p:cBhvr>
                                      <p:tavLst>
                                        <p:tav tm="0">
                                          <p:val>
                                            <p:strVal val="1+#ppt_h/2"/>
                                          </p:val>
                                        </p:tav>
                                        <p:tav tm="100000">
                                          <p:val>
                                            <p:strVal val="#ppt_y"/>
                                          </p:val>
                                        </p:tav>
                                      </p:tavLst>
                                    </p:anim>
                                  </p:childTnLst>
                                </p:cTn>
                              </p:par>
                            </p:childTnLst>
                          </p:cTn>
                        </p:par>
                        <p:par>
                          <p:cTn id="56" fill="hold">
                            <p:stCondLst>
                              <p:cond delay="1000"/>
                            </p:stCondLst>
                            <p:childTnLst>
                              <p:par>
                                <p:cTn id="57" presetID="2" presetClass="entr" presetSubtype="4" fill="hold" grpId="11" nodeType="afterEffect">
                                  <p:stCondLst>
                                    <p:cond delay="0"/>
                                  </p:stCondLst>
                                  <p:iterate>
                                    <p:tmAbs val="0"/>
                                  </p:iterate>
                                  <p:childTnLst>
                                    <p:set>
                                      <p:cBhvr>
                                        <p:cTn id="58" fill="hold"/>
                                        <p:tgtEl>
                                          <p:spTgt spid="230"/>
                                        </p:tgtEl>
                                        <p:attrNameLst>
                                          <p:attrName>style.visibility</p:attrName>
                                        </p:attrNameLst>
                                      </p:cBhvr>
                                      <p:to>
                                        <p:strVal val="visible"/>
                                      </p:to>
                                    </p:set>
                                    <p:anim calcmode="lin" valueType="num">
                                      <p:cBhvr>
                                        <p:cTn id="59" dur="500" fill="hold"/>
                                        <p:tgtEl>
                                          <p:spTgt spid="230"/>
                                        </p:tgtEl>
                                        <p:attrNameLst>
                                          <p:attrName>ppt_x</p:attrName>
                                        </p:attrNameLst>
                                      </p:cBhvr>
                                      <p:tavLst>
                                        <p:tav tm="0">
                                          <p:val>
                                            <p:strVal val="#ppt_x"/>
                                          </p:val>
                                        </p:tav>
                                        <p:tav tm="100000">
                                          <p:val>
                                            <p:strVal val="#ppt_x"/>
                                          </p:val>
                                        </p:tav>
                                      </p:tavLst>
                                    </p:anim>
                                    <p:anim calcmode="lin" valueType="num">
                                      <p:cBhvr>
                                        <p:cTn id="60" dur="500" fill="hold"/>
                                        <p:tgtEl>
                                          <p:spTgt spid="230"/>
                                        </p:tgtEl>
                                        <p:attrNameLst>
                                          <p:attrName>ppt_y</p:attrName>
                                        </p:attrNameLst>
                                      </p:cBhvr>
                                      <p:tavLst>
                                        <p:tav tm="0">
                                          <p:val>
                                            <p:strVal val="1+#ppt_h/2"/>
                                          </p:val>
                                        </p:tav>
                                        <p:tav tm="100000">
                                          <p:val>
                                            <p:strVal val="#ppt_y"/>
                                          </p:val>
                                        </p:tav>
                                      </p:tavLst>
                                    </p:anim>
                                  </p:childTnLst>
                                </p:cTn>
                              </p:par>
                            </p:childTnLst>
                          </p:cTn>
                        </p:par>
                        <p:par>
                          <p:cTn id="61" fill="hold">
                            <p:stCondLst>
                              <p:cond delay="1500"/>
                            </p:stCondLst>
                            <p:childTnLst>
                              <p:par>
                                <p:cTn id="62" presetID="2" presetClass="entr" presetSubtype="4" fill="hold" grpId="12" nodeType="afterEffect">
                                  <p:stCondLst>
                                    <p:cond delay="0"/>
                                  </p:stCondLst>
                                  <p:iterate>
                                    <p:tmAbs val="0"/>
                                  </p:iterate>
                                  <p:childTnLst>
                                    <p:set>
                                      <p:cBhvr>
                                        <p:cTn id="63" fill="hold"/>
                                        <p:tgtEl>
                                          <p:spTgt spid="228"/>
                                        </p:tgtEl>
                                        <p:attrNameLst>
                                          <p:attrName>style.visibility</p:attrName>
                                        </p:attrNameLst>
                                      </p:cBhvr>
                                      <p:to>
                                        <p:strVal val="visible"/>
                                      </p:to>
                                    </p:set>
                                    <p:anim calcmode="lin" valueType="num">
                                      <p:cBhvr>
                                        <p:cTn id="64" dur="500" fill="hold"/>
                                        <p:tgtEl>
                                          <p:spTgt spid="228"/>
                                        </p:tgtEl>
                                        <p:attrNameLst>
                                          <p:attrName>ppt_x</p:attrName>
                                        </p:attrNameLst>
                                      </p:cBhvr>
                                      <p:tavLst>
                                        <p:tav tm="0">
                                          <p:val>
                                            <p:strVal val="#ppt_x"/>
                                          </p:val>
                                        </p:tav>
                                        <p:tav tm="100000">
                                          <p:val>
                                            <p:strVal val="#ppt_x"/>
                                          </p:val>
                                        </p:tav>
                                      </p:tavLst>
                                    </p:anim>
                                    <p:anim calcmode="lin" valueType="num">
                                      <p:cBhvr>
                                        <p:cTn id="65"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13" nodeType="clickEffect">
                                  <p:stCondLst>
                                    <p:cond delay="0"/>
                                  </p:stCondLst>
                                  <p:iterate>
                                    <p:tmAbs val="0"/>
                                  </p:iterate>
                                  <p:childTnLst>
                                    <p:set>
                                      <p:cBhvr>
                                        <p:cTn id="69" fill="hold"/>
                                        <p:tgtEl>
                                          <p:spTgt spid="211"/>
                                        </p:tgtEl>
                                        <p:attrNameLst>
                                          <p:attrName>style.visibility</p:attrName>
                                        </p:attrNameLst>
                                      </p:cBhvr>
                                      <p:to>
                                        <p:strVal val="visible"/>
                                      </p:to>
                                    </p:set>
                                    <p:animEffect transition="in" filter="fade">
                                      <p:cBhvr>
                                        <p:cTn id="70" dur="2000"/>
                                        <p:tgtEl>
                                          <p:spTgt spid="21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14" nodeType="clickEffect">
                                  <p:stCondLst>
                                    <p:cond delay="0"/>
                                  </p:stCondLst>
                                  <p:iterate>
                                    <p:tmAbs val="0"/>
                                  </p:iterate>
                                  <p:childTnLst>
                                    <p:set>
                                      <p:cBhvr>
                                        <p:cTn id="74" fill="hold"/>
                                        <p:tgtEl>
                                          <p:spTgt spid="212"/>
                                        </p:tgtEl>
                                        <p:attrNameLst>
                                          <p:attrName>style.visibility</p:attrName>
                                        </p:attrNameLst>
                                      </p:cBhvr>
                                      <p:to>
                                        <p:strVal val="visible"/>
                                      </p:to>
                                    </p:set>
                                    <p:animEffect transition="in" filter="fade">
                                      <p:cBhvr>
                                        <p:cTn id="75" dur="2000"/>
                                        <p:tgtEl>
                                          <p:spTgt spid="21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15" nodeType="clickEffect">
                                  <p:stCondLst>
                                    <p:cond delay="0"/>
                                  </p:stCondLst>
                                  <p:iterate>
                                    <p:tmAbs val="0"/>
                                  </p:iterate>
                                  <p:childTnLst>
                                    <p:set>
                                      <p:cBhvr>
                                        <p:cTn id="79" fill="hold"/>
                                        <p:tgtEl>
                                          <p:spTgt spid="213"/>
                                        </p:tgtEl>
                                        <p:attrNameLst>
                                          <p:attrName>style.visibility</p:attrName>
                                        </p:attrNameLst>
                                      </p:cBhvr>
                                      <p:to>
                                        <p:strVal val="visible"/>
                                      </p:to>
                                    </p:set>
                                    <p:animEffect transition="in" filter="fade">
                                      <p:cBhvr>
                                        <p:cTn id="80" dur="2000"/>
                                        <p:tgtEl>
                                          <p:spTgt spid="21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16" nodeType="clickEffect">
                                  <p:stCondLst>
                                    <p:cond delay="0"/>
                                  </p:stCondLst>
                                  <p:iterate>
                                    <p:tmAbs val="0"/>
                                  </p:iterate>
                                  <p:childTnLst>
                                    <p:set>
                                      <p:cBhvr>
                                        <p:cTn id="84" fill="hold"/>
                                        <p:tgtEl>
                                          <p:spTgt spid="214"/>
                                        </p:tgtEl>
                                        <p:attrNameLst>
                                          <p:attrName>style.visibility</p:attrName>
                                        </p:attrNameLst>
                                      </p:cBhvr>
                                      <p:to>
                                        <p:strVal val="visible"/>
                                      </p:to>
                                    </p:set>
                                    <p:animEffect transition="in" filter="fade">
                                      <p:cBhvr>
                                        <p:cTn id="85" dur="2000"/>
                                        <p:tgtEl>
                                          <p:spTgt spid="21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17" nodeType="clickEffect">
                                  <p:stCondLst>
                                    <p:cond delay="0"/>
                                  </p:stCondLst>
                                  <p:iterate>
                                    <p:tmAbs val="0"/>
                                  </p:iterate>
                                  <p:childTnLst>
                                    <p:set>
                                      <p:cBhvr>
                                        <p:cTn id="89" fill="hold"/>
                                        <p:tgtEl>
                                          <p:spTgt spid="210"/>
                                        </p:tgtEl>
                                        <p:attrNameLst>
                                          <p:attrName>style.visibility</p:attrName>
                                        </p:attrNameLst>
                                      </p:cBhvr>
                                      <p:to>
                                        <p:strVal val="visible"/>
                                      </p:to>
                                    </p:set>
                                    <p:animEffect transition="in" filter="fade">
                                      <p:cBhvr>
                                        <p:cTn id="90" dur="2000"/>
                                        <p:tgtEl>
                                          <p:spTgt spid="21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18" nodeType="clickEffect">
                                  <p:stCondLst>
                                    <p:cond delay="0"/>
                                  </p:stCondLst>
                                  <p:iterate>
                                    <p:tmAbs val="0"/>
                                  </p:iterate>
                                  <p:childTnLst>
                                    <p:set>
                                      <p:cBhvr>
                                        <p:cTn id="94" fill="hold"/>
                                        <p:tgtEl>
                                          <p:spTgt spid="215"/>
                                        </p:tgtEl>
                                        <p:attrNameLst>
                                          <p:attrName>style.visibility</p:attrName>
                                        </p:attrNameLst>
                                      </p:cBhvr>
                                      <p:to>
                                        <p:strVal val="visible"/>
                                      </p:to>
                                    </p:set>
                                    <p:animEffect transition="in" filter="fade">
                                      <p:cBhvr>
                                        <p:cTn id="95" dur="20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17" animBg="1" advAuto="0"/>
      <p:bldP spid="211" grpId="13" animBg="1" advAuto="0"/>
      <p:bldP spid="212" grpId="14" animBg="1" advAuto="0"/>
      <p:bldP spid="213" grpId="15" animBg="1" advAuto="0"/>
      <p:bldP spid="214" grpId="16" animBg="1" advAuto="0"/>
      <p:bldP spid="215" grpId="18" animBg="1" advAuto="0"/>
      <p:bldP spid="217" grpId="7" animBg="1" advAuto="0"/>
      <p:bldP spid="218" grpId="2" animBg="1" advAuto="0"/>
      <p:bldP spid="219" grpId="4" animBg="1" advAuto="0"/>
      <p:bldP spid="220" grpId="5" animBg="1" advAuto="0"/>
      <p:bldP spid="221" grpId="6" animBg="1" advAuto="0"/>
      <p:bldP spid="222" grpId="8" animBg="1" advAuto="0"/>
      <p:bldP spid="224" grpId="1" animBg="1" advAuto="0"/>
      <p:bldP spid="225" grpId="3" animBg="1" advAuto="0"/>
      <p:bldP spid="227" grpId="9" animBg="1" advAuto="0"/>
      <p:bldP spid="228" grpId="12" animBg="1" advAuto="0"/>
      <p:bldP spid="229" grpId="10" animBg="1" advAuto="0"/>
      <p:bldP spid="230" grpId="11"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title" idx="4294967295"/>
          </p:nvPr>
        </p:nvSpPr>
        <p:spPr>
          <a:xfrm>
            <a:off x="900112" y="0"/>
            <a:ext cx="7239001" cy="981075"/>
          </a:xfrm>
          <a:prstGeom prst="rect">
            <a:avLst/>
          </a:prstGeom>
        </p:spPr>
        <p:txBody>
          <a:bodyPr lIns="0" tIns="0" rIns="0" bIns="0">
            <a:normAutofit/>
          </a:bodyPr>
          <a:lstStyle>
            <a:lvl1pPr marL="0" marR="0">
              <a:defRPr sz="4000" b="1">
                <a:solidFill>
                  <a:srgbClr val="FFFF00"/>
                </a:solidFill>
                <a:effectLst>
                  <a:outerShdw blurRad="12700" dist="25400" dir="2700000" rotWithShape="0">
                    <a:srgbClr val="000000"/>
                  </a:outerShdw>
                </a:effectLst>
                <a:uFill>
                  <a:solidFill>
                    <a:srgbClr val="FFFF00"/>
                  </a:solidFill>
                </a:uFill>
                <a:latin typeface="Times New Roman Bold"/>
                <a:ea typeface="Times New Roman Bold"/>
                <a:cs typeface="Times New Roman Bold"/>
                <a:sym typeface="Times New Roman Bold"/>
              </a:defRPr>
            </a:lvl1pPr>
          </a:lstStyle>
          <a:p>
            <a:pPr lvl="0">
              <a:defRPr sz="1800" b="0">
                <a:solidFill>
                  <a:srgbClr val="000000"/>
                </a:solidFill>
                <a:effectLst/>
                <a:uFillTx/>
              </a:defRPr>
            </a:pPr>
            <a:r>
              <a:rPr sz="4000" b="1">
                <a:solidFill>
                  <a:srgbClr val="FFFF00"/>
                </a:solidFill>
                <a:effectLst>
                  <a:outerShdw blurRad="12700" dist="25400" dir="2700000" rotWithShape="0">
                    <a:srgbClr val="000000"/>
                  </a:outerShdw>
                </a:effectLst>
                <a:uFill>
                  <a:solidFill>
                    <a:srgbClr val="FFFF00"/>
                  </a:solidFill>
                </a:uFill>
              </a:rPr>
              <a:t>Compassionate Mind</a:t>
            </a:r>
          </a:p>
        </p:txBody>
      </p:sp>
      <p:sp>
        <p:nvSpPr>
          <p:cNvPr id="233" name="Shape 233"/>
          <p:cNvSpPr/>
          <p:nvPr/>
        </p:nvSpPr>
        <p:spPr>
          <a:xfrm>
            <a:off x="1403349" y="1125537"/>
            <a:ext cx="2520952" cy="863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65A3FF"/>
              </a:gs>
              <a:gs pos="100000">
                <a:srgbClr val="0000CC"/>
              </a:gs>
            </a:gsLst>
            <a:path path="circle">
              <a:fillToRect l="37721" t="-19636" r="62278" b="119636"/>
            </a:path>
          </a:gradFill>
          <a:ln>
            <a:solidFill>
              <a:srgbClr val="FFFFFF"/>
            </a:solidFill>
            <a:round/>
          </a:ln>
        </p:spPr>
        <p:txBody>
          <a:bodyPr lIns="0" tIns="0" rIns="0" bIns="0"/>
          <a:lstStyle/>
          <a:p>
            <a:pPr lvl="0">
              <a:lnSpc>
                <a:spcPct val="100000"/>
              </a:lnSpc>
              <a:spcBef>
                <a:spcPts val="0"/>
              </a:spcBef>
              <a:defRPr sz="1800" b="0"/>
            </a:pPr>
            <a:endParaRPr/>
          </a:p>
        </p:txBody>
      </p:sp>
      <p:sp>
        <p:nvSpPr>
          <p:cNvPr id="234" name="Shape 234"/>
          <p:cNvSpPr/>
          <p:nvPr/>
        </p:nvSpPr>
        <p:spPr>
          <a:xfrm>
            <a:off x="1908175" y="1412875"/>
            <a:ext cx="2260600" cy="25698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900" indent="-303212">
              <a:lnSpc>
                <a:spcPct val="50000"/>
              </a:lnSpc>
              <a:spcBef>
                <a:spcPts val="1300"/>
              </a:spcBef>
              <a:defRPr sz="1800">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defRPr>
            </a:lvl1pPr>
          </a:lstStyle>
          <a:p>
            <a:pPr lvl="0">
              <a:defRPr b="0">
                <a:solidFill>
                  <a:srgbClr val="000000"/>
                </a:solidFill>
                <a:effectLst/>
                <a:uFillTx/>
              </a:defRPr>
            </a:pPr>
            <a:r>
              <a:rPr b="1">
                <a:solidFill>
                  <a:srgbClr val="FFFFFF"/>
                </a:solidFill>
                <a:effectLst>
                  <a:outerShdw blurRad="12700" dist="25400" dir="2700000" rotWithShape="0">
                    <a:srgbClr val="000000"/>
                  </a:outerShdw>
                </a:effectLst>
                <a:uFill>
                  <a:solidFill>
                    <a:srgbClr val="FFFFFF"/>
                  </a:solidFill>
                </a:uFill>
              </a:rPr>
              <a:t>Attention</a:t>
            </a:r>
          </a:p>
        </p:txBody>
      </p:sp>
      <p:sp>
        <p:nvSpPr>
          <p:cNvPr id="235" name="Shape 235"/>
          <p:cNvSpPr/>
          <p:nvPr/>
        </p:nvSpPr>
        <p:spPr>
          <a:xfrm>
            <a:off x="4932362" y="1052512"/>
            <a:ext cx="2663826" cy="10080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65A3FF"/>
              </a:gs>
              <a:gs pos="100000">
                <a:srgbClr val="0033CC"/>
              </a:gs>
            </a:gsLst>
            <a:path path="circle">
              <a:fillToRect l="37721" t="-19636" r="62278" b="119636"/>
            </a:path>
          </a:gradFill>
          <a:ln>
            <a:solidFill>
              <a:srgbClr val="FFFFFF"/>
            </a:solidFill>
            <a:round/>
          </a:ln>
        </p:spPr>
        <p:txBody>
          <a:bodyPr lIns="0" tIns="0" rIns="0" bIns="0"/>
          <a:lstStyle/>
          <a:p>
            <a:pPr lvl="0">
              <a:lnSpc>
                <a:spcPct val="100000"/>
              </a:lnSpc>
              <a:spcBef>
                <a:spcPts val="0"/>
              </a:spcBef>
              <a:defRPr sz="1800" b="0"/>
            </a:pPr>
            <a:endParaRPr/>
          </a:p>
        </p:txBody>
      </p:sp>
      <p:sp>
        <p:nvSpPr>
          <p:cNvPr id="236" name="Shape 236"/>
          <p:cNvSpPr/>
          <p:nvPr/>
        </p:nvSpPr>
        <p:spPr>
          <a:xfrm>
            <a:off x="5146675" y="1268412"/>
            <a:ext cx="2260600" cy="54744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42900" lvl="0" indent="-303212" algn="ctr">
              <a:lnSpc>
                <a:spcPct val="45000"/>
              </a:lnSpc>
              <a:spcBef>
                <a:spcPts val="1300"/>
              </a:spcBef>
              <a:defRPr sz="1800" b="0">
                <a:uFillTx/>
              </a:defRPr>
            </a:pPr>
            <a:r>
              <a:rPr b="1">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rPr>
              <a:t>Thinking</a:t>
            </a:r>
            <a:endParaRPr>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endParaRPr>
          </a:p>
          <a:p>
            <a:pPr marL="342900" lvl="0" indent="-303212" algn="ctr">
              <a:lnSpc>
                <a:spcPct val="45000"/>
              </a:lnSpc>
              <a:spcBef>
                <a:spcPts val="1300"/>
              </a:spcBef>
              <a:defRPr sz="1800" b="0">
                <a:uFillTx/>
              </a:defRPr>
            </a:pPr>
            <a:r>
              <a:rPr b="1">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rPr>
              <a:t>Reasoning</a:t>
            </a:r>
          </a:p>
        </p:txBody>
      </p:sp>
      <p:sp>
        <p:nvSpPr>
          <p:cNvPr id="237" name="Shape 237"/>
          <p:cNvSpPr/>
          <p:nvPr/>
        </p:nvSpPr>
        <p:spPr>
          <a:xfrm>
            <a:off x="6732587" y="2781300"/>
            <a:ext cx="2232026" cy="11525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65A3FF"/>
              </a:gs>
              <a:gs pos="100000">
                <a:srgbClr val="0000CC"/>
              </a:gs>
            </a:gsLst>
            <a:path path="circle">
              <a:fillToRect l="37721" t="-19636" r="62278" b="119636"/>
            </a:path>
          </a:gradFill>
          <a:ln>
            <a:solidFill>
              <a:srgbClr val="FFFFFF"/>
            </a:solidFill>
            <a:round/>
          </a:ln>
        </p:spPr>
        <p:txBody>
          <a:bodyPr lIns="0" tIns="0" rIns="0" bIns="0"/>
          <a:lstStyle/>
          <a:p>
            <a:pPr lvl="0">
              <a:lnSpc>
                <a:spcPct val="100000"/>
              </a:lnSpc>
              <a:spcBef>
                <a:spcPts val="0"/>
              </a:spcBef>
              <a:defRPr sz="1800" b="0"/>
            </a:pPr>
            <a:endParaRPr/>
          </a:p>
        </p:txBody>
      </p:sp>
      <p:sp>
        <p:nvSpPr>
          <p:cNvPr id="238" name="Shape 238"/>
          <p:cNvSpPr/>
          <p:nvPr/>
        </p:nvSpPr>
        <p:spPr>
          <a:xfrm>
            <a:off x="7019925" y="3141662"/>
            <a:ext cx="1612900" cy="2569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900" indent="-303212">
              <a:lnSpc>
                <a:spcPct val="100000"/>
              </a:lnSpc>
              <a:spcBef>
                <a:spcPts val="1300"/>
              </a:spcBef>
              <a:defRPr sz="1800">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defRPr>
            </a:lvl1pPr>
          </a:lstStyle>
          <a:p>
            <a:pPr lvl="0">
              <a:defRPr b="0">
                <a:solidFill>
                  <a:srgbClr val="000000"/>
                </a:solidFill>
                <a:effectLst/>
                <a:uFillTx/>
              </a:defRPr>
            </a:pPr>
            <a:r>
              <a:rPr b="1">
                <a:solidFill>
                  <a:srgbClr val="FFFFFF"/>
                </a:solidFill>
                <a:effectLst>
                  <a:outerShdw blurRad="12700" dist="25400" dir="2700000" rotWithShape="0">
                    <a:srgbClr val="000000"/>
                  </a:outerShdw>
                </a:effectLst>
                <a:uFill>
                  <a:solidFill>
                    <a:srgbClr val="FFFFFF"/>
                  </a:solidFill>
                </a:uFill>
              </a:rPr>
              <a:t>Behaviour</a:t>
            </a:r>
          </a:p>
        </p:txBody>
      </p:sp>
      <p:sp>
        <p:nvSpPr>
          <p:cNvPr id="239" name="Shape 239"/>
          <p:cNvSpPr/>
          <p:nvPr/>
        </p:nvSpPr>
        <p:spPr>
          <a:xfrm>
            <a:off x="1476375" y="4868862"/>
            <a:ext cx="2663825" cy="10080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65A3FF"/>
              </a:gs>
              <a:gs pos="100000">
                <a:srgbClr val="0033CC"/>
              </a:gs>
            </a:gsLst>
            <a:path path="circle">
              <a:fillToRect l="37721" t="-19636" r="62278" b="119636"/>
            </a:path>
          </a:gradFill>
          <a:ln>
            <a:solidFill>
              <a:srgbClr val="FFFFFF"/>
            </a:solidFill>
            <a:round/>
          </a:ln>
        </p:spPr>
        <p:txBody>
          <a:bodyPr lIns="0" tIns="0" rIns="0" bIns="0"/>
          <a:lstStyle/>
          <a:p>
            <a:pPr lvl="0">
              <a:lnSpc>
                <a:spcPct val="100000"/>
              </a:lnSpc>
              <a:spcBef>
                <a:spcPts val="0"/>
              </a:spcBef>
              <a:defRPr sz="1800" b="0"/>
            </a:pPr>
            <a:endParaRPr/>
          </a:p>
        </p:txBody>
      </p:sp>
      <p:sp>
        <p:nvSpPr>
          <p:cNvPr id="240" name="Shape 240"/>
          <p:cNvSpPr/>
          <p:nvPr/>
        </p:nvSpPr>
        <p:spPr>
          <a:xfrm>
            <a:off x="1908175" y="5157787"/>
            <a:ext cx="2108200" cy="2569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900" indent="-303212">
              <a:lnSpc>
                <a:spcPct val="100000"/>
              </a:lnSpc>
              <a:spcBef>
                <a:spcPts val="1300"/>
              </a:spcBef>
              <a:defRPr sz="1800">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defRPr>
            </a:lvl1pPr>
          </a:lstStyle>
          <a:p>
            <a:pPr lvl="0">
              <a:defRPr b="0">
                <a:solidFill>
                  <a:srgbClr val="000000"/>
                </a:solidFill>
                <a:effectLst/>
                <a:uFillTx/>
              </a:defRPr>
            </a:pPr>
            <a:r>
              <a:rPr b="1">
                <a:solidFill>
                  <a:srgbClr val="FFFFFF"/>
                </a:solidFill>
                <a:effectLst>
                  <a:outerShdw blurRad="12700" dist="25400" dir="2700000" rotWithShape="0">
                    <a:srgbClr val="000000"/>
                  </a:outerShdw>
                </a:effectLst>
                <a:uFill>
                  <a:solidFill>
                    <a:srgbClr val="FFFFFF"/>
                  </a:solidFill>
                </a:uFill>
              </a:rPr>
              <a:t>Motivation</a:t>
            </a:r>
          </a:p>
        </p:txBody>
      </p:sp>
      <p:sp>
        <p:nvSpPr>
          <p:cNvPr id="241" name="Shape 241"/>
          <p:cNvSpPr/>
          <p:nvPr/>
        </p:nvSpPr>
        <p:spPr>
          <a:xfrm>
            <a:off x="5003800" y="4868862"/>
            <a:ext cx="2519363" cy="10080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65A3FF"/>
              </a:gs>
              <a:gs pos="100000">
                <a:srgbClr val="0033CC"/>
              </a:gs>
            </a:gsLst>
            <a:path path="circle">
              <a:fillToRect l="37721" t="-19636" r="62278" b="119636"/>
            </a:path>
          </a:gradFill>
          <a:ln>
            <a:solidFill>
              <a:srgbClr val="FFFFFF"/>
            </a:solidFill>
            <a:round/>
          </a:ln>
        </p:spPr>
        <p:txBody>
          <a:bodyPr lIns="0" tIns="0" rIns="0" bIns="0"/>
          <a:lstStyle/>
          <a:p>
            <a:pPr lvl="0">
              <a:lnSpc>
                <a:spcPct val="100000"/>
              </a:lnSpc>
              <a:spcBef>
                <a:spcPts val="0"/>
              </a:spcBef>
              <a:defRPr sz="1800" b="0"/>
            </a:pPr>
            <a:endParaRPr/>
          </a:p>
        </p:txBody>
      </p:sp>
      <p:sp>
        <p:nvSpPr>
          <p:cNvPr id="242" name="Shape 242"/>
          <p:cNvSpPr/>
          <p:nvPr/>
        </p:nvSpPr>
        <p:spPr>
          <a:xfrm>
            <a:off x="5508625" y="5157787"/>
            <a:ext cx="1752600" cy="2569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900" indent="-303212">
              <a:lnSpc>
                <a:spcPct val="100000"/>
              </a:lnSpc>
              <a:spcBef>
                <a:spcPts val="1300"/>
              </a:spcBef>
              <a:defRPr sz="1800">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defRPr>
            </a:lvl1pPr>
          </a:lstStyle>
          <a:p>
            <a:pPr lvl="0">
              <a:defRPr b="0">
                <a:solidFill>
                  <a:srgbClr val="000000"/>
                </a:solidFill>
                <a:effectLst/>
                <a:uFillTx/>
              </a:defRPr>
            </a:pPr>
            <a:r>
              <a:rPr b="1">
                <a:solidFill>
                  <a:srgbClr val="FFFFFF"/>
                </a:solidFill>
                <a:effectLst>
                  <a:outerShdw blurRad="12700" dist="25400" dir="2700000" rotWithShape="0">
                    <a:srgbClr val="000000"/>
                  </a:outerShdw>
                </a:effectLst>
                <a:uFill>
                  <a:solidFill>
                    <a:srgbClr val="FFFFFF"/>
                  </a:solidFill>
                </a:uFill>
              </a:rPr>
              <a:t>Emotions</a:t>
            </a:r>
          </a:p>
        </p:txBody>
      </p:sp>
      <p:sp>
        <p:nvSpPr>
          <p:cNvPr id="243" name="Shape 243"/>
          <p:cNvSpPr/>
          <p:nvPr/>
        </p:nvSpPr>
        <p:spPr>
          <a:xfrm>
            <a:off x="827087" y="2781300"/>
            <a:ext cx="2232026" cy="11525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65A3FF"/>
              </a:gs>
              <a:gs pos="100000">
                <a:srgbClr val="0033CC"/>
              </a:gs>
            </a:gsLst>
            <a:path path="circle">
              <a:fillToRect l="37721" t="-19636" r="62278" b="119636"/>
            </a:path>
          </a:gradFill>
          <a:ln>
            <a:solidFill>
              <a:srgbClr val="FFFFFF"/>
            </a:solidFill>
            <a:round/>
          </a:ln>
        </p:spPr>
        <p:txBody>
          <a:bodyPr lIns="0" tIns="0" rIns="0" bIns="0"/>
          <a:lstStyle/>
          <a:p>
            <a:pPr lvl="0">
              <a:lnSpc>
                <a:spcPct val="100000"/>
              </a:lnSpc>
              <a:spcBef>
                <a:spcPts val="0"/>
              </a:spcBef>
              <a:defRPr sz="1800" b="0"/>
            </a:pPr>
            <a:endParaRPr/>
          </a:p>
        </p:txBody>
      </p:sp>
      <p:sp>
        <p:nvSpPr>
          <p:cNvPr id="244" name="Shape 244"/>
          <p:cNvSpPr/>
          <p:nvPr/>
        </p:nvSpPr>
        <p:spPr>
          <a:xfrm>
            <a:off x="971550" y="2924175"/>
            <a:ext cx="1968500" cy="25698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a:lnSpc>
                <a:spcPct val="100000"/>
              </a:lnSpc>
              <a:spcBef>
                <a:spcPts val="1300"/>
              </a:spcBef>
              <a:defRPr sz="1800">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defRPr>
            </a:lvl1pPr>
          </a:lstStyle>
          <a:p>
            <a:pPr lvl="0">
              <a:defRPr b="0">
                <a:solidFill>
                  <a:srgbClr val="000000"/>
                </a:solidFill>
                <a:effectLst/>
                <a:uFillTx/>
              </a:defRPr>
            </a:pPr>
            <a:r>
              <a:rPr b="1">
                <a:solidFill>
                  <a:srgbClr val="FFFFFF"/>
                </a:solidFill>
                <a:effectLst>
                  <a:outerShdw blurRad="12700" dist="25400" dir="2700000" rotWithShape="0">
                    <a:srgbClr val="000000"/>
                  </a:outerShdw>
                </a:effectLst>
                <a:uFill>
                  <a:solidFill>
                    <a:srgbClr val="FFFFFF"/>
                  </a:solidFill>
                </a:uFill>
              </a:rPr>
              <a:t>Imagery Fantasy</a:t>
            </a:r>
          </a:p>
        </p:txBody>
      </p:sp>
      <p:sp>
        <p:nvSpPr>
          <p:cNvPr id="245" name="Shape 245"/>
          <p:cNvSpPr/>
          <p:nvPr/>
        </p:nvSpPr>
        <p:spPr>
          <a:xfrm>
            <a:off x="3059112" y="3357562"/>
            <a:ext cx="3673476" cy="1588"/>
          </a:xfrm>
          <a:prstGeom prst="line">
            <a:avLst/>
          </a:prstGeom>
          <a:ln w="25400">
            <a:solidFill>
              <a:srgbClr val="FFFFFF"/>
            </a:solidFill>
            <a:round/>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246" name="Shape 246"/>
          <p:cNvSpPr/>
          <p:nvPr/>
        </p:nvSpPr>
        <p:spPr>
          <a:xfrm>
            <a:off x="3419474" y="1916112"/>
            <a:ext cx="2665414" cy="2952751"/>
          </a:xfrm>
          <a:prstGeom prst="line">
            <a:avLst/>
          </a:prstGeom>
          <a:ln w="25400">
            <a:solidFill>
              <a:srgbClr val="FFFFFF"/>
            </a:solidFill>
            <a:round/>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247" name="Shape 247"/>
          <p:cNvSpPr/>
          <p:nvPr/>
        </p:nvSpPr>
        <p:spPr>
          <a:xfrm flipV="1">
            <a:off x="3276599" y="2060575"/>
            <a:ext cx="2589214" cy="2808288"/>
          </a:xfrm>
          <a:prstGeom prst="line">
            <a:avLst/>
          </a:prstGeom>
          <a:ln w="25400">
            <a:solidFill>
              <a:srgbClr val="FFFFFF"/>
            </a:solidFill>
            <a:round/>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248" name="Shape 248"/>
          <p:cNvSpPr/>
          <p:nvPr/>
        </p:nvSpPr>
        <p:spPr>
          <a:xfrm>
            <a:off x="3635374" y="2781300"/>
            <a:ext cx="2520952" cy="1295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F66"/>
              </a:gs>
              <a:gs pos="100000">
                <a:srgbClr val="996600"/>
              </a:gs>
            </a:gsLst>
            <a:path path="circle">
              <a:fillToRect l="37721" t="-19636" r="62278" b="119636"/>
            </a:path>
          </a:gradFill>
          <a:ln>
            <a:solidFill>
              <a:srgbClr val="0000FF"/>
            </a:solidFill>
            <a:round/>
          </a:ln>
        </p:spPr>
        <p:txBody>
          <a:bodyPr lIns="0" tIns="0" rIns="0" bIns="0"/>
          <a:lstStyle/>
          <a:p>
            <a:pPr lvl="0">
              <a:lnSpc>
                <a:spcPct val="100000"/>
              </a:lnSpc>
              <a:spcBef>
                <a:spcPts val="0"/>
              </a:spcBef>
              <a:defRPr sz="1800" b="0"/>
            </a:pPr>
            <a:endParaRPr/>
          </a:p>
        </p:txBody>
      </p:sp>
      <p:sp>
        <p:nvSpPr>
          <p:cNvPr id="249" name="Shape 249"/>
          <p:cNvSpPr/>
          <p:nvPr/>
        </p:nvSpPr>
        <p:spPr>
          <a:xfrm>
            <a:off x="3851275" y="3141662"/>
            <a:ext cx="2324100" cy="3912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900" indent="-303212">
              <a:lnSpc>
                <a:spcPct val="100000"/>
              </a:lnSpc>
              <a:spcBef>
                <a:spcPts val="1600"/>
              </a:spcBef>
              <a:defRPr sz="2800">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defRPr>
            </a:lvl1pPr>
          </a:lstStyle>
          <a:p>
            <a:pPr lvl="0">
              <a:defRPr sz="1800" b="0">
                <a:solidFill>
                  <a:srgbClr val="000000"/>
                </a:solidFill>
                <a:effectLst/>
                <a:uFillTx/>
              </a:defRPr>
            </a:pPr>
            <a:r>
              <a:rPr sz="2800" b="1">
                <a:solidFill>
                  <a:srgbClr val="FFFFFF"/>
                </a:solidFill>
                <a:effectLst>
                  <a:outerShdw blurRad="12700" dist="25400" dir="2700000" rotWithShape="0">
                    <a:srgbClr val="000000"/>
                  </a:outerShdw>
                </a:effectLst>
                <a:uFill>
                  <a:solidFill>
                    <a:srgbClr val="FFFFFF"/>
                  </a:solidFill>
                </a:uFill>
              </a:rPr>
              <a:t>Compassion</a:t>
            </a:r>
          </a:p>
        </p:txBody>
      </p:sp>
    </p:spTree>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title" idx="4294967295"/>
          </p:nvPr>
        </p:nvSpPr>
        <p:spPr>
          <a:xfrm>
            <a:off x="900112" y="0"/>
            <a:ext cx="7239001" cy="981075"/>
          </a:xfrm>
          <a:prstGeom prst="rect">
            <a:avLst/>
          </a:prstGeom>
        </p:spPr>
        <p:txBody>
          <a:bodyPr lIns="0" tIns="0" rIns="0" bIns="0">
            <a:normAutofit/>
          </a:bodyPr>
          <a:lstStyle>
            <a:lvl1pPr marL="0" marR="0">
              <a:defRPr sz="4000" b="1">
                <a:solidFill>
                  <a:srgbClr val="FFFF00"/>
                </a:solidFill>
                <a:effectLst>
                  <a:outerShdw blurRad="12700" dist="25400" dir="2700000" rotWithShape="0">
                    <a:srgbClr val="000000"/>
                  </a:outerShdw>
                </a:effectLst>
                <a:uFill>
                  <a:solidFill>
                    <a:srgbClr val="FFFF00"/>
                  </a:solidFill>
                </a:uFill>
                <a:latin typeface="Times New Roman Bold"/>
                <a:ea typeface="Times New Roman Bold"/>
                <a:cs typeface="Times New Roman Bold"/>
                <a:sym typeface="Times New Roman Bold"/>
              </a:defRPr>
            </a:lvl1pPr>
          </a:lstStyle>
          <a:p>
            <a:pPr lvl="0">
              <a:defRPr sz="1800" b="0">
                <a:solidFill>
                  <a:srgbClr val="000000"/>
                </a:solidFill>
                <a:effectLst/>
                <a:uFillTx/>
              </a:defRPr>
            </a:pPr>
            <a:r>
              <a:rPr lang="en-US" sz="4000" b="1" dirty="0" smtClean="0">
                <a:solidFill>
                  <a:srgbClr val="FFFF00"/>
                </a:solidFill>
                <a:effectLst>
                  <a:outerShdw blurRad="12700" dist="25400" dir="2700000" rotWithShape="0">
                    <a:srgbClr val="000000"/>
                  </a:outerShdw>
                </a:effectLst>
                <a:uFill>
                  <a:solidFill>
                    <a:srgbClr val="FFFF00"/>
                  </a:solidFill>
                </a:uFill>
              </a:rPr>
              <a:t>Threatened </a:t>
            </a:r>
            <a:r>
              <a:rPr sz="4000" b="1" dirty="0" smtClean="0">
                <a:solidFill>
                  <a:srgbClr val="FFFF00"/>
                </a:solidFill>
                <a:effectLst>
                  <a:outerShdw blurRad="12700" dist="25400" dir="2700000" rotWithShape="0">
                    <a:srgbClr val="000000"/>
                  </a:outerShdw>
                </a:effectLst>
                <a:uFill>
                  <a:solidFill>
                    <a:srgbClr val="FFFF00"/>
                  </a:solidFill>
                </a:uFill>
              </a:rPr>
              <a:t>Mind</a:t>
            </a:r>
            <a:endParaRPr sz="4000" b="1" dirty="0">
              <a:solidFill>
                <a:srgbClr val="FFFF00"/>
              </a:solidFill>
              <a:effectLst>
                <a:outerShdw blurRad="12700" dist="25400" dir="2700000" rotWithShape="0">
                  <a:srgbClr val="000000"/>
                </a:outerShdw>
              </a:effectLst>
              <a:uFill>
                <a:solidFill>
                  <a:srgbClr val="FFFF00"/>
                </a:solidFill>
              </a:uFill>
            </a:endParaRPr>
          </a:p>
        </p:txBody>
      </p:sp>
      <p:sp>
        <p:nvSpPr>
          <p:cNvPr id="233" name="Shape 233"/>
          <p:cNvSpPr/>
          <p:nvPr/>
        </p:nvSpPr>
        <p:spPr>
          <a:xfrm>
            <a:off x="1403349" y="1125537"/>
            <a:ext cx="2520952" cy="863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65A3FF"/>
              </a:gs>
              <a:gs pos="100000">
                <a:srgbClr val="0000CC"/>
              </a:gs>
            </a:gsLst>
            <a:path path="circle">
              <a:fillToRect l="37721" t="-19636" r="62278" b="119636"/>
            </a:path>
          </a:gradFill>
          <a:ln>
            <a:solidFill>
              <a:srgbClr val="FFFFFF"/>
            </a:solidFill>
            <a:round/>
          </a:ln>
        </p:spPr>
        <p:txBody>
          <a:bodyPr lIns="0" tIns="0" rIns="0" bIns="0"/>
          <a:lstStyle/>
          <a:p>
            <a:pPr lvl="0">
              <a:lnSpc>
                <a:spcPct val="100000"/>
              </a:lnSpc>
              <a:spcBef>
                <a:spcPts val="0"/>
              </a:spcBef>
              <a:defRPr sz="1800" b="0"/>
            </a:pPr>
            <a:endParaRPr/>
          </a:p>
        </p:txBody>
      </p:sp>
      <p:sp>
        <p:nvSpPr>
          <p:cNvPr id="234" name="Shape 234"/>
          <p:cNvSpPr/>
          <p:nvPr/>
        </p:nvSpPr>
        <p:spPr>
          <a:xfrm>
            <a:off x="1908175" y="1412875"/>
            <a:ext cx="2260600" cy="25698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900" indent="-303212">
              <a:lnSpc>
                <a:spcPct val="50000"/>
              </a:lnSpc>
              <a:spcBef>
                <a:spcPts val="1300"/>
              </a:spcBef>
              <a:defRPr sz="1800">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defRPr>
            </a:lvl1pPr>
          </a:lstStyle>
          <a:p>
            <a:pPr lvl="0">
              <a:defRPr b="0">
                <a:solidFill>
                  <a:srgbClr val="000000"/>
                </a:solidFill>
                <a:effectLst/>
                <a:uFillTx/>
              </a:defRPr>
            </a:pPr>
            <a:r>
              <a:rPr b="1">
                <a:solidFill>
                  <a:srgbClr val="FFFFFF"/>
                </a:solidFill>
                <a:effectLst>
                  <a:outerShdw blurRad="12700" dist="25400" dir="2700000" rotWithShape="0">
                    <a:srgbClr val="000000"/>
                  </a:outerShdw>
                </a:effectLst>
                <a:uFill>
                  <a:solidFill>
                    <a:srgbClr val="FFFFFF"/>
                  </a:solidFill>
                </a:uFill>
              </a:rPr>
              <a:t>Attention</a:t>
            </a:r>
          </a:p>
        </p:txBody>
      </p:sp>
      <p:sp>
        <p:nvSpPr>
          <p:cNvPr id="235" name="Shape 235"/>
          <p:cNvSpPr/>
          <p:nvPr/>
        </p:nvSpPr>
        <p:spPr>
          <a:xfrm>
            <a:off x="4932362" y="1052512"/>
            <a:ext cx="2663826" cy="10080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65A3FF"/>
              </a:gs>
              <a:gs pos="100000">
                <a:srgbClr val="0033CC"/>
              </a:gs>
            </a:gsLst>
            <a:path path="circle">
              <a:fillToRect l="37721" t="-19636" r="62278" b="119636"/>
            </a:path>
          </a:gradFill>
          <a:ln>
            <a:solidFill>
              <a:srgbClr val="FFFFFF"/>
            </a:solidFill>
            <a:round/>
          </a:ln>
        </p:spPr>
        <p:txBody>
          <a:bodyPr lIns="0" tIns="0" rIns="0" bIns="0"/>
          <a:lstStyle/>
          <a:p>
            <a:pPr lvl="0">
              <a:lnSpc>
                <a:spcPct val="100000"/>
              </a:lnSpc>
              <a:spcBef>
                <a:spcPts val="0"/>
              </a:spcBef>
              <a:defRPr sz="1800" b="0"/>
            </a:pPr>
            <a:endParaRPr/>
          </a:p>
        </p:txBody>
      </p:sp>
      <p:sp>
        <p:nvSpPr>
          <p:cNvPr id="236" name="Shape 236"/>
          <p:cNvSpPr/>
          <p:nvPr/>
        </p:nvSpPr>
        <p:spPr>
          <a:xfrm>
            <a:off x="5146675" y="1268412"/>
            <a:ext cx="2260600" cy="54744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42900" lvl="0" indent="-303212" algn="ctr">
              <a:lnSpc>
                <a:spcPct val="45000"/>
              </a:lnSpc>
              <a:spcBef>
                <a:spcPts val="1300"/>
              </a:spcBef>
              <a:defRPr sz="1800" b="0">
                <a:uFillTx/>
              </a:defRPr>
            </a:pPr>
            <a:r>
              <a:rPr b="1">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rPr>
              <a:t>Thinking</a:t>
            </a:r>
            <a:endParaRPr>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endParaRPr>
          </a:p>
          <a:p>
            <a:pPr marL="342900" lvl="0" indent="-303212" algn="ctr">
              <a:lnSpc>
                <a:spcPct val="45000"/>
              </a:lnSpc>
              <a:spcBef>
                <a:spcPts val="1300"/>
              </a:spcBef>
              <a:defRPr sz="1800" b="0">
                <a:uFillTx/>
              </a:defRPr>
            </a:pPr>
            <a:r>
              <a:rPr b="1">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rPr>
              <a:t>Reasoning</a:t>
            </a:r>
          </a:p>
        </p:txBody>
      </p:sp>
      <p:sp>
        <p:nvSpPr>
          <p:cNvPr id="237" name="Shape 237"/>
          <p:cNvSpPr/>
          <p:nvPr/>
        </p:nvSpPr>
        <p:spPr>
          <a:xfrm>
            <a:off x="6732587" y="2781300"/>
            <a:ext cx="2232026" cy="11525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65A3FF"/>
              </a:gs>
              <a:gs pos="100000">
                <a:srgbClr val="0000CC"/>
              </a:gs>
            </a:gsLst>
            <a:path path="circle">
              <a:fillToRect l="37721" t="-19636" r="62278" b="119636"/>
            </a:path>
          </a:gradFill>
          <a:ln>
            <a:solidFill>
              <a:srgbClr val="FFFFFF"/>
            </a:solidFill>
            <a:round/>
          </a:ln>
        </p:spPr>
        <p:txBody>
          <a:bodyPr lIns="0" tIns="0" rIns="0" bIns="0"/>
          <a:lstStyle/>
          <a:p>
            <a:pPr lvl="0">
              <a:lnSpc>
                <a:spcPct val="100000"/>
              </a:lnSpc>
              <a:spcBef>
                <a:spcPts val="0"/>
              </a:spcBef>
              <a:defRPr sz="1800" b="0"/>
            </a:pPr>
            <a:endParaRPr/>
          </a:p>
        </p:txBody>
      </p:sp>
      <p:sp>
        <p:nvSpPr>
          <p:cNvPr id="238" name="Shape 238"/>
          <p:cNvSpPr/>
          <p:nvPr/>
        </p:nvSpPr>
        <p:spPr>
          <a:xfrm>
            <a:off x="7019925" y="3141662"/>
            <a:ext cx="1612900" cy="2569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900" indent="-303212">
              <a:lnSpc>
                <a:spcPct val="100000"/>
              </a:lnSpc>
              <a:spcBef>
                <a:spcPts val="1300"/>
              </a:spcBef>
              <a:defRPr sz="1800">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defRPr>
            </a:lvl1pPr>
          </a:lstStyle>
          <a:p>
            <a:pPr lvl="0">
              <a:defRPr b="0">
                <a:solidFill>
                  <a:srgbClr val="000000"/>
                </a:solidFill>
                <a:effectLst/>
                <a:uFillTx/>
              </a:defRPr>
            </a:pPr>
            <a:r>
              <a:rPr b="1">
                <a:solidFill>
                  <a:srgbClr val="FFFFFF"/>
                </a:solidFill>
                <a:effectLst>
                  <a:outerShdw blurRad="12700" dist="25400" dir="2700000" rotWithShape="0">
                    <a:srgbClr val="000000"/>
                  </a:outerShdw>
                </a:effectLst>
                <a:uFill>
                  <a:solidFill>
                    <a:srgbClr val="FFFFFF"/>
                  </a:solidFill>
                </a:uFill>
              </a:rPr>
              <a:t>Behaviour</a:t>
            </a:r>
          </a:p>
        </p:txBody>
      </p:sp>
      <p:sp>
        <p:nvSpPr>
          <p:cNvPr id="239" name="Shape 239"/>
          <p:cNvSpPr/>
          <p:nvPr/>
        </p:nvSpPr>
        <p:spPr>
          <a:xfrm>
            <a:off x="1476375" y="4868862"/>
            <a:ext cx="2663825" cy="10080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65A3FF"/>
              </a:gs>
              <a:gs pos="100000">
                <a:srgbClr val="0033CC"/>
              </a:gs>
            </a:gsLst>
            <a:path path="circle">
              <a:fillToRect l="37721" t="-19636" r="62278" b="119636"/>
            </a:path>
          </a:gradFill>
          <a:ln>
            <a:solidFill>
              <a:srgbClr val="FFFFFF"/>
            </a:solidFill>
            <a:round/>
          </a:ln>
        </p:spPr>
        <p:txBody>
          <a:bodyPr lIns="0" tIns="0" rIns="0" bIns="0"/>
          <a:lstStyle/>
          <a:p>
            <a:pPr lvl="0">
              <a:lnSpc>
                <a:spcPct val="100000"/>
              </a:lnSpc>
              <a:spcBef>
                <a:spcPts val="0"/>
              </a:spcBef>
              <a:defRPr sz="1800" b="0"/>
            </a:pPr>
            <a:endParaRPr/>
          </a:p>
        </p:txBody>
      </p:sp>
      <p:sp>
        <p:nvSpPr>
          <p:cNvPr id="240" name="Shape 240"/>
          <p:cNvSpPr/>
          <p:nvPr/>
        </p:nvSpPr>
        <p:spPr>
          <a:xfrm>
            <a:off x="1908175" y="5157787"/>
            <a:ext cx="2108200" cy="2569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900" indent="-303212">
              <a:lnSpc>
                <a:spcPct val="100000"/>
              </a:lnSpc>
              <a:spcBef>
                <a:spcPts val="1300"/>
              </a:spcBef>
              <a:defRPr sz="1800">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defRPr>
            </a:lvl1pPr>
          </a:lstStyle>
          <a:p>
            <a:pPr lvl="0">
              <a:defRPr b="0">
                <a:solidFill>
                  <a:srgbClr val="000000"/>
                </a:solidFill>
                <a:effectLst/>
                <a:uFillTx/>
              </a:defRPr>
            </a:pPr>
            <a:r>
              <a:rPr b="1">
                <a:solidFill>
                  <a:srgbClr val="FFFFFF"/>
                </a:solidFill>
                <a:effectLst>
                  <a:outerShdw blurRad="12700" dist="25400" dir="2700000" rotWithShape="0">
                    <a:srgbClr val="000000"/>
                  </a:outerShdw>
                </a:effectLst>
                <a:uFill>
                  <a:solidFill>
                    <a:srgbClr val="FFFFFF"/>
                  </a:solidFill>
                </a:uFill>
              </a:rPr>
              <a:t>Motivation</a:t>
            </a:r>
          </a:p>
        </p:txBody>
      </p:sp>
      <p:sp>
        <p:nvSpPr>
          <p:cNvPr id="241" name="Shape 241"/>
          <p:cNvSpPr/>
          <p:nvPr/>
        </p:nvSpPr>
        <p:spPr>
          <a:xfrm>
            <a:off x="5003800" y="4868862"/>
            <a:ext cx="2519363" cy="100806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65A3FF"/>
              </a:gs>
              <a:gs pos="100000">
                <a:srgbClr val="0033CC"/>
              </a:gs>
            </a:gsLst>
            <a:path path="circle">
              <a:fillToRect l="37721" t="-19636" r="62278" b="119636"/>
            </a:path>
          </a:gradFill>
          <a:ln>
            <a:solidFill>
              <a:srgbClr val="FFFFFF"/>
            </a:solidFill>
            <a:round/>
          </a:ln>
        </p:spPr>
        <p:txBody>
          <a:bodyPr lIns="0" tIns="0" rIns="0" bIns="0"/>
          <a:lstStyle/>
          <a:p>
            <a:pPr lvl="0">
              <a:lnSpc>
                <a:spcPct val="100000"/>
              </a:lnSpc>
              <a:spcBef>
                <a:spcPts val="0"/>
              </a:spcBef>
              <a:defRPr sz="1800" b="0"/>
            </a:pPr>
            <a:endParaRPr/>
          </a:p>
        </p:txBody>
      </p:sp>
      <p:sp>
        <p:nvSpPr>
          <p:cNvPr id="242" name="Shape 242"/>
          <p:cNvSpPr/>
          <p:nvPr/>
        </p:nvSpPr>
        <p:spPr>
          <a:xfrm>
            <a:off x="5508625" y="5157787"/>
            <a:ext cx="1752600" cy="2569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900" indent="-303212">
              <a:lnSpc>
                <a:spcPct val="100000"/>
              </a:lnSpc>
              <a:spcBef>
                <a:spcPts val="1300"/>
              </a:spcBef>
              <a:defRPr sz="1800">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defRPr>
            </a:lvl1pPr>
          </a:lstStyle>
          <a:p>
            <a:pPr lvl="0">
              <a:defRPr b="0">
                <a:solidFill>
                  <a:srgbClr val="000000"/>
                </a:solidFill>
                <a:effectLst/>
                <a:uFillTx/>
              </a:defRPr>
            </a:pPr>
            <a:r>
              <a:rPr b="1">
                <a:solidFill>
                  <a:srgbClr val="FFFFFF"/>
                </a:solidFill>
                <a:effectLst>
                  <a:outerShdw blurRad="12700" dist="25400" dir="2700000" rotWithShape="0">
                    <a:srgbClr val="000000"/>
                  </a:outerShdw>
                </a:effectLst>
                <a:uFill>
                  <a:solidFill>
                    <a:srgbClr val="FFFFFF"/>
                  </a:solidFill>
                </a:uFill>
              </a:rPr>
              <a:t>Emotions</a:t>
            </a:r>
          </a:p>
        </p:txBody>
      </p:sp>
      <p:sp>
        <p:nvSpPr>
          <p:cNvPr id="243" name="Shape 243"/>
          <p:cNvSpPr/>
          <p:nvPr/>
        </p:nvSpPr>
        <p:spPr>
          <a:xfrm>
            <a:off x="827087" y="2781300"/>
            <a:ext cx="2232026" cy="11525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65A3FF"/>
              </a:gs>
              <a:gs pos="100000">
                <a:srgbClr val="0033CC"/>
              </a:gs>
            </a:gsLst>
            <a:path path="circle">
              <a:fillToRect l="37721" t="-19636" r="62278" b="119636"/>
            </a:path>
          </a:gradFill>
          <a:ln>
            <a:solidFill>
              <a:srgbClr val="FFFFFF"/>
            </a:solidFill>
            <a:round/>
          </a:ln>
        </p:spPr>
        <p:txBody>
          <a:bodyPr lIns="0" tIns="0" rIns="0" bIns="0"/>
          <a:lstStyle/>
          <a:p>
            <a:pPr lvl="0">
              <a:lnSpc>
                <a:spcPct val="100000"/>
              </a:lnSpc>
              <a:spcBef>
                <a:spcPts val="0"/>
              </a:spcBef>
              <a:defRPr sz="1800" b="0"/>
            </a:pPr>
            <a:endParaRPr/>
          </a:p>
        </p:txBody>
      </p:sp>
      <p:sp>
        <p:nvSpPr>
          <p:cNvPr id="244" name="Shape 244"/>
          <p:cNvSpPr/>
          <p:nvPr/>
        </p:nvSpPr>
        <p:spPr>
          <a:xfrm>
            <a:off x="971550" y="2924175"/>
            <a:ext cx="1968500" cy="25698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a:lnSpc>
                <a:spcPct val="100000"/>
              </a:lnSpc>
              <a:spcBef>
                <a:spcPts val="1300"/>
              </a:spcBef>
              <a:defRPr sz="1800">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defRPr>
            </a:lvl1pPr>
          </a:lstStyle>
          <a:p>
            <a:pPr lvl="0">
              <a:defRPr b="0">
                <a:solidFill>
                  <a:srgbClr val="000000"/>
                </a:solidFill>
                <a:effectLst/>
                <a:uFillTx/>
              </a:defRPr>
            </a:pPr>
            <a:r>
              <a:rPr b="1">
                <a:solidFill>
                  <a:srgbClr val="FFFFFF"/>
                </a:solidFill>
                <a:effectLst>
                  <a:outerShdw blurRad="12700" dist="25400" dir="2700000" rotWithShape="0">
                    <a:srgbClr val="000000"/>
                  </a:outerShdw>
                </a:effectLst>
                <a:uFill>
                  <a:solidFill>
                    <a:srgbClr val="FFFFFF"/>
                  </a:solidFill>
                </a:uFill>
              </a:rPr>
              <a:t>Imagery Fantasy</a:t>
            </a:r>
          </a:p>
        </p:txBody>
      </p:sp>
      <p:sp>
        <p:nvSpPr>
          <p:cNvPr id="245" name="Shape 245"/>
          <p:cNvSpPr/>
          <p:nvPr/>
        </p:nvSpPr>
        <p:spPr>
          <a:xfrm>
            <a:off x="3059112" y="3357562"/>
            <a:ext cx="3673476" cy="1588"/>
          </a:xfrm>
          <a:prstGeom prst="line">
            <a:avLst/>
          </a:prstGeom>
          <a:ln w="25400">
            <a:solidFill>
              <a:srgbClr val="FFFFFF"/>
            </a:solidFill>
            <a:round/>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246" name="Shape 246"/>
          <p:cNvSpPr/>
          <p:nvPr/>
        </p:nvSpPr>
        <p:spPr>
          <a:xfrm>
            <a:off x="3419474" y="1916112"/>
            <a:ext cx="2665414" cy="2952751"/>
          </a:xfrm>
          <a:prstGeom prst="line">
            <a:avLst/>
          </a:prstGeom>
          <a:ln w="25400">
            <a:solidFill>
              <a:srgbClr val="FFFFFF"/>
            </a:solidFill>
            <a:round/>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247" name="Shape 247"/>
          <p:cNvSpPr/>
          <p:nvPr/>
        </p:nvSpPr>
        <p:spPr>
          <a:xfrm flipV="1">
            <a:off x="3276599" y="2060575"/>
            <a:ext cx="2589214" cy="2808288"/>
          </a:xfrm>
          <a:prstGeom prst="line">
            <a:avLst/>
          </a:prstGeom>
          <a:ln w="25400">
            <a:solidFill>
              <a:srgbClr val="FFFFFF"/>
            </a:solidFill>
            <a:round/>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248" name="Shape 248"/>
          <p:cNvSpPr/>
          <p:nvPr/>
        </p:nvSpPr>
        <p:spPr>
          <a:xfrm>
            <a:off x="3635374" y="2781300"/>
            <a:ext cx="2520952" cy="1295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FFFF66"/>
              </a:gs>
              <a:gs pos="100000">
                <a:srgbClr val="996600"/>
              </a:gs>
            </a:gsLst>
            <a:path path="circle">
              <a:fillToRect l="37721" t="-19636" r="62278" b="119636"/>
            </a:path>
          </a:gradFill>
          <a:ln>
            <a:solidFill>
              <a:srgbClr val="0000FF"/>
            </a:solidFill>
            <a:round/>
          </a:ln>
        </p:spPr>
        <p:txBody>
          <a:bodyPr lIns="0" tIns="0" rIns="0" bIns="0"/>
          <a:lstStyle/>
          <a:p>
            <a:pPr lvl="0">
              <a:lnSpc>
                <a:spcPct val="100000"/>
              </a:lnSpc>
              <a:spcBef>
                <a:spcPts val="0"/>
              </a:spcBef>
              <a:defRPr sz="1800" b="0"/>
            </a:pPr>
            <a:endParaRPr/>
          </a:p>
        </p:txBody>
      </p:sp>
      <p:sp>
        <p:nvSpPr>
          <p:cNvPr id="249" name="Shape 249"/>
          <p:cNvSpPr/>
          <p:nvPr/>
        </p:nvSpPr>
        <p:spPr>
          <a:xfrm>
            <a:off x="3851275" y="3141662"/>
            <a:ext cx="2324100" cy="10669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42900" indent="-303212">
              <a:lnSpc>
                <a:spcPct val="100000"/>
              </a:lnSpc>
              <a:spcBef>
                <a:spcPts val="1600"/>
              </a:spcBef>
              <a:defRPr sz="2800">
                <a:solidFill>
                  <a:srgbClr val="FFFFFF"/>
                </a:solidFill>
                <a:effectLst>
                  <a:outerShdw blurRad="12700" dist="25400" dir="2700000" rotWithShape="0">
                    <a:srgbClr val="000000"/>
                  </a:outerShdw>
                </a:effectLst>
                <a:uFill>
                  <a:solidFill>
                    <a:srgbClr val="FFFFFF"/>
                  </a:solidFill>
                </a:uFill>
                <a:latin typeface="Times New Roman Bold"/>
                <a:ea typeface="Times New Roman Bold"/>
                <a:cs typeface="Times New Roman Bold"/>
                <a:sym typeface="Times New Roman Bold"/>
              </a:defRPr>
            </a:lvl1pPr>
          </a:lstStyle>
          <a:p>
            <a:pPr lvl="0">
              <a:defRPr sz="1800" b="0">
                <a:solidFill>
                  <a:srgbClr val="000000"/>
                </a:solidFill>
                <a:effectLst/>
                <a:uFillTx/>
              </a:defRPr>
            </a:pPr>
            <a:r>
              <a:rPr lang="en-US" sz="2800" b="1" dirty="0" smtClean="0">
                <a:solidFill>
                  <a:srgbClr val="FFFFFF"/>
                </a:solidFill>
                <a:effectLst>
                  <a:outerShdw blurRad="12700" dist="25400" dir="2700000" rotWithShape="0">
                    <a:srgbClr val="000000"/>
                  </a:outerShdw>
                </a:effectLst>
                <a:uFill>
                  <a:solidFill>
                    <a:srgbClr val="FFFFFF"/>
                  </a:solidFill>
                </a:uFill>
              </a:rPr>
              <a:t>Threatened</a:t>
            </a:r>
          </a:p>
          <a:p>
            <a:pPr lvl="0">
              <a:defRPr sz="1800" b="0">
                <a:solidFill>
                  <a:srgbClr val="000000"/>
                </a:solidFill>
                <a:effectLst/>
                <a:uFillTx/>
              </a:defRPr>
            </a:pPr>
            <a:endParaRPr sz="2800" b="1" dirty="0">
              <a:solidFill>
                <a:srgbClr val="FFFFFF"/>
              </a:solidFill>
              <a:effectLst>
                <a:outerShdw blurRad="12700" dist="25400" dir="2700000" rotWithShape="0">
                  <a:srgbClr val="000000"/>
                </a:outerShdw>
              </a:effectLst>
              <a:uFill>
                <a:solidFill>
                  <a:srgbClr val="FFFFFF"/>
                </a:solidFill>
              </a:uFill>
            </a:endParaRPr>
          </a:p>
        </p:txBody>
      </p:sp>
    </p:spTree>
    <p:extLst>
      <p:ext uri="{BB962C8B-B14F-4D97-AF65-F5344CB8AC3E}">
        <p14:creationId xmlns:p14="http://schemas.microsoft.com/office/powerpoint/2010/main" val="3883717612"/>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title" idx="4294967295"/>
          </p:nvPr>
        </p:nvSpPr>
        <p:spPr>
          <a:xfrm>
            <a:off x="684212" y="476249"/>
            <a:ext cx="7772401" cy="1143002"/>
          </a:xfrm>
          <a:prstGeom prst="rect">
            <a:avLst/>
          </a:prstGeom>
        </p:spPr>
        <p:txBody>
          <a:bodyPr lIns="0" tIns="0" rIns="0" bIns="0">
            <a:normAutofit/>
          </a:bodyPr>
          <a:lstStyle>
            <a:lvl1pPr marL="0" marR="0">
              <a:defRPr>
                <a:solidFill>
                  <a:srgbClr val="FFFF00"/>
                </a:solidFill>
                <a:uFill>
                  <a:solidFill>
                    <a:srgbClr val="FFFF00"/>
                  </a:solidFill>
                </a:uFill>
              </a:defRPr>
            </a:lvl1pPr>
          </a:lstStyle>
          <a:p>
            <a:pPr lvl="0">
              <a:defRPr sz="1800">
                <a:solidFill>
                  <a:srgbClr val="000000"/>
                </a:solidFill>
                <a:uFillTx/>
              </a:defRPr>
            </a:pPr>
            <a:r>
              <a:rPr sz="4400">
                <a:solidFill>
                  <a:srgbClr val="FFFF00"/>
                </a:solidFill>
                <a:uFill>
                  <a:solidFill>
                    <a:srgbClr val="FFFF00"/>
                  </a:solidFill>
                </a:uFill>
              </a:rPr>
              <a:t>Psychological Flexibility</a:t>
            </a:r>
          </a:p>
        </p:txBody>
      </p:sp>
      <p:sp>
        <p:nvSpPr>
          <p:cNvPr id="252" name="Shape 252"/>
          <p:cNvSpPr/>
          <p:nvPr/>
        </p:nvSpPr>
        <p:spPr>
          <a:xfrm>
            <a:off x="434975" y="1881527"/>
            <a:ext cx="5938838" cy="336323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L="346163" lvl="0" indent="-346163">
              <a:lnSpc>
                <a:spcPct val="120000"/>
              </a:lnSpc>
              <a:spcBef>
                <a:spcPts val="2500"/>
              </a:spcBef>
              <a:buSzPct val="62000"/>
              <a:buBlip>
                <a:blip r:embed="rId2"/>
              </a:buBlip>
              <a:defRPr sz="1800" b="0">
                <a:uFillTx/>
              </a:defRPr>
            </a:pPr>
            <a:r>
              <a:rPr sz="2500">
                <a:solidFill>
                  <a:srgbClr val="FFFFFF"/>
                </a:solidFill>
                <a:uFill>
                  <a:solidFill>
                    <a:srgbClr val="FFFFFF"/>
                  </a:solidFill>
                </a:uFill>
                <a:latin typeface="Arial"/>
                <a:ea typeface="Arial"/>
                <a:cs typeface="Arial"/>
                <a:sym typeface="Arial"/>
              </a:rPr>
              <a:t>“</a:t>
            </a:r>
            <a:r>
              <a:rPr sz="2500">
                <a:solidFill>
                  <a:srgbClr val="FFFFFF"/>
                </a:solidFill>
                <a:uFill>
                  <a:solidFill>
                    <a:srgbClr val="FFFFFF"/>
                  </a:solidFill>
                </a:uFill>
                <a:latin typeface="Georgia"/>
                <a:ea typeface="Georgia"/>
                <a:cs typeface="Georgia"/>
                <a:sym typeface="Georgia"/>
              </a:rPr>
              <a:t>It is defined as the ability to fully contact the present moment and the thoughts and feelings it contains without needless defense, and, depending upon what the situation affords, persisting or changing in behavior in the pursuit of goals and values.</a:t>
            </a:r>
            <a:r>
              <a:rPr sz="2500">
                <a:solidFill>
                  <a:srgbClr val="FFFFFF"/>
                </a:solidFill>
                <a:uFill>
                  <a:solidFill>
                    <a:srgbClr val="FFFFFF"/>
                  </a:solidFill>
                </a:uFill>
                <a:latin typeface="Arial"/>
                <a:ea typeface="Arial"/>
                <a:cs typeface="Arial"/>
                <a:sym typeface="Arial"/>
              </a:rPr>
              <a:t>”</a:t>
            </a:r>
            <a:r>
              <a:rPr sz="2500">
                <a:solidFill>
                  <a:srgbClr val="FFFFFF"/>
                </a:solidFill>
                <a:uFill>
                  <a:solidFill>
                    <a:srgbClr val="FFFFFF"/>
                  </a:solidFill>
                </a:uFill>
                <a:latin typeface="Georgia"/>
                <a:ea typeface="Georgia"/>
                <a:cs typeface="Georgia"/>
                <a:sym typeface="Georgia"/>
              </a:rPr>
              <a:t> (Hayes, et. al., 2006)</a:t>
            </a:r>
          </a:p>
        </p:txBody>
      </p:sp>
      <p:pic>
        <p:nvPicPr>
          <p:cNvPr id="253" name="image.png"/>
          <p:cNvPicPr/>
          <p:nvPr/>
        </p:nvPicPr>
        <p:blipFill>
          <a:blip r:embed="rId3">
            <a:extLst/>
          </a:blip>
          <a:stretch>
            <a:fillRect/>
          </a:stretch>
        </p:blipFill>
        <p:spPr>
          <a:xfrm>
            <a:off x="6062662" y="2232025"/>
            <a:ext cx="2768601" cy="266223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title" idx="4294967295"/>
          </p:nvPr>
        </p:nvSpPr>
        <p:spPr>
          <a:xfrm>
            <a:off x="611187" y="188912"/>
            <a:ext cx="7772401" cy="1143001"/>
          </a:xfrm>
          <a:prstGeom prst="rect">
            <a:avLst/>
          </a:prstGeom>
        </p:spPr>
        <p:txBody>
          <a:bodyPr lIns="0" tIns="0" rIns="0" bIns="0">
            <a:normAutofit/>
          </a:bodyPr>
          <a:lstStyle>
            <a:lvl1pPr marL="0" marR="0">
              <a:defRPr>
                <a:solidFill>
                  <a:srgbClr val="FFFF00"/>
                </a:solidFill>
                <a:uFill>
                  <a:solidFill>
                    <a:srgbClr val="FFFF00"/>
                  </a:solidFill>
                </a:uFill>
              </a:defRPr>
            </a:lvl1pPr>
          </a:lstStyle>
          <a:p>
            <a:pPr lvl="0">
              <a:defRPr sz="1800">
                <a:solidFill>
                  <a:srgbClr val="000000"/>
                </a:solidFill>
                <a:uFillTx/>
              </a:defRPr>
            </a:pPr>
            <a:r>
              <a:rPr sz="4400">
                <a:solidFill>
                  <a:srgbClr val="FFFF00"/>
                </a:solidFill>
                <a:uFill>
                  <a:solidFill>
                    <a:srgbClr val="FFFF00"/>
                  </a:solidFill>
                </a:uFill>
              </a:rPr>
              <a:t>Psychological Flexibility</a:t>
            </a:r>
          </a:p>
        </p:txBody>
      </p:sp>
      <p:sp>
        <p:nvSpPr>
          <p:cNvPr id="256" name="Shape 256"/>
          <p:cNvSpPr/>
          <p:nvPr/>
        </p:nvSpPr>
        <p:spPr>
          <a:xfrm>
            <a:off x="539750" y="1636381"/>
            <a:ext cx="8064500" cy="285456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marL="346163" lvl="0" indent="-346163">
              <a:lnSpc>
                <a:spcPct val="120000"/>
              </a:lnSpc>
              <a:spcBef>
                <a:spcPts val="2500"/>
              </a:spcBef>
              <a:buSzPct val="62000"/>
              <a:buBlip>
                <a:blip r:embed="rId2"/>
              </a:buBlip>
              <a:defRPr sz="1800" b="0">
                <a:uFillTx/>
              </a:defRPr>
            </a:pPr>
            <a:r>
              <a:rPr sz="2500" dirty="0">
                <a:solidFill>
                  <a:srgbClr val="FFFB00"/>
                </a:solidFill>
                <a:uFill>
                  <a:solidFill/>
                </a:uFill>
                <a:latin typeface="Arial"/>
                <a:ea typeface="Arial"/>
                <a:cs typeface="Arial"/>
                <a:sym typeface="Arial"/>
              </a:rPr>
              <a:t>“</a:t>
            </a:r>
            <a:r>
              <a:rPr sz="2500" dirty="0">
                <a:solidFill>
                  <a:srgbClr val="FFFB00"/>
                </a:solidFill>
                <a:uFill>
                  <a:solidFill/>
                </a:uFill>
                <a:latin typeface="Georgia"/>
                <a:ea typeface="Georgia"/>
                <a:cs typeface="Georgia"/>
                <a:sym typeface="Georgia"/>
              </a:rPr>
              <a:t>In this very moment, will you accept the sad and the sweet, hold lightly stories about what</a:t>
            </a:r>
            <a:r>
              <a:rPr sz="2500" dirty="0">
                <a:solidFill>
                  <a:srgbClr val="FFFB00"/>
                </a:solidFill>
                <a:uFill>
                  <a:solidFill/>
                </a:uFill>
                <a:latin typeface="Arial"/>
                <a:ea typeface="Arial"/>
                <a:cs typeface="Arial"/>
                <a:sym typeface="Arial"/>
              </a:rPr>
              <a:t>’</a:t>
            </a:r>
            <a:r>
              <a:rPr sz="2500" dirty="0">
                <a:solidFill>
                  <a:srgbClr val="FFFB00"/>
                </a:solidFill>
                <a:uFill>
                  <a:solidFill/>
                </a:uFill>
                <a:latin typeface="Georgia"/>
                <a:ea typeface="Georgia"/>
                <a:cs typeface="Georgia"/>
                <a:sym typeface="Georgia"/>
              </a:rPr>
              <a:t>s possible, and be the author of a life that has meaning and purpose for you, turning in kindness back to that life when you find yourself moving away from it?</a:t>
            </a:r>
            <a:r>
              <a:rPr sz="2500" dirty="0">
                <a:solidFill>
                  <a:srgbClr val="FFFB00"/>
                </a:solidFill>
                <a:uFill>
                  <a:solidFill/>
                </a:uFill>
                <a:latin typeface="Arial"/>
                <a:ea typeface="Arial"/>
                <a:cs typeface="Arial"/>
                <a:sym typeface="Arial"/>
              </a:rPr>
              <a:t>”</a:t>
            </a:r>
            <a:endParaRPr sz="2500" dirty="0">
              <a:solidFill>
                <a:srgbClr val="FFFB00"/>
              </a:solidFill>
              <a:uFill>
                <a:solidFill/>
              </a:uFill>
              <a:latin typeface="Georgia"/>
              <a:ea typeface="Georgia"/>
              <a:cs typeface="Georgia"/>
              <a:sym typeface="Georgia"/>
            </a:endParaRPr>
          </a:p>
        </p:txBody>
      </p:sp>
      <p:pic>
        <p:nvPicPr>
          <p:cNvPr id="257" name="image.jpg"/>
          <p:cNvPicPr/>
          <p:nvPr/>
        </p:nvPicPr>
        <p:blipFill>
          <a:blip r:embed="rId3">
            <a:extLst/>
          </a:blip>
          <a:stretch>
            <a:fillRect/>
          </a:stretch>
        </p:blipFill>
        <p:spPr>
          <a:xfrm>
            <a:off x="3132137" y="4868862"/>
            <a:ext cx="2654301" cy="1720851"/>
          </a:xfrm>
          <a:prstGeom prst="rect">
            <a:avLst/>
          </a:prstGeom>
          <a:ln w="12700">
            <a:miter lim="400000"/>
          </a:ln>
          <a:effectLst>
            <a:outerShdw blurRad="50800" dist="25399" dir="2700000" rotWithShape="0">
              <a:srgbClr val="808080"/>
            </a:outerShdw>
          </a:effectLst>
        </p:spPr>
      </p:pic>
      <p:sp>
        <p:nvSpPr>
          <p:cNvPr id="258" name="Shape 258"/>
          <p:cNvSpPr/>
          <p:nvPr/>
        </p:nvSpPr>
        <p:spPr>
          <a:xfrm>
            <a:off x="6524625" y="6342679"/>
            <a:ext cx="2294409" cy="24482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nSpc>
                <a:spcPct val="100000"/>
              </a:lnSpc>
              <a:spcBef>
                <a:spcPts val="0"/>
              </a:spcBef>
              <a:defRPr sz="1700" b="0">
                <a:solidFill>
                  <a:srgbClr val="FFFFFF"/>
                </a:solidFill>
                <a:uFill>
                  <a:solidFill>
                    <a:srgbClr val="FFFFFF"/>
                  </a:solidFill>
                </a:uFill>
              </a:defRPr>
            </a:lvl1pPr>
          </a:lstStyle>
          <a:p>
            <a:pPr lvl="0">
              <a:defRPr sz="1800">
                <a:solidFill>
                  <a:srgbClr val="000000"/>
                </a:solidFill>
                <a:uFillTx/>
              </a:defRPr>
            </a:pPr>
            <a:r>
              <a:rPr sz="1700">
                <a:solidFill>
                  <a:srgbClr val="FFFFFF"/>
                </a:solidFill>
                <a:uFill>
                  <a:solidFill>
                    <a:srgbClr val="FFFFFF"/>
                  </a:solidFill>
                </a:uFill>
              </a:rPr>
              <a:t>(Wilson &amp; Dufrene, 2010)</a:t>
            </a:r>
          </a:p>
        </p:txBody>
      </p:sp>
    </p:spTree>
  </p:cSld>
  <p:clrMapOvr>
    <a:masterClrMapping/>
  </p:clrMapOvr>
  <p:transition spd="slow">
    <p:dissolv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p:cNvSpPr>
          <p:nvPr>
            <p:ph type="title" idx="4294967295"/>
          </p:nvPr>
        </p:nvSpPr>
        <p:spPr>
          <a:xfrm>
            <a:off x="-252413" y="0"/>
            <a:ext cx="7358063" cy="2660650"/>
          </a:xfrm>
          <a:prstGeom prst="rect">
            <a:avLst/>
          </a:prstGeom>
        </p:spPr>
        <p:txBody>
          <a:bodyPr lIns="0" tIns="0" rIns="0" bIns="0">
            <a:normAutofit/>
          </a:bodyPr>
          <a:lstStyle>
            <a:lvl1pPr marL="0" marR="0">
              <a:defRPr>
                <a:solidFill>
                  <a:srgbClr val="FFFF00"/>
                </a:solidFill>
                <a:uFill>
                  <a:solidFill>
                    <a:srgbClr val="FFFF00"/>
                  </a:solidFill>
                </a:uFill>
              </a:defRPr>
            </a:lvl1pPr>
          </a:lstStyle>
          <a:p>
            <a:pPr lvl="0">
              <a:defRPr sz="1800">
                <a:solidFill>
                  <a:srgbClr val="000000"/>
                </a:solidFill>
                <a:uFillTx/>
              </a:defRPr>
            </a:pPr>
            <a:r>
              <a:rPr sz="4400">
                <a:solidFill>
                  <a:srgbClr val="FFFF00"/>
                </a:solidFill>
                <a:uFill>
                  <a:solidFill>
                    <a:srgbClr val="FFFF00"/>
                  </a:solidFill>
                </a:uFill>
              </a:rPr>
              <a:t>Examples of Psychological Flexibility’s Importance</a:t>
            </a:r>
          </a:p>
        </p:txBody>
      </p:sp>
      <p:sp>
        <p:nvSpPr>
          <p:cNvPr id="261" name="Shape 261"/>
          <p:cNvSpPr>
            <a:spLocks noGrp="1"/>
          </p:cNvSpPr>
          <p:nvPr>
            <p:ph type="body" idx="4294967295"/>
          </p:nvPr>
        </p:nvSpPr>
        <p:spPr>
          <a:xfrm>
            <a:off x="-1" y="2708275"/>
            <a:ext cx="9144002" cy="4625975"/>
          </a:xfrm>
          <a:prstGeom prst="rect">
            <a:avLst/>
          </a:prstGeom>
        </p:spPr>
        <p:txBody>
          <a:bodyPr lIns="0" tIns="0" rIns="0" bIns="0">
            <a:normAutofit/>
          </a:bodyPr>
          <a:lstStyle/>
          <a:p>
            <a:pPr marL="427037" marR="0" lvl="0" indent="-300037">
              <a:spcBef>
                <a:spcPts val="600"/>
              </a:spcBef>
              <a:buBlip>
                <a:blip r:embed="rId2"/>
              </a:buBlip>
              <a:defRPr sz="1800">
                <a:uFillTx/>
              </a:defRPr>
            </a:pPr>
            <a:r>
              <a:rPr sz="2800">
                <a:solidFill>
                  <a:srgbClr val="FFFFFF"/>
                </a:solidFill>
                <a:uFill>
                  <a:solidFill>
                    <a:srgbClr val="FFFFFF"/>
                  </a:solidFill>
                </a:uFill>
              </a:rPr>
              <a:t>In more than 40 studies with nearly 10,000 participants, psychological flexibility accounts for 16 to 33% of most psychological outcomes </a:t>
            </a:r>
          </a:p>
          <a:p>
            <a:pPr marL="427037" marR="0" lvl="0" indent="-300037">
              <a:spcBef>
                <a:spcPts val="600"/>
              </a:spcBef>
              <a:buBlip>
                <a:blip r:embed="rId2"/>
              </a:buBlip>
              <a:defRPr sz="1800">
                <a:uFillTx/>
              </a:defRPr>
            </a:pPr>
            <a:r>
              <a:rPr sz="2800">
                <a:solidFill>
                  <a:srgbClr val="FFFFFF"/>
                </a:solidFill>
                <a:uFill>
                  <a:solidFill>
                    <a:srgbClr val="FFFFFF"/>
                  </a:solidFill>
                </a:uFill>
              </a:rPr>
              <a:t>There is evidence that the effects of negative thoughts, difficult feelings, maladaptive coping, emotional response styles, cognitive reappraisal, and perceived controllability, are all partially or fully mediated by psychological flexibility  (Hayes, 2008)</a:t>
            </a:r>
          </a:p>
        </p:txBody>
      </p:sp>
      <p:pic>
        <p:nvPicPr>
          <p:cNvPr id="262" name="image.png"/>
          <p:cNvPicPr/>
          <p:nvPr/>
        </p:nvPicPr>
        <p:blipFill>
          <a:blip r:embed="rId3">
            <a:extLst/>
          </a:blip>
          <a:stretch>
            <a:fillRect/>
          </a:stretch>
        </p:blipFill>
        <p:spPr>
          <a:xfrm>
            <a:off x="6588125" y="333375"/>
            <a:ext cx="2138363" cy="2147888"/>
          </a:xfrm>
          <a:prstGeom prst="rect">
            <a:avLst/>
          </a:prstGeom>
          <a:ln w="12700">
            <a:miter lim="400000"/>
          </a:ln>
        </p:spPr>
      </p:pic>
    </p:spTree>
  </p:cSld>
  <p:clrMapOvr>
    <a:masterClrMapping/>
  </p:clrMapOvr>
  <p:transition spd="med">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p:nvPr/>
        </p:nvSpPr>
        <p:spPr>
          <a:xfrm>
            <a:off x="1014412" y="4719637"/>
            <a:ext cx="2133601" cy="3727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00000"/>
              </a:lnSpc>
              <a:spcBef>
                <a:spcPts val="1200"/>
              </a:spcBef>
              <a:defRPr sz="2000" b="0">
                <a:solidFill>
                  <a:srgbClr val="FFFFFF"/>
                </a:solidFill>
                <a:uFill>
                  <a:solidFill>
                    <a:srgbClr val="FFFFFF"/>
                  </a:solidFill>
                </a:uFill>
              </a:defRPr>
            </a:lvl1pPr>
          </a:lstStyle>
          <a:p>
            <a:pPr lvl="0">
              <a:defRPr sz="1800">
                <a:solidFill>
                  <a:srgbClr val="000000"/>
                </a:solidFill>
                <a:uFillTx/>
              </a:defRPr>
            </a:pPr>
            <a:r>
              <a:rPr sz="2000">
                <a:solidFill>
                  <a:srgbClr val="FFFFFF"/>
                </a:solidFill>
                <a:uFill>
                  <a:solidFill>
                    <a:srgbClr val="FFFFFF"/>
                  </a:solidFill>
                </a:uFill>
              </a:rPr>
              <a:t>Defusion</a:t>
            </a:r>
          </a:p>
        </p:txBody>
      </p:sp>
      <p:sp>
        <p:nvSpPr>
          <p:cNvPr id="265" name="Shape 265"/>
          <p:cNvSpPr/>
          <p:nvPr/>
        </p:nvSpPr>
        <p:spPr>
          <a:xfrm>
            <a:off x="6881812" y="4643437"/>
            <a:ext cx="2133601"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FFFFFF"/>
                </a:solidFill>
                <a:uFill>
                  <a:solidFill>
                    <a:srgbClr val="FFFFFF"/>
                  </a:solidFill>
                </a:uFill>
              </a:defRPr>
            </a:lvl1pPr>
          </a:lstStyle>
          <a:p>
            <a:pPr lvl="0">
              <a:defRPr>
                <a:solidFill>
                  <a:srgbClr val="000000"/>
                </a:solidFill>
                <a:uFillTx/>
              </a:defRPr>
            </a:pPr>
            <a:r>
              <a:rPr>
                <a:solidFill>
                  <a:srgbClr val="FFFFFF"/>
                </a:solidFill>
                <a:uFill>
                  <a:solidFill>
                    <a:srgbClr val="FFFFFF"/>
                  </a:solidFill>
                </a:uFill>
              </a:rPr>
              <a:t>Commitment</a:t>
            </a:r>
          </a:p>
        </p:txBody>
      </p:sp>
      <p:sp>
        <p:nvSpPr>
          <p:cNvPr id="266" name="Shape 266"/>
          <p:cNvSpPr/>
          <p:nvPr/>
        </p:nvSpPr>
        <p:spPr>
          <a:xfrm rot="5400000">
            <a:off x="2843212" y="2205037"/>
            <a:ext cx="3810001" cy="3810001"/>
          </a:xfrm>
          <a:custGeom>
            <a:avLst/>
            <a:gdLst/>
            <a:ahLst/>
            <a:cxnLst>
              <a:cxn ang="0">
                <a:pos x="wd2" y="hd2"/>
              </a:cxn>
              <a:cxn ang="5400000">
                <a:pos x="wd2" y="hd2"/>
              </a:cxn>
              <a:cxn ang="10800000">
                <a:pos x="wd2" y="hd2"/>
              </a:cxn>
              <a:cxn ang="16200000">
                <a:pos x="wd2" y="hd2"/>
              </a:cxn>
            </a:cxnLst>
            <a:rect l="0" t="0" r="r" b="b"/>
            <a:pathLst>
              <a:path w="21600" h="21600" extrusionOk="0">
                <a:moveTo>
                  <a:pt x="5319" y="0"/>
                </a:moveTo>
                <a:lnTo>
                  <a:pt x="0" y="10800"/>
                </a:lnTo>
                <a:lnTo>
                  <a:pt x="5319" y="21600"/>
                </a:lnTo>
                <a:lnTo>
                  <a:pt x="16281" y="21600"/>
                </a:lnTo>
                <a:lnTo>
                  <a:pt x="21600" y="10800"/>
                </a:lnTo>
                <a:lnTo>
                  <a:pt x="16281" y="0"/>
                </a:lnTo>
                <a:close/>
              </a:path>
            </a:pathLst>
          </a:custGeom>
          <a:ln w="25400" cap="rnd">
            <a:solidFill>
              <a:srgbClr val="FFFF00"/>
            </a:solidFill>
            <a:round/>
          </a:ln>
        </p:spPr>
        <p:txBody>
          <a:bodyPr lIns="0" tIns="0" rIns="0" bIns="0" anchor="ctr"/>
          <a:lstStyle/>
          <a:p>
            <a:pPr lvl="0">
              <a:lnSpc>
                <a:spcPct val="100000"/>
              </a:lnSpc>
              <a:spcBef>
                <a:spcPts val="0"/>
              </a:spcBef>
              <a:defRPr sz="1800" b="0">
                <a:solidFill>
                  <a:srgbClr val="FFFFFF"/>
                </a:solidFill>
                <a:uFill>
                  <a:solidFill>
                    <a:srgbClr val="FFFFFF"/>
                  </a:solidFill>
                </a:uFill>
              </a:defRPr>
            </a:pPr>
            <a:endParaRPr/>
          </a:p>
        </p:txBody>
      </p:sp>
      <p:sp>
        <p:nvSpPr>
          <p:cNvPr id="267" name="Shape 267"/>
          <p:cNvSpPr/>
          <p:nvPr/>
        </p:nvSpPr>
        <p:spPr>
          <a:xfrm>
            <a:off x="3681412" y="3729037"/>
            <a:ext cx="2133601" cy="6151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00000"/>
              </a:lnSpc>
              <a:spcBef>
                <a:spcPts val="1000"/>
              </a:spcBef>
              <a:defRPr sz="1800" b="0">
                <a:solidFill>
                  <a:srgbClr val="FFFFFF"/>
                </a:solidFill>
                <a:uFill>
                  <a:solidFill>
                    <a:srgbClr val="FFFFFF"/>
                  </a:solidFill>
                </a:uFill>
              </a:defRPr>
            </a:lvl1pPr>
          </a:lstStyle>
          <a:p>
            <a:pPr lvl="0">
              <a:defRPr>
                <a:solidFill>
                  <a:srgbClr val="000000"/>
                </a:solidFill>
                <a:uFillTx/>
              </a:defRPr>
            </a:pPr>
            <a:r>
              <a:rPr>
                <a:solidFill>
                  <a:srgbClr val="FFFFFF"/>
                </a:solidFill>
                <a:uFill>
                  <a:solidFill>
                    <a:srgbClr val="FFFFFF"/>
                  </a:solidFill>
                </a:uFill>
              </a:rPr>
              <a:t>Psychological Flexibility</a:t>
            </a:r>
          </a:p>
        </p:txBody>
      </p:sp>
      <p:sp>
        <p:nvSpPr>
          <p:cNvPr id="268" name="Shape 268"/>
          <p:cNvSpPr/>
          <p:nvPr/>
        </p:nvSpPr>
        <p:spPr>
          <a:xfrm>
            <a:off x="1243012" y="2814637"/>
            <a:ext cx="2362201" cy="8020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200"/>
              </a:spcBef>
              <a:defRPr sz="2000" b="0">
                <a:solidFill>
                  <a:srgbClr val="FFFFFF"/>
                </a:solidFill>
                <a:uFill>
                  <a:solidFill>
                    <a:srgbClr val="FFFFFF"/>
                  </a:solidFill>
                </a:uFill>
              </a:defRPr>
            </a:lvl1pPr>
          </a:lstStyle>
          <a:p>
            <a:pPr lvl="0">
              <a:defRPr sz="1800">
                <a:solidFill>
                  <a:srgbClr val="000000"/>
                </a:solidFill>
                <a:uFillTx/>
              </a:defRPr>
            </a:pPr>
            <a:r>
              <a:rPr sz="2000">
                <a:solidFill>
                  <a:srgbClr val="FFFFFF"/>
                </a:solidFill>
                <a:uFill>
                  <a:solidFill>
                    <a:srgbClr val="FFFFFF"/>
                  </a:solidFill>
                </a:uFill>
              </a:rPr>
              <a:t>Willingness</a:t>
            </a:r>
            <a:endParaRPr sz="2000">
              <a:uFill>
                <a:solidFill/>
              </a:uFill>
            </a:endParaRPr>
          </a:p>
        </p:txBody>
      </p:sp>
      <p:sp>
        <p:nvSpPr>
          <p:cNvPr id="269" name="Shape 269"/>
          <p:cNvSpPr/>
          <p:nvPr/>
        </p:nvSpPr>
        <p:spPr>
          <a:xfrm>
            <a:off x="3757612" y="1366837"/>
            <a:ext cx="1981201" cy="6648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00000"/>
              </a:lnSpc>
              <a:spcBef>
                <a:spcPts val="1200"/>
              </a:spcBef>
              <a:defRPr sz="2000" b="0">
                <a:solidFill>
                  <a:srgbClr val="FFFFFF"/>
                </a:solidFill>
                <a:uFill>
                  <a:solidFill>
                    <a:srgbClr val="FFFFFF"/>
                  </a:solidFill>
                </a:uFill>
              </a:defRPr>
            </a:lvl1pPr>
          </a:lstStyle>
          <a:p>
            <a:pPr lvl="0">
              <a:defRPr sz="1800">
                <a:solidFill>
                  <a:srgbClr val="000000"/>
                </a:solidFill>
                <a:uFillTx/>
              </a:defRPr>
            </a:pPr>
            <a:r>
              <a:rPr sz="2000">
                <a:solidFill>
                  <a:srgbClr val="FFFFFF"/>
                </a:solidFill>
                <a:uFill>
                  <a:solidFill>
                    <a:srgbClr val="FFFFFF"/>
                  </a:solidFill>
                </a:uFill>
              </a:rPr>
              <a:t>Present Moment Contact</a:t>
            </a:r>
          </a:p>
        </p:txBody>
      </p:sp>
      <p:sp>
        <p:nvSpPr>
          <p:cNvPr id="270" name="Shape 270"/>
          <p:cNvSpPr/>
          <p:nvPr/>
        </p:nvSpPr>
        <p:spPr>
          <a:xfrm>
            <a:off x="3695700" y="6319837"/>
            <a:ext cx="2133600" cy="3727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00000"/>
              </a:lnSpc>
              <a:spcBef>
                <a:spcPts val="1200"/>
              </a:spcBef>
              <a:defRPr sz="2000" b="0">
                <a:solidFill>
                  <a:srgbClr val="FFFFFF"/>
                </a:solidFill>
                <a:uFill>
                  <a:solidFill>
                    <a:srgbClr val="FFFFFF"/>
                  </a:solidFill>
                </a:uFill>
              </a:defRPr>
            </a:lvl1pPr>
          </a:lstStyle>
          <a:p>
            <a:pPr lvl="0">
              <a:defRPr sz="1800">
                <a:solidFill>
                  <a:srgbClr val="000000"/>
                </a:solidFill>
                <a:uFillTx/>
              </a:defRPr>
            </a:pPr>
            <a:r>
              <a:rPr sz="2000">
                <a:solidFill>
                  <a:srgbClr val="FFFFFF"/>
                </a:solidFill>
                <a:uFill>
                  <a:solidFill>
                    <a:srgbClr val="FFFFFF"/>
                  </a:solidFill>
                </a:uFill>
              </a:rPr>
              <a:t>Self-As-Context</a:t>
            </a:r>
          </a:p>
        </p:txBody>
      </p:sp>
      <p:sp>
        <p:nvSpPr>
          <p:cNvPr id="271" name="Shape 271"/>
          <p:cNvSpPr/>
          <p:nvPr/>
        </p:nvSpPr>
        <p:spPr>
          <a:xfrm>
            <a:off x="6729412" y="2662237"/>
            <a:ext cx="2133601"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FFFFFF"/>
                </a:solidFill>
                <a:uFill>
                  <a:solidFill>
                    <a:srgbClr val="FFFFFF"/>
                  </a:solidFill>
                </a:uFill>
              </a:defRPr>
            </a:lvl1pPr>
          </a:lstStyle>
          <a:p>
            <a:pPr lvl="0">
              <a:defRPr>
                <a:solidFill>
                  <a:srgbClr val="000000"/>
                </a:solidFill>
                <a:uFillTx/>
              </a:defRPr>
            </a:pPr>
            <a:r>
              <a:rPr>
                <a:solidFill>
                  <a:srgbClr val="FFFFFF"/>
                </a:solidFill>
                <a:uFill>
                  <a:solidFill>
                    <a:srgbClr val="FFFFFF"/>
                  </a:solidFill>
                </a:uFill>
              </a:rPr>
              <a:t>Values Authorship</a:t>
            </a:r>
          </a:p>
        </p:txBody>
      </p:sp>
      <p:sp>
        <p:nvSpPr>
          <p:cNvPr id="272" name="Shape 272"/>
          <p:cNvSpPr/>
          <p:nvPr/>
        </p:nvSpPr>
        <p:spPr>
          <a:xfrm>
            <a:off x="1042987" y="260350"/>
            <a:ext cx="7239001" cy="6667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00000"/>
              </a:lnSpc>
              <a:spcBef>
                <a:spcPts val="0"/>
              </a:spcBef>
              <a:defRPr sz="4000">
                <a:solidFill>
                  <a:srgbClr val="FFFF00"/>
                </a:solidFill>
                <a:effectLst>
                  <a:outerShdw blurRad="12700" dist="25400" dir="2700000" rotWithShape="0">
                    <a:srgbClr val="000000"/>
                  </a:outerShdw>
                </a:effectLst>
                <a:uFill>
                  <a:solidFill>
                    <a:srgbClr val="FFFF00"/>
                  </a:solidFill>
                </a:uFill>
                <a:latin typeface="Times New Roman Bold"/>
                <a:ea typeface="Times New Roman Bold"/>
                <a:cs typeface="Times New Roman Bold"/>
                <a:sym typeface="Times New Roman Bold"/>
              </a:defRPr>
            </a:lvl1pPr>
          </a:lstStyle>
          <a:p>
            <a:pPr lvl="0">
              <a:defRPr sz="1800" b="0">
                <a:solidFill>
                  <a:srgbClr val="000000"/>
                </a:solidFill>
                <a:effectLst/>
                <a:uFillTx/>
              </a:defRPr>
            </a:pPr>
            <a:r>
              <a:rPr sz="4000" b="1">
                <a:solidFill>
                  <a:srgbClr val="FFFF00"/>
                </a:solidFill>
                <a:effectLst>
                  <a:outerShdw blurRad="12700" dist="25400" dir="2700000" rotWithShape="0">
                    <a:srgbClr val="000000"/>
                  </a:outerShdw>
                </a:effectLst>
                <a:uFill>
                  <a:solidFill>
                    <a:srgbClr val="FFFF00"/>
                  </a:solidFill>
                </a:uFill>
              </a:rPr>
              <a:t>Psychological Flexibility</a:t>
            </a:r>
          </a:p>
        </p:txBody>
      </p:sp>
    </p:spTree>
  </p:cSld>
  <p:clrMapOvr>
    <a:masterClrMapping/>
  </p:clrMapOvr>
  <p:transition spd="slow">
    <p:dissolv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p:nvPr/>
        </p:nvSpPr>
        <p:spPr>
          <a:xfrm>
            <a:off x="709612" y="4456112"/>
            <a:ext cx="2133601" cy="3727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00000"/>
              </a:lnSpc>
              <a:spcBef>
                <a:spcPts val="1200"/>
              </a:spcBef>
              <a:defRPr sz="2000" b="0">
                <a:solidFill>
                  <a:srgbClr val="FFFFFF"/>
                </a:solidFill>
                <a:uFill>
                  <a:solidFill>
                    <a:srgbClr val="FFFFFF"/>
                  </a:solidFill>
                </a:uFill>
              </a:defRPr>
            </a:lvl1pPr>
          </a:lstStyle>
          <a:p>
            <a:pPr lvl="0">
              <a:defRPr sz="1800">
                <a:solidFill>
                  <a:srgbClr val="000000"/>
                </a:solidFill>
                <a:uFillTx/>
              </a:defRPr>
            </a:pPr>
            <a:r>
              <a:rPr sz="2000">
                <a:solidFill>
                  <a:srgbClr val="FFFFFF"/>
                </a:solidFill>
                <a:uFill>
                  <a:solidFill>
                    <a:srgbClr val="FFFFFF"/>
                  </a:solidFill>
                </a:uFill>
              </a:rPr>
              <a:t>Non-Judgment</a:t>
            </a:r>
          </a:p>
        </p:txBody>
      </p:sp>
      <p:sp>
        <p:nvSpPr>
          <p:cNvPr id="275" name="Shape 275"/>
          <p:cNvSpPr/>
          <p:nvPr/>
        </p:nvSpPr>
        <p:spPr>
          <a:xfrm>
            <a:off x="6945312" y="4506912"/>
            <a:ext cx="2286001" cy="9569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200"/>
              </a:spcBef>
              <a:defRPr sz="2000" b="0">
                <a:solidFill>
                  <a:srgbClr val="FFFFFF"/>
                </a:solidFill>
                <a:uFill>
                  <a:solidFill>
                    <a:srgbClr val="FFFFFF"/>
                  </a:solidFill>
                </a:uFill>
              </a:defRPr>
            </a:lvl1pPr>
          </a:lstStyle>
          <a:p>
            <a:pPr lvl="0">
              <a:defRPr sz="1800">
                <a:solidFill>
                  <a:srgbClr val="000000"/>
                </a:solidFill>
                <a:uFillTx/>
              </a:defRPr>
            </a:pPr>
            <a:r>
              <a:rPr sz="2000">
                <a:solidFill>
                  <a:srgbClr val="FFFFFF"/>
                </a:solidFill>
                <a:uFill>
                  <a:solidFill>
                    <a:srgbClr val="FFFFFF"/>
                  </a:solidFill>
                </a:uFill>
              </a:rPr>
              <a:t>Commitment to Compassionate Behavior</a:t>
            </a:r>
          </a:p>
        </p:txBody>
      </p:sp>
      <p:sp>
        <p:nvSpPr>
          <p:cNvPr id="276" name="Shape 276"/>
          <p:cNvSpPr/>
          <p:nvPr/>
        </p:nvSpPr>
        <p:spPr>
          <a:xfrm rot="5400000">
            <a:off x="2843212" y="1941512"/>
            <a:ext cx="3810001" cy="3810001"/>
          </a:xfrm>
          <a:custGeom>
            <a:avLst/>
            <a:gdLst/>
            <a:ahLst/>
            <a:cxnLst>
              <a:cxn ang="0">
                <a:pos x="wd2" y="hd2"/>
              </a:cxn>
              <a:cxn ang="5400000">
                <a:pos x="wd2" y="hd2"/>
              </a:cxn>
              <a:cxn ang="10800000">
                <a:pos x="wd2" y="hd2"/>
              </a:cxn>
              <a:cxn ang="16200000">
                <a:pos x="wd2" y="hd2"/>
              </a:cxn>
            </a:cxnLst>
            <a:rect l="0" t="0" r="r" b="b"/>
            <a:pathLst>
              <a:path w="21600" h="21600" extrusionOk="0">
                <a:moveTo>
                  <a:pt x="5319" y="0"/>
                </a:moveTo>
                <a:lnTo>
                  <a:pt x="0" y="10800"/>
                </a:lnTo>
                <a:lnTo>
                  <a:pt x="5319" y="21600"/>
                </a:lnTo>
                <a:lnTo>
                  <a:pt x="16281" y="21600"/>
                </a:lnTo>
                <a:lnTo>
                  <a:pt x="21600" y="10800"/>
                </a:lnTo>
                <a:lnTo>
                  <a:pt x="16281" y="0"/>
                </a:lnTo>
                <a:close/>
              </a:path>
            </a:pathLst>
          </a:custGeom>
          <a:ln w="25400" cap="rnd">
            <a:solidFill>
              <a:srgbClr val="FFFF00"/>
            </a:solidFill>
            <a:round/>
          </a:ln>
        </p:spPr>
        <p:txBody>
          <a:bodyPr lIns="0" tIns="0" rIns="0" bIns="0" anchor="ctr"/>
          <a:lstStyle/>
          <a:p>
            <a:pPr lvl="0">
              <a:lnSpc>
                <a:spcPct val="100000"/>
              </a:lnSpc>
              <a:spcBef>
                <a:spcPts val="0"/>
              </a:spcBef>
              <a:defRPr sz="1800" b="0"/>
            </a:pPr>
            <a:endParaRPr/>
          </a:p>
        </p:txBody>
      </p:sp>
      <p:sp>
        <p:nvSpPr>
          <p:cNvPr id="277" name="Shape 277"/>
          <p:cNvSpPr/>
          <p:nvPr/>
        </p:nvSpPr>
        <p:spPr>
          <a:xfrm>
            <a:off x="3323257" y="3672297"/>
            <a:ext cx="2678461"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00000"/>
              </a:lnSpc>
              <a:spcBef>
                <a:spcPts val="1000"/>
              </a:spcBef>
              <a:defRPr sz="1800" b="0">
                <a:solidFill>
                  <a:srgbClr val="FFFFFF"/>
                </a:solidFill>
                <a:uFill>
                  <a:solidFill>
                    <a:srgbClr val="FFFFFF"/>
                  </a:solidFill>
                </a:uFill>
              </a:defRPr>
            </a:lvl1pPr>
          </a:lstStyle>
          <a:p>
            <a:pPr lvl="0">
              <a:defRPr>
                <a:solidFill>
                  <a:srgbClr val="000000"/>
                </a:solidFill>
                <a:uFillTx/>
              </a:defRPr>
            </a:pPr>
            <a:r>
              <a:rPr>
                <a:solidFill>
                  <a:srgbClr val="FFFFFF"/>
                </a:solidFill>
                <a:uFill>
                  <a:solidFill>
                    <a:srgbClr val="FFFFFF"/>
                  </a:solidFill>
                </a:uFill>
              </a:rPr>
              <a:t>CompassionateFlexibility</a:t>
            </a:r>
          </a:p>
        </p:txBody>
      </p:sp>
      <p:sp>
        <p:nvSpPr>
          <p:cNvPr id="278" name="Shape 278"/>
          <p:cNvSpPr/>
          <p:nvPr/>
        </p:nvSpPr>
        <p:spPr>
          <a:xfrm>
            <a:off x="481012" y="2551112"/>
            <a:ext cx="2362201" cy="8020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200"/>
              </a:spcBef>
              <a:defRPr sz="2000" b="0">
                <a:solidFill>
                  <a:srgbClr val="FFFFFF"/>
                </a:solidFill>
                <a:uFill>
                  <a:solidFill>
                    <a:srgbClr val="FFFFFF"/>
                  </a:solidFill>
                </a:uFill>
              </a:defRPr>
            </a:lvl1pPr>
          </a:lstStyle>
          <a:p>
            <a:pPr lvl="0">
              <a:defRPr sz="1800">
                <a:solidFill>
                  <a:srgbClr val="000000"/>
                </a:solidFill>
                <a:uFillTx/>
              </a:defRPr>
            </a:pPr>
            <a:r>
              <a:rPr sz="2000">
                <a:solidFill>
                  <a:srgbClr val="FFFFFF"/>
                </a:solidFill>
                <a:uFill>
                  <a:solidFill>
                    <a:srgbClr val="FFFFFF"/>
                  </a:solidFill>
                </a:uFill>
              </a:rPr>
              <a:t>Distress Tolerance</a:t>
            </a:r>
            <a:endParaRPr sz="2000">
              <a:uFill>
                <a:solidFill/>
              </a:uFill>
            </a:endParaRPr>
          </a:p>
        </p:txBody>
      </p:sp>
      <p:sp>
        <p:nvSpPr>
          <p:cNvPr id="279" name="Shape 279"/>
          <p:cNvSpPr/>
          <p:nvPr/>
        </p:nvSpPr>
        <p:spPr>
          <a:xfrm>
            <a:off x="3779837" y="1412875"/>
            <a:ext cx="1981201"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00000"/>
              </a:lnSpc>
              <a:spcBef>
                <a:spcPts val="1200"/>
              </a:spcBef>
              <a:defRPr sz="2000" b="0">
                <a:solidFill>
                  <a:srgbClr val="FFFFFF"/>
                </a:solidFill>
                <a:uFill>
                  <a:solidFill>
                    <a:srgbClr val="FFFFFF"/>
                  </a:solidFill>
                </a:uFill>
              </a:defRPr>
            </a:lvl1pPr>
          </a:lstStyle>
          <a:p>
            <a:pPr lvl="0">
              <a:defRPr sz="1800">
                <a:solidFill>
                  <a:srgbClr val="000000"/>
                </a:solidFill>
                <a:uFillTx/>
              </a:defRPr>
            </a:pPr>
            <a:r>
              <a:rPr sz="2000">
                <a:solidFill>
                  <a:srgbClr val="FFFFFF"/>
                </a:solidFill>
                <a:uFill>
                  <a:solidFill>
                    <a:srgbClr val="FFFFFF"/>
                  </a:solidFill>
                </a:uFill>
              </a:rPr>
              <a:t>Sensitivity</a:t>
            </a:r>
          </a:p>
        </p:txBody>
      </p:sp>
      <p:sp>
        <p:nvSpPr>
          <p:cNvPr id="280" name="Shape 280"/>
          <p:cNvSpPr/>
          <p:nvPr/>
        </p:nvSpPr>
        <p:spPr>
          <a:xfrm>
            <a:off x="3708400" y="5876925"/>
            <a:ext cx="2133600" cy="8172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100000"/>
              </a:lnSpc>
              <a:spcBef>
                <a:spcPts val="1200"/>
              </a:spcBef>
              <a:defRPr sz="1800" b="0">
                <a:uFillTx/>
              </a:defRPr>
            </a:pPr>
            <a:r>
              <a:rPr sz="2000">
                <a:solidFill>
                  <a:srgbClr val="FFFFFF"/>
                </a:solidFill>
                <a:uFill>
                  <a:solidFill>
                    <a:srgbClr val="FFFFFF"/>
                  </a:solidFill>
                </a:uFill>
              </a:rPr>
              <a:t>Sympathy,</a:t>
            </a:r>
          </a:p>
          <a:p>
            <a:pPr lvl="0" algn="ctr">
              <a:lnSpc>
                <a:spcPct val="100000"/>
              </a:lnSpc>
              <a:spcBef>
                <a:spcPts val="1200"/>
              </a:spcBef>
              <a:defRPr sz="1800" b="0">
                <a:uFillTx/>
              </a:defRPr>
            </a:pPr>
            <a:r>
              <a:rPr sz="2000">
                <a:solidFill>
                  <a:srgbClr val="FFFFFF"/>
                </a:solidFill>
                <a:uFill>
                  <a:solidFill>
                    <a:srgbClr val="FFFFFF"/>
                  </a:solidFill>
                </a:uFill>
              </a:rPr>
              <a:t>Empathy</a:t>
            </a:r>
          </a:p>
        </p:txBody>
      </p:sp>
      <p:sp>
        <p:nvSpPr>
          <p:cNvPr id="281" name="Shape 281"/>
          <p:cNvSpPr/>
          <p:nvPr/>
        </p:nvSpPr>
        <p:spPr>
          <a:xfrm>
            <a:off x="6932612" y="2525712"/>
            <a:ext cx="2133601" cy="6648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200"/>
              </a:spcBef>
              <a:defRPr sz="2000" b="0">
                <a:solidFill>
                  <a:srgbClr val="FFFFFF"/>
                </a:solidFill>
                <a:uFill>
                  <a:solidFill>
                    <a:srgbClr val="FFFFFF"/>
                  </a:solidFill>
                </a:uFill>
              </a:defRPr>
            </a:lvl1pPr>
          </a:lstStyle>
          <a:p>
            <a:pPr lvl="0">
              <a:defRPr sz="1800">
                <a:solidFill>
                  <a:srgbClr val="000000"/>
                </a:solidFill>
                <a:uFillTx/>
              </a:defRPr>
            </a:pPr>
            <a:r>
              <a:rPr sz="2000">
                <a:solidFill>
                  <a:srgbClr val="FFFFFF"/>
                </a:solidFill>
                <a:uFill>
                  <a:solidFill>
                    <a:srgbClr val="FFFFFF"/>
                  </a:solidFill>
                </a:uFill>
              </a:rPr>
              <a:t>Care For Well-Being</a:t>
            </a:r>
          </a:p>
        </p:txBody>
      </p:sp>
      <p:sp>
        <p:nvSpPr>
          <p:cNvPr id="282" name="Shape 282"/>
          <p:cNvSpPr/>
          <p:nvPr/>
        </p:nvSpPr>
        <p:spPr>
          <a:xfrm>
            <a:off x="1042987" y="260350"/>
            <a:ext cx="7239001" cy="6667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00000"/>
              </a:lnSpc>
              <a:spcBef>
                <a:spcPts val="0"/>
              </a:spcBef>
              <a:defRPr sz="4000">
                <a:solidFill>
                  <a:srgbClr val="FFFF00"/>
                </a:solidFill>
                <a:effectLst>
                  <a:outerShdw blurRad="12700" dist="25400" dir="2700000" rotWithShape="0">
                    <a:srgbClr val="000000"/>
                  </a:outerShdw>
                </a:effectLst>
                <a:uFill>
                  <a:solidFill>
                    <a:srgbClr val="FFFF00"/>
                  </a:solidFill>
                </a:uFill>
                <a:latin typeface="Times New Roman Bold"/>
                <a:ea typeface="Times New Roman Bold"/>
                <a:cs typeface="Times New Roman Bold"/>
                <a:sym typeface="Times New Roman Bold"/>
              </a:defRPr>
            </a:lvl1pPr>
          </a:lstStyle>
          <a:p>
            <a:pPr lvl="0">
              <a:defRPr sz="1800" b="0">
                <a:solidFill>
                  <a:srgbClr val="000000"/>
                </a:solidFill>
                <a:effectLst/>
                <a:uFillTx/>
              </a:defRPr>
            </a:pPr>
            <a:r>
              <a:rPr sz="4000" b="1">
                <a:solidFill>
                  <a:srgbClr val="FFFF00"/>
                </a:solidFill>
                <a:effectLst>
                  <a:outerShdw blurRad="12700" dist="25400" dir="2700000" rotWithShape="0">
                    <a:srgbClr val="000000"/>
                  </a:outerShdw>
                </a:effectLst>
                <a:uFill>
                  <a:solidFill>
                    <a:srgbClr val="FFFF00"/>
                  </a:solidFill>
                </a:uFill>
              </a:rPr>
              <a:t>Compassionate Flexibility</a:t>
            </a:r>
          </a:p>
        </p:txBody>
      </p:sp>
    </p:spTree>
  </p:cSld>
  <p:clrMapOvr>
    <a:masterClrMapping/>
  </p:clrMapOvr>
  <p:transition spd="slow">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a:spLocks noGrp="1"/>
          </p:cNvSpPr>
          <p:nvPr>
            <p:ph type="title" idx="4294967295"/>
          </p:nvPr>
        </p:nvSpPr>
        <p:spPr>
          <a:xfrm>
            <a:off x="1187450" y="260350"/>
            <a:ext cx="6910388" cy="865188"/>
          </a:xfrm>
          <a:prstGeom prst="rect">
            <a:avLst/>
          </a:prstGeom>
        </p:spPr>
        <p:txBody>
          <a:bodyPr lIns="0" tIns="0" rIns="0" bIns="0">
            <a:normAutofit/>
          </a:bodyPr>
          <a:lstStyle>
            <a:lvl1pPr marL="0" marR="0">
              <a:defRPr sz="3600" b="1">
                <a:solidFill>
                  <a:srgbClr val="FFFF99"/>
                </a:solidFill>
                <a:effectLst>
                  <a:outerShdw blurRad="12700" dist="25400" dir="2700000" rotWithShape="0">
                    <a:srgbClr val="000000"/>
                  </a:outerShdw>
                </a:effectLst>
                <a:uFill>
                  <a:solidFill>
                    <a:srgbClr val="FFFF99"/>
                  </a:solidFill>
                </a:uFill>
              </a:defRPr>
            </a:lvl1pPr>
          </a:lstStyle>
          <a:p>
            <a:pPr lvl="0">
              <a:defRPr sz="1800" b="0">
                <a:solidFill>
                  <a:srgbClr val="000000"/>
                </a:solidFill>
                <a:effectLst/>
                <a:uFillTx/>
              </a:defRPr>
            </a:pPr>
            <a:r>
              <a:rPr sz="3600" b="1" dirty="0">
                <a:solidFill>
                  <a:srgbClr val="FFFF99"/>
                </a:solidFill>
                <a:effectLst>
                  <a:outerShdw blurRad="12700" dist="25400" dir="2700000" rotWithShape="0">
                    <a:srgbClr val="000000"/>
                  </a:outerShdw>
                </a:effectLst>
                <a:uFill>
                  <a:solidFill>
                    <a:srgbClr val="FFFF99"/>
                  </a:solidFill>
                </a:uFill>
              </a:rPr>
              <a:t>Compassionate Process</a:t>
            </a:r>
          </a:p>
        </p:txBody>
      </p:sp>
      <p:sp>
        <p:nvSpPr>
          <p:cNvPr id="51" name="Shape 51"/>
          <p:cNvSpPr/>
          <p:nvPr/>
        </p:nvSpPr>
        <p:spPr>
          <a:xfrm>
            <a:off x="971550" y="1412875"/>
            <a:ext cx="7272338" cy="1047564"/>
          </a:xfrm>
          <a:prstGeom prst="rect">
            <a:avLst/>
          </a:prstGeom>
          <a:ln w="28575">
            <a:solidFill>
              <a:srgbClr val="FFFF99"/>
            </a:solidFill>
            <a:round/>
          </a:ln>
          <a:extLst>
            <a:ext uri="{C572A759-6A51-4108-AA02-DFA0A04FC94B}">
              <ma14:wrappingTextBoxFlag xmlns:ma14="http://schemas.microsoft.com/office/mac/drawingml/2011/main" val="1"/>
            </a:ext>
          </a:extLst>
        </p:spPr>
        <p:txBody>
          <a:bodyPr lIns="0" tIns="0" rIns="0" bIns="0">
            <a:spAutoFit/>
          </a:bodyPr>
          <a:lstStyle/>
          <a:p>
            <a:pPr lvl="0" algn="ctr">
              <a:lnSpc>
                <a:spcPct val="100000"/>
              </a:lnSpc>
              <a:spcBef>
                <a:spcPts val="1000"/>
              </a:spcBef>
              <a:defRPr sz="1800" b="0">
                <a:uFillTx/>
              </a:defRPr>
            </a:pPr>
            <a:r>
              <a:rPr dirty="0">
                <a:solidFill>
                  <a:srgbClr val="FFFFFF"/>
                </a:solidFill>
                <a:effectLst>
                  <a:outerShdw blurRad="12700" dist="25400" dir="2700000" rotWithShape="0">
                    <a:srgbClr val="000000"/>
                  </a:outerShdw>
                </a:effectLst>
                <a:uFill>
                  <a:solidFill>
                    <a:srgbClr val="FFFFFF"/>
                  </a:solidFill>
                </a:uFill>
              </a:rPr>
              <a:t>Mindful Compassionate Engagement</a:t>
            </a:r>
          </a:p>
          <a:p>
            <a:pPr lvl="0" algn="ctr">
              <a:lnSpc>
                <a:spcPct val="100000"/>
              </a:lnSpc>
              <a:spcBef>
                <a:spcPts val="1000"/>
              </a:spcBef>
              <a:defRPr sz="1800" b="0">
                <a:uFillTx/>
              </a:defRPr>
            </a:pPr>
            <a:r>
              <a:rPr dirty="0">
                <a:solidFill>
                  <a:srgbClr val="FFFFFF"/>
                </a:solidFill>
                <a:effectLst>
                  <a:outerShdw blurRad="12700" dist="25400" dir="2700000" rotWithShape="0">
                    <a:srgbClr val="000000"/>
                  </a:outerShdw>
                </a:effectLst>
                <a:uFill>
                  <a:solidFill>
                    <a:srgbClr val="FFFFFF"/>
                  </a:solidFill>
                </a:uFill>
              </a:rPr>
              <a:t>Motivation, sensitivity, sympathy, distress tolerance, empathy nonjudgement/acceptance</a:t>
            </a:r>
          </a:p>
        </p:txBody>
      </p:sp>
      <p:sp>
        <p:nvSpPr>
          <p:cNvPr id="52" name="Shape 52"/>
          <p:cNvSpPr/>
          <p:nvPr/>
        </p:nvSpPr>
        <p:spPr>
          <a:xfrm>
            <a:off x="900112" y="4724400"/>
            <a:ext cx="7416801" cy="790389"/>
          </a:xfrm>
          <a:prstGeom prst="rect">
            <a:avLst/>
          </a:prstGeom>
          <a:ln w="38100">
            <a:solidFill>
              <a:srgbClr val="FFFF99"/>
            </a:solidFill>
            <a:round/>
          </a:ln>
          <a:extLst>
            <a:ext uri="{C572A759-6A51-4108-AA02-DFA0A04FC94B}">
              <ma14:wrappingTextBoxFlag xmlns:ma14="http://schemas.microsoft.com/office/mac/drawingml/2011/main" val="1"/>
            </a:ext>
          </a:extLst>
        </p:spPr>
        <p:txBody>
          <a:bodyPr lIns="0" tIns="0" rIns="0" bIns="0">
            <a:spAutoFit/>
          </a:bodyPr>
          <a:lstStyle/>
          <a:p>
            <a:pPr lvl="0" algn="ctr">
              <a:lnSpc>
                <a:spcPct val="100000"/>
              </a:lnSpc>
              <a:spcBef>
                <a:spcPts val="1000"/>
              </a:spcBef>
              <a:defRPr sz="1800" b="0">
                <a:uFillTx/>
              </a:defRPr>
            </a:pPr>
            <a:r>
              <a:rPr>
                <a:solidFill>
                  <a:srgbClr val="FFFFFF"/>
                </a:solidFill>
                <a:effectLst>
                  <a:outerShdw blurRad="12700" dist="25400" dir="2700000" rotWithShape="0">
                    <a:srgbClr val="000000"/>
                  </a:outerShdw>
                </a:effectLst>
                <a:uFill>
                  <a:solidFill>
                    <a:srgbClr val="FFFFFF"/>
                  </a:solidFill>
                </a:uFill>
              </a:rPr>
              <a:t>Mindful Compassionate Alleviation</a:t>
            </a:r>
          </a:p>
          <a:p>
            <a:pPr lvl="0" algn="ctr">
              <a:lnSpc>
                <a:spcPct val="100000"/>
              </a:lnSpc>
              <a:spcBef>
                <a:spcPts val="1000"/>
              </a:spcBef>
              <a:defRPr sz="1800" b="0">
                <a:uFillTx/>
              </a:defRPr>
            </a:pPr>
            <a:r>
              <a:rPr>
                <a:solidFill>
                  <a:srgbClr val="FFFFFF"/>
                </a:solidFill>
                <a:effectLst>
                  <a:outerShdw blurRad="12700" dist="25400" dir="2700000" rotWithShape="0">
                    <a:srgbClr val="000000"/>
                  </a:outerShdw>
                </a:effectLst>
                <a:uFill>
                  <a:solidFill>
                    <a:srgbClr val="FFFFFF"/>
                  </a:solidFill>
                </a:uFill>
              </a:rPr>
              <a:t>Motivation, attention, thinking, behaviour, feeling, imagery, sensory focusing</a:t>
            </a:r>
          </a:p>
        </p:txBody>
      </p:sp>
      <p:grpSp>
        <p:nvGrpSpPr>
          <p:cNvPr id="56" name="Group 56"/>
          <p:cNvGrpSpPr/>
          <p:nvPr/>
        </p:nvGrpSpPr>
        <p:grpSpPr>
          <a:xfrm>
            <a:off x="7164387" y="2924175"/>
            <a:ext cx="720726" cy="1694212"/>
            <a:chOff x="0" y="0"/>
            <a:chExt cx="720725" cy="1694211"/>
          </a:xfrm>
        </p:grpSpPr>
        <p:sp>
          <p:nvSpPr>
            <p:cNvPr id="53" name="Shape 53"/>
            <p:cNvSpPr/>
            <p:nvPr/>
          </p:nvSpPr>
          <p:spPr>
            <a:xfrm>
              <a:off x="0" y="0"/>
              <a:ext cx="720725" cy="16942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3454"/>
                    <a:pt x="21600" y="7714"/>
                  </a:cubicBezTo>
                  <a:lnTo>
                    <a:pt x="21600" y="12122"/>
                  </a:lnTo>
                  <a:cubicBezTo>
                    <a:pt x="21600" y="15392"/>
                    <a:pt x="15830" y="18306"/>
                    <a:pt x="7200" y="19396"/>
                  </a:cubicBezTo>
                  <a:lnTo>
                    <a:pt x="7200" y="21600"/>
                  </a:lnTo>
                  <a:lnTo>
                    <a:pt x="0" y="17633"/>
                  </a:lnTo>
                  <a:lnTo>
                    <a:pt x="7200" y="12784"/>
                  </a:lnTo>
                  <a:lnTo>
                    <a:pt x="7200" y="14987"/>
                  </a:lnTo>
                  <a:cubicBezTo>
                    <a:pt x="13710" y="14165"/>
                    <a:pt x="18727" y="12282"/>
                    <a:pt x="20700" y="9918"/>
                  </a:cubicBezTo>
                  <a:lnTo>
                    <a:pt x="20700" y="9918"/>
                  </a:lnTo>
                  <a:cubicBezTo>
                    <a:pt x="17970" y="6649"/>
                    <a:pt x="9552" y="4408"/>
                    <a:pt x="0" y="4408"/>
                  </a:cubicBezTo>
                  <a:close/>
                </a:path>
              </a:pathLst>
            </a:custGeom>
            <a:solidFill>
              <a:srgbClr val="FFFF00"/>
            </a:solidFill>
            <a:ln w="9525" cap="flat">
              <a:solidFill>
                <a:srgbClr val="000000"/>
              </a:solidFill>
              <a:prstDash val="solid"/>
              <a:round/>
            </a:ln>
            <a:effectLst/>
          </p:spPr>
          <p:txBody>
            <a:bodyPr wrap="square" lIns="0" tIns="0" rIns="0" bIns="0" numCol="1" anchor="ctr">
              <a:noAutofit/>
            </a:bodyPr>
            <a:lstStyle/>
            <a:p>
              <a:pPr lvl="0">
                <a:lnSpc>
                  <a:spcPct val="100000"/>
                </a:lnSpc>
                <a:spcBef>
                  <a:spcPts val="0"/>
                </a:spcBef>
                <a:defRPr sz="2000" b="0">
                  <a:solidFill>
                    <a:srgbClr val="FFFFFF"/>
                  </a:solidFill>
                  <a:uFill>
                    <a:solidFill>
                      <a:srgbClr val="FFFFFF"/>
                    </a:solidFill>
                  </a:uFill>
                </a:defRPr>
              </a:pPr>
              <a:endParaRPr/>
            </a:p>
          </p:txBody>
        </p:sp>
        <p:sp>
          <p:nvSpPr>
            <p:cNvPr id="54" name="Shape 54"/>
            <p:cNvSpPr/>
            <p:nvPr/>
          </p:nvSpPr>
          <p:spPr>
            <a:xfrm>
              <a:off x="0" y="0"/>
              <a:ext cx="720725" cy="9508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6154"/>
                    <a:pt x="21600" y="13745"/>
                  </a:cubicBezTo>
                  <a:lnTo>
                    <a:pt x="21600" y="21600"/>
                  </a:lnTo>
                  <a:cubicBezTo>
                    <a:pt x="21600" y="14009"/>
                    <a:pt x="11929" y="7855"/>
                    <a:pt x="0" y="7855"/>
                  </a:cubicBezTo>
                  <a:close/>
                </a:path>
              </a:pathLst>
            </a:custGeom>
            <a:solidFill>
              <a:srgbClr val="CCCC00"/>
            </a:solidFill>
            <a:ln w="12700" cap="flat">
              <a:noFill/>
              <a:miter lim="400000"/>
            </a:ln>
            <a:effectLst/>
          </p:spPr>
          <p:txBody>
            <a:bodyPr wrap="square" lIns="0" tIns="0" rIns="0" bIns="0" numCol="1" anchor="ctr">
              <a:noAutofit/>
            </a:bodyPr>
            <a:lstStyle/>
            <a:p>
              <a:pPr lvl="0">
                <a:lnSpc>
                  <a:spcPct val="100000"/>
                </a:lnSpc>
                <a:spcBef>
                  <a:spcPts val="0"/>
                </a:spcBef>
                <a:defRPr sz="2000" b="0">
                  <a:solidFill>
                    <a:srgbClr val="FFFFFF"/>
                  </a:solidFill>
                  <a:uFill>
                    <a:solidFill>
                      <a:srgbClr val="FFFFFF"/>
                    </a:solidFill>
                  </a:uFill>
                </a:defRPr>
              </a:pPr>
              <a:endParaRPr/>
            </a:p>
          </p:txBody>
        </p:sp>
        <p:sp>
          <p:nvSpPr>
            <p:cNvPr id="55" name="Shape 55"/>
            <p:cNvSpPr/>
            <p:nvPr/>
          </p:nvSpPr>
          <p:spPr>
            <a:xfrm>
              <a:off x="690682" y="777957"/>
              <a:ext cx="30043" cy="1728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4285"/>
                    <a:pt x="14324" y="7010"/>
                    <a:pt x="0" y="0"/>
                  </a:cubicBezTo>
                </a:path>
              </a:pathLst>
            </a:custGeom>
            <a:noFill/>
            <a:ln w="9525" cap="flat">
              <a:solidFill>
                <a:srgbClr val="000000"/>
              </a:solidFill>
              <a:prstDash val="solid"/>
              <a:round/>
            </a:ln>
            <a:effectLst/>
          </p:spPr>
          <p:txBody>
            <a:bodyPr wrap="square" lIns="0" tIns="0" rIns="0" bIns="0" numCol="1" anchor="ctr">
              <a:noAutofit/>
            </a:bodyPr>
            <a:lstStyle/>
            <a:p>
              <a:pPr lvl="0">
                <a:lnSpc>
                  <a:spcPct val="100000"/>
                </a:lnSpc>
                <a:spcBef>
                  <a:spcPts val="0"/>
                </a:spcBef>
                <a:defRPr sz="2000" b="0">
                  <a:solidFill>
                    <a:srgbClr val="FFFFFF"/>
                  </a:solidFill>
                  <a:uFill>
                    <a:solidFill>
                      <a:srgbClr val="FFFFFF"/>
                    </a:solidFill>
                  </a:uFill>
                </a:defRPr>
              </a:pPr>
              <a:endParaRPr/>
            </a:p>
          </p:txBody>
        </p:sp>
      </p:grpSp>
      <p:grpSp>
        <p:nvGrpSpPr>
          <p:cNvPr id="60" name="Group 60"/>
          <p:cNvGrpSpPr/>
          <p:nvPr/>
        </p:nvGrpSpPr>
        <p:grpSpPr>
          <a:xfrm>
            <a:off x="1804400" y="2846114"/>
            <a:ext cx="922417" cy="1701848"/>
            <a:chOff x="0" y="0"/>
            <a:chExt cx="922416" cy="1701846"/>
          </a:xfrm>
        </p:grpSpPr>
        <p:sp>
          <p:nvSpPr>
            <p:cNvPr id="57" name="Shape 57"/>
            <p:cNvSpPr/>
            <p:nvPr/>
          </p:nvSpPr>
          <p:spPr>
            <a:xfrm rot="11244631">
              <a:off x="101639" y="39599"/>
              <a:ext cx="719138" cy="16226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3454"/>
                    <a:pt x="21600" y="7714"/>
                  </a:cubicBezTo>
                  <a:lnTo>
                    <a:pt x="21600" y="12122"/>
                  </a:lnTo>
                  <a:cubicBezTo>
                    <a:pt x="21600" y="15392"/>
                    <a:pt x="15830" y="18306"/>
                    <a:pt x="7200" y="19396"/>
                  </a:cubicBezTo>
                  <a:lnTo>
                    <a:pt x="7200" y="21600"/>
                  </a:lnTo>
                  <a:lnTo>
                    <a:pt x="0" y="17633"/>
                  </a:lnTo>
                  <a:lnTo>
                    <a:pt x="7200" y="12784"/>
                  </a:lnTo>
                  <a:lnTo>
                    <a:pt x="7200" y="14987"/>
                  </a:lnTo>
                  <a:cubicBezTo>
                    <a:pt x="13710" y="14165"/>
                    <a:pt x="18727" y="12282"/>
                    <a:pt x="20700" y="9918"/>
                  </a:cubicBezTo>
                  <a:lnTo>
                    <a:pt x="20700" y="9918"/>
                  </a:lnTo>
                  <a:cubicBezTo>
                    <a:pt x="17970" y="6649"/>
                    <a:pt x="9552" y="4408"/>
                    <a:pt x="0" y="4408"/>
                  </a:cubicBezTo>
                  <a:close/>
                </a:path>
              </a:pathLst>
            </a:custGeom>
            <a:solidFill>
              <a:srgbClr val="FFFF00"/>
            </a:solidFill>
            <a:ln w="9525" cap="flat">
              <a:solidFill>
                <a:srgbClr val="000000"/>
              </a:solidFill>
              <a:prstDash val="solid"/>
              <a:round/>
            </a:ln>
            <a:effectLst/>
          </p:spPr>
          <p:txBody>
            <a:bodyPr wrap="square" lIns="0" tIns="0" rIns="0" bIns="0" numCol="1" anchor="ctr">
              <a:noAutofit/>
            </a:bodyPr>
            <a:lstStyle/>
            <a:p>
              <a:pPr lvl="0">
                <a:lnSpc>
                  <a:spcPct val="100000"/>
                </a:lnSpc>
                <a:spcBef>
                  <a:spcPts val="0"/>
                </a:spcBef>
                <a:defRPr sz="2000" b="0">
                  <a:solidFill>
                    <a:srgbClr val="FFFFFF"/>
                  </a:solidFill>
                  <a:uFill>
                    <a:solidFill>
                      <a:srgbClr val="FFFFFF"/>
                    </a:solidFill>
                  </a:uFill>
                </a:defRPr>
              </a:pPr>
              <a:endParaRPr/>
            </a:p>
          </p:txBody>
        </p:sp>
        <p:sp>
          <p:nvSpPr>
            <p:cNvPr id="58" name="Shape 58"/>
            <p:cNvSpPr/>
            <p:nvPr/>
          </p:nvSpPr>
          <p:spPr>
            <a:xfrm rot="11244631">
              <a:off x="55724" y="748604"/>
              <a:ext cx="719139" cy="9106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6154"/>
                    <a:pt x="21600" y="13745"/>
                  </a:cubicBezTo>
                  <a:lnTo>
                    <a:pt x="21600" y="21600"/>
                  </a:lnTo>
                  <a:cubicBezTo>
                    <a:pt x="21600" y="14009"/>
                    <a:pt x="11929" y="7855"/>
                    <a:pt x="0" y="7855"/>
                  </a:cubicBezTo>
                  <a:close/>
                </a:path>
              </a:pathLst>
            </a:custGeom>
            <a:solidFill>
              <a:srgbClr val="CCCC00"/>
            </a:solidFill>
            <a:ln w="12700" cap="flat">
              <a:noFill/>
              <a:miter lim="400000"/>
            </a:ln>
            <a:effectLst/>
          </p:spPr>
          <p:txBody>
            <a:bodyPr wrap="square" lIns="0" tIns="0" rIns="0" bIns="0" numCol="1" anchor="ctr">
              <a:noAutofit/>
            </a:bodyPr>
            <a:lstStyle/>
            <a:p>
              <a:pPr lvl="0">
                <a:lnSpc>
                  <a:spcPct val="100000"/>
                </a:lnSpc>
                <a:spcBef>
                  <a:spcPts val="0"/>
                </a:spcBef>
                <a:defRPr sz="2000" b="0">
                  <a:solidFill>
                    <a:srgbClr val="FFFFFF"/>
                  </a:solidFill>
                  <a:uFill>
                    <a:solidFill>
                      <a:srgbClr val="FFFFFF"/>
                    </a:solidFill>
                  </a:uFill>
                </a:defRPr>
              </a:pPr>
              <a:endParaRPr/>
            </a:p>
          </p:txBody>
        </p:sp>
        <p:sp>
          <p:nvSpPr>
            <p:cNvPr id="59" name="Shape 59"/>
            <p:cNvSpPr/>
            <p:nvPr/>
          </p:nvSpPr>
          <p:spPr>
            <a:xfrm rot="11244631">
              <a:off x="106653" y="707272"/>
              <a:ext cx="29977" cy="165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4285"/>
                    <a:pt x="14324" y="7010"/>
                    <a:pt x="0" y="0"/>
                  </a:cubicBezTo>
                </a:path>
              </a:pathLst>
            </a:custGeom>
            <a:noFill/>
            <a:ln w="9525" cap="flat">
              <a:solidFill>
                <a:srgbClr val="000000"/>
              </a:solidFill>
              <a:prstDash val="solid"/>
              <a:round/>
            </a:ln>
            <a:effectLst/>
          </p:spPr>
          <p:txBody>
            <a:bodyPr wrap="square" lIns="0" tIns="0" rIns="0" bIns="0" numCol="1" anchor="ctr">
              <a:noAutofit/>
            </a:bodyPr>
            <a:lstStyle/>
            <a:p>
              <a:pPr lvl="0">
                <a:lnSpc>
                  <a:spcPct val="100000"/>
                </a:lnSpc>
                <a:spcBef>
                  <a:spcPts val="0"/>
                </a:spcBef>
                <a:defRPr sz="2000" b="0">
                  <a:solidFill>
                    <a:srgbClr val="FFFFFF"/>
                  </a:solidFill>
                  <a:uFill>
                    <a:solidFill>
                      <a:srgbClr val="FFFFFF"/>
                    </a:solidFill>
                  </a:uFill>
                </a:defRPr>
              </a:pPr>
              <a:endParaRPr/>
            </a:p>
          </p:txBody>
        </p:sp>
      </p:grpSp>
      <p:sp>
        <p:nvSpPr>
          <p:cNvPr id="61" name="Shape 61"/>
          <p:cNvSpPr/>
          <p:nvPr/>
        </p:nvSpPr>
        <p:spPr>
          <a:xfrm>
            <a:off x="3492499" y="2997200"/>
            <a:ext cx="2592389" cy="13668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a:solidFill/>
            <a:round/>
          </a:ln>
        </p:spPr>
        <p:txBody>
          <a:bodyPr lIns="0" tIns="0" rIns="0" bIns="0" anchor="ctr"/>
          <a:lstStyle/>
          <a:p>
            <a:pPr lvl="0">
              <a:lnSpc>
                <a:spcPct val="100000"/>
              </a:lnSpc>
              <a:spcBef>
                <a:spcPts val="0"/>
              </a:spcBef>
              <a:defRPr sz="2000" b="0">
                <a:solidFill>
                  <a:srgbClr val="FFFFFF"/>
                </a:solidFill>
                <a:uFill>
                  <a:solidFill>
                    <a:srgbClr val="FFFFFF"/>
                  </a:solidFill>
                </a:uFill>
              </a:defRPr>
            </a:pPr>
            <a:endParaRPr/>
          </a:p>
        </p:txBody>
      </p:sp>
      <p:sp>
        <p:nvSpPr>
          <p:cNvPr id="62" name="Shape 62"/>
          <p:cNvSpPr/>
          <p:nvPr/>
        </p:nvSpPr>
        <p:spPr>
          <a:xfrm>
            <a:off x="3708400" y="3284537"/>
            <a:ext cx="2232025" cy="8172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100000"/>
              </a:lnSpc>
              <a:spcBef>
                <a:spcPts val="1200"/>
              </a:spcBef>
              <a:defRPr sz="1800" b="0">
                <a:uFillTx/>
              </a:defRPr>
            </a:pPr>
            <a:r>
              <a:rPr sz="2000">
                <a:solidFill>
                  <a:srgbClr val="0000CC"/>
                </a:solidFill>
                <a:effectLst>
                  <a:outerShdw blurRad="12700" dist="25400" dir="2700000" rotWithShape="0">
                    <a:srgbClr val="000000"/>
                  </a:outerShdw>
                </a:effectLst>
                <a:uFill>
                  <a:solidFill>
                    <a:srgbClr val="0000CC"/>
                  </a:solidFill>
                </a:uFill>
              </a:rPr>
              <a:t>Wisdom</a:t>
            </a:r>
          </a:p>
          <a:p>
            <a:pPr lvl="0" algn="ctr">
              <a:lnSpc>
                <a:spcPct val="100000"/>
              </a:lnSpc>
              <a:spcBef>
                <a:spcPts val="1200"/>
              </a:spcBef>
              <a:defRPr sz="1800" b="0">
                <a:uFillTx/>
              </a:defRPr>
            </a:pPr>
            <a:r>
              <a:rPr sz="2000">
                <a:solidFill>
                  <a:srgbClr val="0000CC"/>
                </a:solidFill>
                <a:effectLst>
                  <a:outerShdw blurRad="12700" dist="25400" dir="2700000" rotWithShape="0">
                    <a:srgbClr val="000000"/>
                  </a:outerShdw>
                </a:effectLst>
                <a:uFill>
                  <a:solidFill>
                    <a:srgbClr val="0000CC"/>
                  </a:solidFill>
                </a:uFill>
              </a:rPr>
              <a:t>Courage</a:t>
            </a:r>
          </a:p>
        </p:txBody>
      </p:sp>
      <p:sp>
        <p:nvSpPr>
          <p:cNvPr id="63" name="Shape 63"/>
          <p:cNvSpPr/>
          <p:nvPr/>
        </p:nvSpPr>
        <p:spPr>
          <a:xfrm>
            <a:off x="900112" y="6308725"/>
            <a:ext cx="7632701"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FFFF99"/>
                </a:solidFill>
                <a:effectLst>
                  <a:outerShdw blurRad="12700" dist="25400" dir="2700000" rotWithShape="0">
                    <a:srgbClr val="000000"/>
                  </a:outerShdw>
                </a:effectLst>
                <a:uFill>
                  <a:solidFill>
                    <a:srgbClr val="FFFF99"/>
                  </a:solidFill>
                </a:uFill>
              </a:defRPr>
            </a:lvl1pPr>
          </a:lstStyle>
          <a:p>
            <a:pPr lvl="0">
              <a:defRPr>
                <a:solidFill>
                  <a:srgbClr val="000000"/>
                </a:solidFill>
                <a:effectLst/>
                <a:uFillTx/>
              </a:defRPr>
            </a:pPr>
            <a:r>
              <a:rPr>
                <a:solidFill>
                  <a:srgbClr val="FFFF99"/>
                </a:solidFill>
                <a:effectLst>
                  <a:outerShdw blurRad="12700" dist="25400" dir="2700000" rotWithShape="0">
                    <a:srgbClr val="000000"/>
                  </a:outerShdw>
                </a:effectLst>
                <a:uFill>
                  <a:solidFill>
                    <a:srgbClr val="FFFF99"/>
                  </a:solidFill>
                </a:uFill>
              </a:rPr>
              <a:t>Build compassionate capacity for engaging and changing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51"/>
                                        </p:tgtEl>
                                        <p:attrNameLst>
                                          <p:attrName>style.visibility</p:attrName>
                                        </p:attrNameLst>
                                      </p:cBhvr>
                                      <p:to>
                                        <p:strVal val="visible"/>
                                      </p:to>
                                    </p:set>
                                    <p:animEffect transition="in" filter="fade">
                                      <p:cBhvr>
                                        <p:cTn id="7" dur="20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52"/>
                                        </p:tgtEl>
                                        <p:attrNameLst>
                                          <p:attrName>style.visibility</p:attrName>
                                        </p:attrNameLst>
                                      </p:cBhvr>
                                      <p:to>
                                        <p:strVal val="visible"/>
                                      </p:to>
                                    </p:set>
                                    <p:animEffect transition="in" filter="fade">
                                      <p:cBhvr>
                                        <p:cTn id="12" dur="20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60"/>
                                        </p:tgtEl>
                                        <p:attrNameLst>
                                          <p:attrName>style.visibility</p:attrName>
                                        </p:attrNameLst>
                                      </p:cBhvr>
                                      <p:to>
                                        <p:strVal val="visible"/>
                                      </p:to>
                                    </p:set>
                                    <p:animEffect transition="in" filter="fade">
                                      <p:cBhvr>
                                        <p:cTn id="17" dur="2000"/>
                                        <p:tgtEl>
                                          <p:spTgt spid="60"/>
                                        </p:tgtEl>
                                      </p:cBhvr>
                                    </p:animEffect>
                                  </p:childTnLst>
                                </p:cTn>
                              </p:par>
                            </p:childTnLst>
                          </p:cTn>
                        </p:par>
                        <p:par>
                          <p:cTn id="18" fill="hold">
                            <p:stCondLst>
                              <p:cond delay="2000"/>
                            </p:stCondLst>
                            <p:childTnLst>
                              <p:par>
                                <p:cTn id="19" presetID="10" presetClass="entr" presetSubtype="0" fill="hold" grpId="4" nodeType="afterEffect">
                                  <p:stCondLst>
                                    <p:cond delay="0"/>
                                  </p:stCondLst>
                                  <p:iterate>
                                    <p:tmAbs val="0"/>
                                  </p:iterate>
                                  <p:childTnLst>
                                    <p:set>
                                      <p:cBhvr>
                                        <p:cTn id="20" fill="hold"/>
                                        <p:tgtEl>
                                          <p:spTgt spid="56"/>
                                        </p:tgtEl>
                                        <p:attrNameLst>
                                          <p:attrName>style.visibility</p:attrName>
                                        </p:attrNameLst>
                                      </p:cBhvr>
                                      <p:to>
                                        <p:strVal val="visible"/>
                                      </p:to>
                                    </p:set>
                                    <p:animEffect transition="in" filter="fade">
                                      <p:cBhvr>
                                        <p:cTn id="21" dur="20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5" nodeType="clickEffect">
                                  <p:stCondLst>
                                    <p:cond delay="0"/>
                                  </p:stCondLst>
                                  <p:iterate>
                                    <p:tmAbs val="0"/>
                                  </p:iterate>
                                  <p:childTnLst>
                                    <p:set>
                                      <p:cBhvr>
                                        <p:cTn id="25" fill="hold"/>
                                        <p:tgtEl>
                                          <p:spTgt spid="61"/>
                                        </p:tgtEl>
                                        <p:attrNameLst>
                                          <p:attrName>style.visibility</p:attrName>
                                        </p:attrNameLst>
                                      </p:cBhvr>
                                      <p:to>
                                        <p:strVal val="visible"/>
                                      </p:to>
                                    </p:set>
                                    <p:animEffect transition="in" filter="fade">
                                      <p:cBhvr>
                                        <p:cTn id="26" dur="2000"/>
                                        <p:tgtEl>
                                          <p:spTgt spid="6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6" nodeType="clickEffect">
                                  <p:stCondLst>
                                    <p:cond delay="0"/>
                                  </p:stCondLst>
                                  <p:iterate>
                                    <p:tmAbs val="0"/>
                                  </p:iterate>
                                  <p:childTnLst>
                                    <p:set>
                                      <p:cBhvr>
                                        <p:cTn id="30" fill="hold"/>
                                        <p:tgtEl>
                                          <p:spTgt spid="62">
                                            <p:bg/>
                                          </p:spTgt>
                                        </p:tgtEl>
                                        <p:attrNameLst>
                                          <p:attrName>style.visibility</p:attrName>
                                        </p:attrNameLst>
                                      </p:cBhvr>
                                      <p:to>
                                        <p:strVal val="visible"/>
                                      </p:to>
                                    </p:set>
                                    <p:animEffect transition="in" filter="fade">
                                      <p:cBhvr>
                                        <p:cTn id="31" dur="2000"/>
                                        <p:tgtEl>
                                          <p:spTgt spid="62">
                                            <p:bg/>
                                          </p:spTgt>
                                        </p:tgtEl>
                                      </p:cBhvr>
                                    </p:animEffect>
                                  </p:childTnLst>
                                </p:cTn>
                              </p:par>
                              <p:par>
                                <p:cTn id="32" presetID="10" presetClass="entr" presetSubtype="0" fill="hold" grpId="6">
                                  <p:stCondLst>
                                    <p:cond delay="0"/>
                                  </p:stCondLst>
                                  <p:iterate>
                                    <p:tmAbs val="0"/>
                                  </p:iterate>
                                  <p:childTnLst>
                                    <p:set>
                                      <p:cBhvr>
                                        <p:cTn id="33" fill="hold"/>
                                        <p:tgtEl>
                                          <p:spTgt spid="62">
                                            <p:txEl>
                                              <p:pRg st="0" end="0"/>
                                            </p:txEl>
                                          </p:spTgt>
                                        </p:tgtEl>
                                        <p:attrNameLst>
                                          <p:attrName>style.visibility</p:attrName>
                                        </p:attrNameLst>
                                      </p:cBhvr>
                                      <p:to>
                                        <p:strVal val="visible"/>
                                      </p:to>
                                    </p:set>
                                    <p:animEffect transition="in" filter="fade">
                                      <p:cBhvr>
                                        <p:cTn id="34" dur="2000"/>
                                        <p:tgtEl>
                                          <p:spTgt spid="62">
                                            <p:txEl>
                                              <p:pRg st="0" end="0"/>
                                            </p:txEl>
                                          </p:spTgt>
                                        </p:tgtEl>
                                      </p:cBhvr>
                                    </p:animEffect>
                                  </p:childTnLst>
                                </p:cTn>
                              </p:par>
                            </p:childTnLst>
                          </p:cTn>
                        </p:par>
                        <p:par>
                          <p:cTn id="35" fill="hold">
                            <p:stCondLst>
                              <p:cond delay="2000"/>
                            </p:stCondLst>
                            <p:childTnLst>
                              <p:par>
                                <p:cTn id="36" presetID="10" presetClass="entr" presetSubtype="0" fill="hold" grpId="6" nodeType="afterEffect">
                                  <p:stCondLst>
                                    <p:cond delay="0"/>
                                  </p:stCondLst>
                                  <p:iterate>
                                    <p:tmAbs val="0"/>
                                  </p:iterate>
                                  <p:childTnLst>
                                    <p:set>
                                      <p:cBhvr>
                                        <p:cTn id="37" fill="hold"/>
                                        <p:tgtEl>
                                          <p:spTgt spid="62">
                                            <p:txEl>
                                              <p:pRg st="1" end="1"/>
                                            </p:txEl>
                                          </p:spTgt>
                                        </p:tgtEl>
                                        <p:attrNameLst>
                                          <p:attrName>style.visibility</p:attrName>
                                        </p:attrNameLst>
                                      </p:cBhvr>
                                      <p:to>
                                        <p:strVal val="visible"/>
                                      </p:to>
                                    </p:set>
                                    <p:animEffect transition="in" filter="fade">
                                      <p:cBhvr>
                                        <p:cTn id="38" dur="2000"/>
                                        <p:tgtEl>
                                          <p:spTgt spid="6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7" nodeType="clickEffect">
                                  <p:stCondLst>
                                    <p:cond delay="0"/>
                                  </p:stCondLst>
                                  <p:iterate>
                                    <p:tmAbs val="0"/>
                                  </p:iterate>
                                  <p:childTnLst>
                                    <p:set>
                                      <p:cBhvr>
                                        <p:cTn id="42" fill="hold"/>
                                        <p:tgtEl>
                                          <p:spTgt spid="63"/>
                                        </p:tgtEl>
                                        <p:attrNameLst>
                                          <p:attrName>style.visibility</p:attrName>
                                        </p:attrNameLst>
                                      </p:cBhvr>
                                      <p:to>
                                        <p:strVal val="visible"/>
                                      </p:to>
                                    </p:set>
                                    <p:animEffect transition="in" filter="fade">
                                      <p:cBhvr>
                                        <p:cTn id="43"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1" animBg="1" advAuto="0"/>
      <p:bldP spid="52" grpId="2" animBg="1" advAuto="0"/>
      <p:bldP spid="56" grpId="4" animBg="1" advAuto="0"/>
      <p:bldP spid="60" grpId="3" animBg="1" advAuto="0"/>
      <p:bldP spid="61" grpId="5" animBg="1" advAuto="0"/>
      <p:bldP spid="62" grpId="6" build="p" bldLvl="5" animBg="1" advAuto="0"/>
      <p:bldP spid="63" grpId="7"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6" name="Group 326"/>
          <p:cNvGrpSpPr/>
          <p:nvPr/>
        </p:nvGrpSpPr>
        <p:grpSpPr>
          <a:xfrm>
            <a:off x="1760537" y="3997253"/>
            <a:ext cx="4068763" cy="2190894"/>
            <a:chOff x="0" y="0"/>
            <a:chExt cx="4068762" cy="2190893"/>
          </a:xfrm>
        </p:grpSpPr>
        <p:sp>
          <p:nvSpPr>
            <p:cNvPr id="320" name="Shape 320"/>
            <p:cNvSpPr/>
            <p:nvPr/>
          </p:nvSpPr>
          <p:spPr>
            <a:xfrm>
              <a:off x="2438399" y="1436759"/>
              <a:ext cx="152402" cy="152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0000"/>
            </a:solidFill>
            <a:ln w="12700" cap="flat">
              <a:noFill/>
              <a:miter lim="400000"/>
            </a:ln>
            <a:effectLst/>
          </p:spPr>
          <p:txBody>
            <a:bodyPr wrap="square" lIns="0" tIns="0" rIns="0" bIns="0" numCol="1" anchor="ctr">
              <a:noAutofit/>
            </a:bodyPr>
            <a:lstStyle/>
            <a:p>
              <a:pPr lvl="0">
                <a:lnSpc>
                  <a:spcPct val="100000"/>
                </a:lnSpc>
                <a:spcBef>
                  <a:spcPts val="0"/>
                </a:spcBef>
                <a:defRPr sz="1800" b="0"/>
              </a:pPr>
              <a:endParaRPr/>
            </a:p>
          </p:txBody>
        </p:sp>
        <p:sp>
          <p:nvSpPr>
            <p:cNvPr id="321" name="Shape 321"/>
            <p:cNvSpPr/>
            <p:nvPr/>
          </p:nvSpPr>
          <p:spPr>
            <a:xfrm rot="14507659">
              <a:off x="1439862" y="-85654"/>
              <a:ext cx="1219201" cy="23622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8575" cap="flat">
              <a:solidFill>
                <a:srgbClr val="FF0000"/>
              </a:solidFill>
              <a:prstDash val="solid"/>
              <a:round/>
            </a:ln>
            <a:effectLst/>
          </p:spPr>
          <p:txBody>
            <a:bodyPr wrap="square" lIns="0" tIns="0" rIns="0" bIns="0" numCol="1" anchor="ctr">
              <a:noAutofit/>
            </a:bodyPr>
            <a:lstStyle/>
            <a:p>
              <a:pPr lvl="0">
                <a:lnSpc>
                  <a:spcPct val="100000"/>
                </a:lnSpc>
                <a:spcBef>
                  <a:spcPts val="0"/>
                </a:spcBef>
                <a:defRPr sz="1800" b="0"/>
              </a:pPr>
              <a:endParaRPr/>
            </a:p>
          </p:txBody>
        </p:sp>
        <p:sp>
          <p:nvSpPr>
            <p:cNvPr id="322" name="Shape 322"/>
            <p:cNvSpPr/>
            <p:nvPr/>
          </p:nvSpPr>
          <p:spPr>
            <a:xfrm>
              <a:off x="749300" y="1446284"/>
              <a:ext cx="566738" cy="566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808080">
                <a:alpha val="36862"/>
              </a:srgbClr>
            </a:solidFill>
            <a:ln w="12700" cap="flat">
              <a:noFill/>
              <a:miter lim="400000"/>
            </a:ln>
            <a:effectLst/>
          </p:spPr>
          <p:txBody>
            <a:bodyPr wrap="square" lIns="0" tIns="0" rIns="0" bIns="0" numCol="1" anchor="ctr">
              <a:noAutofit/>
            </a:bodyPr>
            <a:lstStyle/>
            <a:p>
              <a:pPr lvl="0">
                <a:lnSpc>
                  <a:spcPct val="100000"/>
                </a:lnSpc>
                <a:spcBef>
                  <a:spcPts val="0"/>
                </a:spcBef>
                <a:defRPr sz="1800" b="0"/>
              </a:pPr>
              <a:endParaRPr/>
            </a:p>
          </p:txBody>
        </p:sp>
        <p:sp>
          <p:nvSpPr>
            <p:cNvPr id="323" name="Shape 323"/>
            <p:cNvSpPr/>
            <p:nvPr/>
          </p:nvSpPr>
          <p:spPr>
            <a:xfrm>
              <a:off x="0" y="1578046"/>
              <a:ext cx="1033463" cy="2754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r">
                <a:lnSpc>
                  <a:spcPct val="100000"/>
                </a:lnSpc>
                <a:spcBef>
                  <a:spcPts val="700"/>
                </a:spcBef>
                <a:defRPr sz="1200" b="0"/>
              </a:lvl1pPr>
            </a:lstStyle>
            <a:p>
              <a:pPr lvl="0">
                <a:defRPr sz="1800">
                  <a:uFillTx/>
                </a:defRPr>
              </a:pPr>
              <a:r>
                <a:rPr sz="1200" dirty="0">
                  <a:solidFill>
                    <a:srgbClr val="FFFFFF"/>
                  </a:solidFill>
                  <a:uFill>
                    <a:solidFill/>
                  </a:uFill>
                </a:rPr>
                <a:t>THEN</a:t>
              </a:r>
            </a:p>
          </p:txBody>
        </p:sp>
        <p:sp>
          <p:nvSpPr>
            <p:cNvPr id="324" name="Shape 324"/>
            <p:cNvSpPr/>
            <p:nvPr/>
          </p:nvSpPr>
          <p:spPr>
            <a:xfrm>
              <a:off x="2857500" y="274709"/>
              <a:ext cx="566738" cy="566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0000">
                <a:alpha val="36862"/>
              </a:srgbClr>
            </a:solidFill>
            <a:ln w="12700" cap="flat">
              <a:noFill/>
              <a:miter lim="400000"/>
            </a:ln>
            <a:effectLst/>
          </p:spPr>
          <p:txBody>
            <a:bodyPr wrap="square" lIns="0" tIns="0" rIns="0" bIns="0" numCol="1" anchor="ctr">
              <a:noAutofit/>
            </a:bodyPr>
            <a:lstStyle/>
            <a:p>
              <a:pPr lvl="0">
                <a:lnSpc>
                  <a:spcPct val="100000"/>
                </a:lnSpc>
                <a:spcBef>
                  <a:spcPts val="0"/>
                </a:spcBef>
                <a:defRPr sz="1800" b="0"/>
              </a:pPr>
              <a:endParaRPr/>
            </a:p>
          </p:txBody>
        </p:sp>
        <p:sp>
          <p:nvSpPr>
            <p:cNvPr id="325" name="Shape 325"/>
            <p:cNvSpPr/>
            <p:nvPr/>
          </p:nvSpPr>
          <p:spPr>
            <a:xfrm>
              <a:off x="3035300" y="269947"/>
              <a:ext cx="1033463" cy="2754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100000"/>
                </a:lnSpc>
                <a:spcBef>
                  <a:spcPts val="700"/>
                </a:spcBef>
                <a:defRPr sz="1200" b="0">
                  <a:solidFill>
                    <a:srgbClr val="FF0000"/>
                  </a:solidFill>
                  <a:uFill>
                    <a:solidFill>
                      <a:srgbClr val="FF0000"/>
                    </a:solidFill>
                  </a:uFill>
                </a:defRPr>
              </a:lvl1pPr>
            </a:lstStyle>
            <a:p>
              <a:pPr lvl="0">
                <a:defRPr sz="1800">
                  <a:solidFill>
                    <a:srgbClr val="000000"/>
                  </a:solidFill>
                  <a:uFillTx/>
                </a:defRPr>
              </a:pPr>
              <a:r>
                <a:rPr sz="1200">
                  <a:solidFill>
                    <a:srgbClr val="FF0000"/>
                  </a:solidFill>
                  <a:uFill>
                    <a:solidFill>
                      <a:srgbClr val="FF0000"/>
                    </a:solidFill>
                  </a:uFill>
                </a:rPr>
                <a:t>NOW</a:t>
              </a:r>
            </a:p>
          </p:txBody>
        </p:sp>
      </p:grpSp>
      <p:grpSp>
        <p:nvGrpSpPr>
          <p:cNvPr id="333" name="Group 333"/>
          <p:cNvGrpSpPr/>
          <p:nvPr/>
        </p:nvGrpSpPr>
        <p:grpSpPr>
          <a:xfrm>
            <a:off x="3873500" y="1993899"/>
            <a:ext cx="1612900" cy="3120267"/>
            <a:chOff x="0" y="0"/>
            <a:chExt cx="1612900" cy="3120265"/>
          </a:xfrm>
        </p:grpSpPr>
        <p:sp>
          <p:nvSpPr>
            <p:cNvPr id="327" name="Shape 327"/>
            <p:cNvSpPr/>
            <p:nvPr/>
          </p:nvSpPr>
          <p:spPr>
            <a:xfrm>
              <a:off x="38099" y="1125537"/>
              <a:ext cx="152402" cy="152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FF"/>
            </a:solidFill>
            <a:ln w="12700" cap="flat">
              <a:noFill/>
              <a:miter lim="400000"/>
            </a:ln>
            <a:effectLst/>
          </p:spPr>
          <p:txBody>
            <a:bodyPr wrap="square" lIns="0" tIns="0" rIns="0" bIns="0" numCol="1" anchor="ctr">
              <a:noAutofit/>
            </a:bodyPr>
            <a:lstStyle/>
            <a:p>
              <a:pPr lvl="0">
                <a:lnSpc>
                  <a:spcPct val="100000"/>
                </a:lnSpc>
                <a:spcBef>
                  <a:spcPts val="0"/>
                </a:spcBef>
                <a:defRPr sz="1800" b="0"/>
              </a:pPr>
              <a:endParaRPr/>
            </a:p>
          </p:txBody>
        </p:sp>
        <p:sp>
          <p:nvSpPr>
            <p:cNvPr id="328" name="Shape 328"/>
            <p:cNvSpPr/>
            <p:nvPr/>
          </p:nvSpPr>
          <p:spPr>
            <a:xfrm>
              <a:off x="88899" y="393699"/>
              <a:ext cx="1219202" cy="23622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8575" cap="flat">
              <a:solidFill>
                <a:srgbClr val="0000FF"/>
              </a:solidFill>
              <a:prstDash val="solid"/>
              <a:round/>
            </a:ln>
            <a:effectLst/>
          </p:spPr>
          <p:txBody>
            <a:bodyPr wrap="square" lIns="0" tIns="0" rIns="0" bIns="0" numCol="1" anchor="ctr">
              <a:noAutofit/>
            </a:bodyPr>
            <a:lstStyle/>
            <a:p>
              <a:pPr lvl="0">
                <a:lnSpc>
                  <a:spcPct val="100000"/>
                </a:lnSpc>
                <a:spcBef>
                  <a:spcPts val="0"/>
                </a:spcBef>
                <a:defRPr sz="1800" b="0"/>
              </a:pPr>
              <a:endParaRPr/>
            </a:p>
          </p:txBody>
        </p:sp>
        <p:sp>
          <p:nvSpPr>
            <p:cNvPr id="329" name="Shape 329"/>
            <p:cNvSpPr/>
            <p:nvPr/>
          </p:nvSpPr>
          <p:spPr>
            <a:xfrm>
              <a:off x="393700" y="58737"/>
              <a:ext cx="566738" cy="566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808080">
                <a:alpha val="36862"/>
              </a:srgbClr>
            </a:solidFill>
            <a:ln w="12700" cap="flat">
              <a:noFill/>
              <a:miter lim="400000"/>
            </a:ln>
            <a:effectLst/>
          </p:spPr>
          <p:txBody>
            <a:bodyPr wrap="square" lIns="0" tIns="0" rIns="0" bIns="0" numCol="1" anchor="ctr">
              <a:noAutofit/>
            </a:bodyPr>
            <a:lstStyle/>
            <a:p>
              <a:pPr lvl="0">
                <a:lnSpc>
                  <a:spcPct val="100000"/>
                </a:lnSpc>
                <a:spcBef>
                  <a:spcPts val="0"/>
                </a:spcBef>
                <a:defRPr sz="1800" b="0"/>
              </a:pPr>
              <a:endParaRPr/>
            </a:p>
          </p:txBody>
        </p:sp>
        <p:sp>
          <p:nvSpPr>
            <p:cNvPr id="330" name="Shape 330"/>
            <p:cNvSpPr/>
            <p:nvPr/>
          </p:nvSpPr>
          <p:spPr>
            <a:xfrm>
              <a:off x="0" y="0"/>
              <a:ext cx="1033463" cy="2754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r">
                <a:lnSpc>
                  <a:spcPct val="100000"/>
                </a:lnSpc>
                <a:spcBef>
                  <a:spcPts val="700"/>
                </a:spcBef>
                <a:defRPr sz="1200" b="0"/>
              </a:lvl1pPr>
            </a:lstStyle>
            <a:p>
              <a:pPr lvl="0">
                <a:defRPr sz="1800">
                  <a:uFillTx/>
                </a:defRPr>
              </a:pPr>
              <a:r>
                <a:rPr sz="1200" dirty="0">
                  <a:solidFill>
                    <a:srgbClr val="FFFFFF"/>
                  </a:solidFill>
                  <a:uFill>
                    <a:solidFill/>
                  </a:uFill>
                </a:rPr>
                <a:t>YOU</a:t>
              </a:r>
            </a:p>
          </p:txBody>
        </p:sp>
        <p:sp>
          <p:nvSpPr>
            <p:cNvPr id="331" name="Shape 331"/>
            <p:cNvSpPr/>
            <p:nvPr/>
          </p:nvSpPr>
          <p:spPr>
            <a:xfrm>
              <a:off x="427037" y="2532062"/>
              <a:ext cx="566739" cy="566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FF">
                <a:alpha val="36862"/>
              </a:srgbClr>
            </a:solidFill>
            <a:ln w="12700" cap="flat">
              <a:noFill/>
              <a:miter lim="400000"/>
            </a:ln>
            <a:effectLst/>
          </p:spPr>
          <p:txBody>
            <a:bodyPr wrap="square" lIns="0" tIns="0" rIns="0" bIns="0" numCol="1" anchor="ctr">
              <a:noAutofit/>
            </a:bodyPr>
            <a:lstStyle/>
            <a:p>
              <a:pPr lvl="0">
                <a:lnSpc>
                  <a:spcPct val="100000"/>
                </a:lnSpc>
                <a:spcBef>
                  <a:spcPts val="0"/>
                </a:spcBef>
                <a:defRPr sz="1800" b="0"/>
              </a:pPr>
              <a:endParaRPr/>
            </a:p>
          </p:txBody>
        </p:sp>
        <p:sp>
          <p:nvSpPr>
            <p:cNvPr id="332" name="Shape 332"/>
            <p:cNvSpPr/>
            <p:nvPr/>
          </p:nvSpPr>
          <p:spPr>
            <a:xfrm>
              <a:off x="579437" y="2844800"/>
              <a:ext cx="1033463" cy="2754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100000"/>
                </a:lnSpc>
                <a:spcBef>
                  <a:spcPts val="700"/>
                </a:spcBef>
                <a:defRPr sz="1200" b="0"/>
              </a:lvl1pPr>
            </a:lstStyle>
            <a:p>
              <a:pPr lvl="0">
                <a:defRPr sz="1800">
                  <a:uFillTx/>
                </a:defRPr>
              </a:pPr>
              <a:r>
                <a:rPr sz="1200">
                  <a:uFill>
                    <a:solidFill/>
                  </a:uFill>
                </a:rPr>
                <a:t>I</a:t>
              </a:r>
            </a:p>
          </p:txBody>
        </p:sp>
      </p:grpSp>
      <p:grpSp>
        <p:nvGrpSpPr>
          <p:cNvPr id="340" name="Group 340"/>
          <p:cNvGrpSpPr/>
          <p:nvPr/>
        </p:nvGrpSpPr>
        <p:grpSpPr>
          <a:xfrm>
            <a:off x="3738562" y="3806006"/>
            <a:ext cx="3730626" cy="2230488"/>
            <a:chOff x="0" y="0"/>
            <a:chExt cx="3730625" cy="2230487"/>
          </a:xfrm>
        </p:grpSpPr>
        <p:sp>
          <p:nvSpPr>
            <p:cNvPr id="334" name="Shape 334"/>
            <p:cNvSpPr/>
            <p:nvPr/>
          </p:nvSpPr>
          <p:spPr>
            <a:xfrm>
              <a:off x="2436812" y="816793"/>
              <a:ext cx="152401" cy="152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F00"/>
            </a:solidFill>
            <a:ln w="12700" cap="flat">
              <a:noFill/>
              <a:miter lim="400000"/>
            </a:ln>
            <a:effectLst/>
          </p:spPr>
          <p:txBody>
            <a:bodyPr wrap="square" lIns="0" tIns="0" rIns="0" bIns="0" numCol="1" anchor="ctr">
              <a:noAutofit/>
            </a:bodyPr>
            <a:lstStyle/>
            <a:p>
              <a:pPr lvl="0">
                <a:lnSpc>
                  <a:spcPct val="100000"/>
                </a:lnSpc>
                <a:spcBef>
                  <a:spcPts val="0"/>
                </a:spcBef>
                <a:defRPr sz="1800" b="0"/>
              </a:pPr>
              <a:endParaRPr/>
            </a:p>
          </p:txBody>
        </p:sp>
        <p:sp>
          <p:nvSpPr>
            <p:cNvPr id="335" name="Shape 335"/>
            <p:cNvSpPr/>
            <p:nvPr/>
          </p:nvSpPr>
          <p:spPr>
            <a:xfrm rot="7184564">
              <a:off x="1185862" y="-65857"/>
              <a:ext cx="1219201" cy="23622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8575" cap="flat">
              <a:solidFill>
                <a:srgbClr val="00FF00"/>
              </a:solidFill>
              <a:prstDash val="solid"/>
              <a:round/>
            </a:ln>
            <a:effectLst/>
          </p:spPr>
          <p:txBody>
            <a:bodyPr wrap="square" lIns="0" tIns="0" rIns="0" bIns="0" numCol="1" anchor="ctr">
              <a:noAutofit/>
            </a:bodyPr>
            <a:lstStyle/>
            <a:p>
              <a:pPr lvl="0">
                <a:lnSpc>
                  <a:spcPct val="100000"/>
                </a:lnSpc>
                <a:spcBef>
                  <a:spcPts val="0"/>
                </a:spcBef>
                <a:defRPr sz="1800" b="0"/>
              </a:pPr>
              <a:endParaRPr/>
            </a:p>
          </p:txBody>
        </p:sp>
        <p:sp>
          <p:nvSpPr>
            <p:cNvPr id="336" name="Shape 336"/>
            <p:cNvSpPr/>
            <p:nvPr/>
          </p:nvSpPr>
          <p:spPr>
            <a:xfrm>
              <a:off x="469900" y="281806"/>
              <a:ext cx="566738" cy="5667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F00">
                <a:alpha val="36862"/>
              </a:srgbClr>
            </a:solidFill>
            <a:ln w="12700" cap="flat">
              <a:noFill/>
              <a:miter lim="400000"/>
            </a:ln>
            <a:effectLst/>
          </p:spPr>
          <p:txBody>
            <a:bodyPr wrap="square" lIns="0" tIns="0" rIns="0" bIns="0" numCol="1" anchor="ctr">
              <a:noAutofit/>
            </a:bodyPr>
            <a:lstStyle/>
            <a:p>
              <a:pPr lvl="0">
                <a:lnSpc>
                  <a:spcPct val="100000"/>
                </a:lnSpc>
                <a:spcBef>
                  <a:spcPts val="0"/>
                </a:spcBef>
                <a:defRPr sz="1800" b="0"/>
              </a:pPr>
              <a:endParaRPr/>
            </a:p>
          </p:txBody>
        </p:sp>
        <p:sp>
          <p:nvSpPr>
            <p:cNvPr id="337" name="Shape 337"/>
            <p:cNvSpPr/>
            <p:nvPr/>
          </p:nvSpPr>
          <p:spPr>
            <a:xfrm>
              <a:off x="0" y="289743"/>
              <a:ext cx="1033463" cy="2754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100000"/>
                </a:lnSpc>
                <a:spcBef>
                  <a:spcPts val="700"/>
                </a:spcBef>
                <a:defRPr sz="1200" b="0">
                  <a:solidFill>
                    <a:srgbClr val="00FF00"/>
                  </a:solidFill>
                  <a:uFill>
                    <a:solidFill>
                      <a:srgbClr val="00FF00"/>
                    </a:solidFill>
                  </a:uFill>
                </a:defRPr>
              </a:lvl1pPr>
            </a:lstStyle>
            <a:p>
              <a:pPr lvl="0">
                <a:defRPr sz="1800">
                  <a:solidFill>
                    <a:srgbClr val="000000"/>
                  </a:solidFill>
                  <a:uFillTx/>
                </a:defRPr>
              </a:pPr>
              <a:r>
                <a:rPr sz="1200">
                  <a:solidFill>
                    <a:srgbClr val="00FF00"/>
                  </a:solidFill>
                  <a:uFill>
                    <a:solidFill>
                      <a:srgbClr val="00FF00"/>
                    </a:solidFill>
                  </a:uFill>
                </a:rPr>
                <a:t>HERE</a:t>
              </a:r>
            </a:p>
          </p:txBody>
        </p:sp>
        <p:sp>
          <p:nvSpPr>
            <p:cNvPr id="338" name="Shape 338"/>
            <p:cNvSpPr/>
            <p:nvPr/>
          </p:nvSpPr>
          <p:spPr>
            <a:xfrm>
              <a:off x="2532062" y="1516881"/>
              <a:ext cx="566739" cy="5667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808080">
                <a:alpha val="36862"/>
              </a:srgbClr>
            </a:solidFill>
            <a:ln w="12700" cap="flat">
              <a:noFill/>
              <a:miter lim="400000"/>
            </a:ln>
            <a:effectLst/>
          </p:spPr>
          <p:txBody>
            <a:bodyPr wrap="square" lIns="0" tIns="0" rIns="0" bIns="0" numCol="1" anchor="ctr">
              <a:noAutofit/>
            </a:bodyPr>
            <a:lstStyle/>
            <a:p>
              <a:pPr lvl="0">
                <a:lnSpc>
                  <a:spcPct val="100000"/>
                </a:lnSpc>
                <a:spcBef>
                  <a:spcPts val="0"/>
                </a:spcBef>
                <a:defRPr sz="1800" b="0"/>
              </a:pPr>
              <a:endParaRPr/>
            </a:p>
          </p:txBody>
        </p:sp>
        <p:sp>
          <p:nvSpPr>
            <p:cNvPr id="339" name="Shape 339"/>
            <p:cNvSpPr/>
            <p:nvPr/>
          </p:nvSpPr>
          <p:spPr>
            <a:xfrm>
              <a:off x="2697162" y="1597843"/>
              <a:ext cx="1033463" cy="2754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r">
                <a:lnSpc>
                  <a:spcPct val="100000"/>
                </a:lnSpc>
                <a:spcBef>
                  <a:spcPts val="700"/>
                </a:spcBef>
                <a:defRPr sz="1200" b="0"/>
              </a:lvl1pPr>
            </a:lstStyle>
            <a:p>
              <a:pPr lvl="0">
                <a:defRPr sz="1800">
                  <a:uFillTx/>
                </a:defRPr>
              </a:pPr>
              <a:r>
                <a:rPr sz="1200" dirty="0">
                  <a:solidFill>
                    <a:srgbClr val="FFFFFF"/>
                  </a:solidFill>
                  <a:uFill>
                    <a:solidFill/>
                  </a:uFill>
                </a:rPr>
                <a:t>THERE</a:t>
              </a:r>
            </a:p>
          </p:txBody>
        </p:sp>
      </p:grpSp>
      <p:sp>
        <p:nvSpPr>
          <p:cNvPr id="341" name="Shape 341"/>
          <p:cNvSpPr/>
          <p:nvPr/>
        </p:nvSpPr>
        <p:spPr>
          <a:xfrm>
            <a:off x="786452" y="222250"/>
            <a:ext cx="7661583" cy="136310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lnSpc>
                <a:spcPct val="100000"/>
              </a:lnSpc>
              <a:spcBef>
                <a:spcPts val="0"/>
              </a:spcBef>
              <a:defRPr sz="1800" b="0">
                <a:uFillTx/>
              </a:defRPr>
            </a:pPr>
            <a:r>
              <a:rPr sz="4400">
                <a:solidFill>
                  <a:srgbClr val="FFCC00"/>
                </a:solidFill>
                <a:effectLst>
                  <a:outerShdw blurRad="12700" dist="25400" dir="2700000" rotWithShape="0">
                    <a:srgbClr val="000000"/>
                  </a:outerShdw>
                </a:effectLst>
                <a:uFill>
                  <a:solidFill>
                    <a:srgbClr val="FFCC00"/>
                  </a:solidFill>
                </a:uFill>
              </a:rPr>
              <a:t>Formation of Self-as-Context:</a:t>
            </a:r>
            <a:br>
              <a:rPr sz="4400">
                <a:solidFill>
                  <a:srgbClr val="FFCC00"/>
                </a:solidFill>
                <a:effectLst>
                  <a:outerShdw blurRad="12700" dist="25400" dir="2700000" rotWithShape="0">
                    <a:srgbClr val="000000"/>
                  </a:outerShdw>
                </a:effectLst>
                <a:uFill>
                  <a:solidFill>
                    <a:srgbClr val="FFCC00"/>
                  </a:solidFill>
                </a:uFill>
              </a:rPr>
            </a:br>
            <a:r>
              <a:rPr sz="4400">
                <a:solidFill>
                  <a:srgbClr val="FFCC00"/>
                </a:solidFill>
                <a:effectLst>
                  <a:outerShdw blurRad="12700" dist="25400" dir="2700000" rotWithShape="0">
                    <a:srgbClr val="000000"/>
                  </a:outerShdw>
                </a:effectLst>
                <a:uFill>
                  <a:solidFill>
                    <a:srgbClr val="FFCC00"/>
                  </a:solidFill>
                </a:uFill>
              </a:rPr>
              <a:t>The No-Thing Self (Hayes, 2008)</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2" fill="hold" grpId="1" nodeType="clickEffect">
                                  <p:stCondLst>
                                    <p:cond delay="0"/>
                                  </p:stCondLst>
                                  <p:iterate>
                                    <p:tmAbs val="0"/>
                                  </p:iterate>
                                  <p:childTnLst>
                                    <p:set>
                                      <p:cBhvr>
                                        <p:cTn id="6" fill="hold"/>
                                        <p:tgtEl>
                                          <p:spTgt spid="326"/>
                                        </p:tgtEl>
                                        <p:attrNameLst>
                                          <p:attrName>style.visibility</p:attrName>
                                        </p:attrNameLst>
                                      </p:cBhvr>
                                      <p:to>
                                        <p:strVal val="visible"/>
                                      </p:to>
                                    </p:set>
                                    <p:anim calcmode="lin" valueType="num">
                                      <p:cBhvr>
                                        <p:cTn id="7" dur="500" fill="hold"/>
                                        <p:tgtEl>
                                          <p:spTgt spid="326"/>
                                        </p:tgtEl>
                                        <p:attrNameLst>
                                          <p:attrName>ppt_x</p:attrName>
                                        </p:attrNameLst>
                                      </p:cBhvr>
                                      <p:tavLst>
                                        <p:tav tm="0">
                                          <p:val>
                                            <p:strVal val="0-#ppt_w/2"/>
                                          </p:val>
                                        </p:tav>
                                        <p:tav tm="100000">
                                          <p:val>
                                            <p:strVal val="#ppt_x"/>
                                          </p:val>
                                        </p:tav>
                                      </p:tavLst>
                                    </p:anim>
                                    <p:anim calcmode="lin" valueType="num">
                                      <p:cBhvr>
                                        <p:cTn id="8" dur="500" fill="hold"/>
                                        <p:tgtEl>
                                          <p:spTgt spid="3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2" nodeType="clickEffect">
                                  <p:stCondLst>
                                    <p:cond delay="0"/>
                                  </p:stCondLst>
                                  <p:iterate>
                                    <p:tmAbs val="0"/>
                                  </p:iterate>
                                  <p:childTnLst>
                                    <p:set>
                                      <p:cBhvr>
                                        <p:cTn id="12" fill="hold"/>
                                        <p:tgtEl>
                                          <p:spTgt spid="340"/>
                                        </p:tgtEl>
                                        <p:attrNameLst>
                                          <p:attrName>style.visibility</p:attrName>
                                        </p:attrNameLst>
                                      </p:cBhvr>
                                      <p:to>
                                        <p:strVal val="visible"/>
                                      </p:to>
                                    </p:set>
                                    <p:anim calcmode="lin" valueType="num">
                                      <p:cBhvr>
                                        <p:cTn id="13" dur="500" fill="hold"/>
                                        <p:tgtEl>
                                          <p:spTgt spid="340"/>
                                        </p:tgtEl>
                                        <p:attrNameLst>
                                          <p:attrName>ppt_x</p:attrName>
                                        </p:attrNameLst>
                                      </p:cBhvr>
                                      <p:tavLst>
                                        <p:tav tm="0">
                                          <p:val>
                                            <p:strVal val="1+#ppt_w/2"/>
                                          </p:val>
                                        </p:tav>
                                        <p:tav tm="100000">
                                          <p:val>
                                            <p:strVal val="#ppt_x"/>
                                          </p:val>
                                        </p:tav>
                                      </p:tavLst>
                                    </p:anim>
                                    <p:anim calcmode="lin" valueType="num">
                                      <p:cBhvr>
                                        <p:cTn id="14" dur="500" fill="hold"/>
                                        <p:tgtEl>
                                          <p:spTgt spid="3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3" nodeType="clickEffect">
                                  <p:stCondLst>
                                    <p:cond delay="0"/>
                                  </p:stCondLst>
                                  <p:iterate>
                                    <p:tmAbs val="0"/>
                                  </p:iterate>
                                  <p:childTnLst>
                                    <p:set>
                                      <p:cBhvr>
                                        <p:cTn id="18" fill="hold"/>
                                        <p:tgtEl>
                                          <p:spTgt spid="333"/>
                                        </p:tgtEl>
                                        <p:attrNameLst>
                                          <p:attrName>style.visibility</p:attrName>
                                        </p:attrNameLst>
                                      </p:cBhvr>
                                      <p:to>
                                        <p:strVal val="visible"/>
                                      </p:to>
                                    </p:set>
                                    <p:anim calcmode="lin" valueType="num">
                                      <p:cBhvr>
                                        <p:cTn id="19" dur="500" fill="hold"/>
                                        <p:tgtEl>
                                          <p:spTgt spid="333"/>
                                        </p:tgtEl>
                                        <p:attrNameLst>
                                          <p:attrName>ppt_x</p:attrName>
                                        </p:attrNameLst>
                                      </p:cBhvr>
                                      <p:tavLst>
                                        <p:tav tm="0">
                                          <p:val>
                                            <p:strVal val="#ppt_x"/>
                                          </p:val>
                                        </p:tav>
                                        <p:tav tm="100000">
                                          <p:val>
                                            <p:strVal val="#ppt_x"/>
                                          </p:val>
                                        </p:tav>
                                      </p:tavLst>
                                    </p:anim>
                                    <p:anim calcmode="lin" valueType="num">
                                      <p:cBhvr>
                                        <p:cTn id="20" dur="500" fill="hold"/>
                                        <p:tgtEl>
                                          <p:spTgt spid="3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1" animBg="1" advAuto="0"/>
      <p:bldP spid="333" grpId="3" animBg="1" advAuto="0"/>
      <p:bldP spid="340" grpId="2"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p:nvPr/>
        </p:nvSpPr>
        <p:spPr>
          <a:xfrm>
            <a:off x="4300537" y="4157662"/>
            <a:ext cx="566739" cy="566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7CFF"/>
          </a:solidFill>
          <a:ln w="12700">
            <a:solidFill/>
            <a:round/>
          </a:ln>
        </p:spPr>
        <p:txBody>
          <a:bodyPr lIns="0" tIns="0" rIns="0" bIns="0" anchor="ctr"/>
          <a:lstStyle/>
          <a:p>
            <a:pPr lvl="0">
              <a:lnSpc>
                <a:spcPct val="100000"/>
              </a:lnSpc>
              <a:spcBef>
                <a:spcPts val="0"/>
              </a:spcBef>
              <a:defRPr sz="1800" b="0"/>
            </a:pPr>
            <a:endParaRPr/>
          </a:p>
        </p:txBody>
      </p:sp>
      <p:sp>
        <p:nvSpPr>
          <p:cNvPr id="344" name="Shape 344"/>
          <p:cNvSpPr/>
          <p:nvPr/>
        </p:nvSpPr>
        <p:spPr>
          <a:xfrm>
            <a:off x="4444999" y="4516437"/>
            <a:ext cx="152402" cy="152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FF"/>
          </a:solidFill>
          <a:ln w="12700">
            <a:solidFill/>
            <a:round/>
          </a:ln>
        </p:spPr>
        <p:txBody>
          <a:bodyPr lIns="0" tIns="0" rIns="0" bIns="0" anchor="ctr"/>
          <a:lstStyle/>
          <a:p>
            <a:pPr lvl="0">
              <a:lnSpc>
                <a:spcPct val="100000"/>
              </a:lnSpc>
              <a:spcBef>
                <a:spcPts val="0"/>
              </a:spcBef>
              <a:defRPr sz="1800" b="0"/>
            </a:pPr>
            <a:endParaRPr/>
          </a:p>
        </p:txBody>
      </p:sp>
      <p:sp>
        <p:nvSpPr>
          <p:cNvPr id="345" name="Shape 345"/>
          <p:cNvSpPr/>
          <p:nvPr/>
        </p:nvSpPr>
        <p:spPr>
          <a:xfrm>
            <a:off x="4681537" y="4341812"/>
            <a:ext cx="152401" cy="152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0000"/>
          </a:solidFill>
          <a:ln w="12700">
            <a:solidFill/>
            <a:round/>
          </a:ln>
        </p:spPr>
        <p:txBody>
          <a:bodyPr lIns="0" tIns="0" rIns="0" bIns="0" anchor="ctr"/>
          <a:lstStyle/>
          <a:p>
            <a:pPr lvl="0">
              <a:lnSpc>
                <a:spcPct val="100000"/>
              </a:lnSpc>
              <a:spcBef>
                <a:spcPts val="0"/>
              </a:spcBef>
              <a:defRPr sz="1800" b="0"/>
            </a:pPr>
            <a:endParaRPr/>
          </a:p>
        </p:txBody>
      </p:sp>
      <p:sp>
        <p:nvSpPr>
          <p:cNvPr id="346" name="Shape 346"/>
          <p:cNvSpPr/>
          <p:nvPr/>
        </p:nvSpPr>
        <p:spPr>
          <a:xfrm>
            <a:off x="4400549" y="4260849"/>
            <a:ext cx="152402" cy="152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F00"/>
          </a:solidFill>
          <a:ln w="12700">
            <a:solidFill/>
            <a:round/>
          </a:ln>
        </p:spPr>
        <p:txBody>
          <a:bodyPr lIns="0" tIns="0" rIns="0" bIns="0" anchor="ctr"/>
          <a:lstStyle/>
          <a:p>
            <a:pPr lvl="0">
              <a:lnSpc>
                <a:spcPct val="100000"/>
              </a:lnSpc>
              <a:spcBef>
                <a:spcPts val="0"/>
              </a:spcBef>
              <a:defRPr sz="1800" b="0"/>
            </a:pPr>
            <a:endParaRPr/>
          </a:p>
        </p:txBody>
      </p:sp>
      <p:sp>
        <p:nvSpPr>
          <p:cNvPr id="347" name="Shape 347"/>
          <p:cNvSpPr/>
          <p:nvPr/>
        </p:nvSpPr>
        <p:spPr>
          <a:xfrm>
            <a:off x="3962399" y="2247899"/>
            <a:ext cx="1219202" cy="23622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38100">
            <a:solidFill>
              <a:srgbClr val="0000FF"/>
            </a:solidFill>
            <a:round/>
          </a:ln>
        </p:spPr>
        <p:txBody>
          <a:bodyPr lIns="0" tIns="0" rIns="0" bIns="0" anchor="ctr"/>
          <a:lstStyle/>
          <a:p>
            <a:pPr lvl="0">
              <a:lnSpc>
                <a:spcPct val="100000"/>
              </a:lnSpc>
              <a:spcBef>
                <a:spcPts val="0"/>
              </a:spcBef>
              <a:defRPr sz="1800" b="0"/>
            </a:pPr>
            <a:endParaRPr/>
          </a:p>
        </p:txBody>
      </p:sp>
      <p:sp>
        <p:nvSpPr>
          <p:cNvPr id="348" name="Shape 348"/>
          <p:cNvSpPr/>
          <p:nvPr/>
        </p:nvSpPr>
        <p:spPr>
          <a:xfrm rot="14507659">
            <a:off x="3086100" y="3771899"/>
            <a:ext cx="1219201" cy="23622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38100">
            <a:solidFill>
              <a:srgbClr val="FF0000"/>
            </a:solidFill>
            <a:round/>
          </a:ln>
        </p:spPr>
        <p:txBody>
          <a:bodyPr lIns="0" tIns="0" rIns="0" bIns="0" anchor="ctr"/>
          <a:lstStyle/>
          <a:p>
            <a:pPr lvl="0">
              <a:lnSpc>
                <a:spcPct val="100000"/>
              </a:lnSpc>
              <a:spcBef>
                <a:spcPts val="0"/>
              </a:spcBef>
              <a:defRPr sz="1800" b="0"/>
            </a:pPr>
            <a:endParaRPr/>
          </a:p>
        </p:txBody>
      </p:sp>
      <p:sp>
        <p:nvSpPr>
          <p:cNvPr id="349" name="Shape 349"/>
          <p:cNvSpPr/>
          <p:nvPr/>
        </p:nvSpPr>
        <p:spPr>
          <a:xfrm rot="7184564">
            <a:off x="4838699" y="3771899"/>
            <a:ext cx="1219201" cy="23622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38100">
            <a:solidFill>
              <a:srgbClr val="00FF00"/>
            </a:solidFill>
            <a:round/>
          </a:ln>
        </p:spPr>
        <p:txBody>
          <a:bodyPr lIns="0" tIns="0" rIns="0" bIns="0" anchor="ctr"/>
          <a:lstStyle/>
          <a:p>
            <a:pPr lvl="0">
              <a:lnSpc>
                <a:spcPct val="100000"/>
              </a:lnSpc>
              <a:spcBef>
                <a:spcPts val="0"/>
              </a:spcBef>
              <a:defRPr sz="1800" b="0"/>
            </a:pPr>
            <a:endParaRPr/>
          </a:p>
        </p:txBody>
      </p:sp>
      <p:sp>
        <p:nvSpPr>
          <p:cNvPr id="350" name="Shape 350"/>
          <p:cNvSpPr>
            <a:spLocks noGrp="1"/>
          </p:cNvSpPr>
          <p:nvPr>
            <p:ph type="title" idx="4294967295"/>
          </p:nvPr>
        </p:nvSpPr>
        <p:spPr>
          <a:xfrm>
            <a:off x="685800" y="609599"/>
            <a:ext cx="7772400" cy="1143002"/>
          </a:xfrm>
          <a:prstGeom prst="rect">
            <a:avLst/>
          </a:prstGeom>
        </p:spPr>
        <p:txBody>
          <a:bodyPr lIns="0" tIns="0" rIns="0" bIns="0">
            <a:normAutofit/>
          </a:bodyPr>
          <a:lstStyle>
            <a:lvl1pPr marL="0" marR="0">
              <a:defRPr sz="3600">
                <a:solidFill>
                  <a:srgbClr val="FFCC00"/>
                </a:solidFill>
                <a:uFill>
                  <a:solidFill>
                    <a:srgbClr val="FFCC00"/>
                  </a:solidFill>
                </a:uFill>
              </a:defRPr>
            </a:lvl1pPr>
          </a:lstStyle>
          <a:p>
            <a:pPr lvl="0">
              <a:defRPr sz="1800">
                <a:solidFill>
                  <a:srgbClr val="000000"/>
                </a:solidFill>
                <a:uFillTx/>
              </a:defRPr>
            </a:pPr>
            <a:r>
              <a:rPr sz="3600">
                <a:solidFill>
                  <a:srgbClr val="FFCC00"/>
                </a:solidFill>
                <a:uFill>
                  <a:solidFill>
                    <a:srgbClr val="FFCC00"/>
                  </a:solidFill>
                </a:uFill>
              </a:rPr>
              <a:t>I-Here-Nowness of Perspective Taking</a:t>
            </a:r>
          </a:p>
        </p:txBody>
      </p:sp>
      <p:sp>
        <p:nvSpPr>
          <p:cNvPr id="351" name="Shape 351"/>
          <p:cNvSpPr/>
          <p:nvPr/>
        </p:nvSpPr>
        <p:spPr>
          <a:xfrm flipV="1">
            <a:off x="4775200" y="3657600"/>
            <a:ext cx="1079501" cy="603250"/>
          </a:xfrm>
          <a:prstGeom prst="line">
            <a:avLst/>
          </a:prstGeom>
          <a:ln w="12700">
            <a:solidFill>
              <a:srgbClr val="FFFFFF"/>
            </a:solidFill>
            <a:round/>
          </a:ln>
        </p:spPr>
        <p:txBody>
          <a:bodyPr lIns="0" tIns="0" rIns="0" bIns="0"/>
          <a:lstStyle/>
          <a:p>
            <a:pPr lvl="0" defTabSz="457200">
              <a:lnSpc>
                <a:spcPct val="100000"/>
              </a:lnSpc>
              <a:spcBef>
                <a:spcPts val="0"/>
              </a:spcBef>
              <a:defRPr sz="1200" b="0">
                <a:uFillTx/>
                <a:latin typeface="+mj-lt"/>
                <a:ea typeface="+mj-ea"/>
                <a:cs typeface="+mj-cs"/>
                <a:sym typeface="Helvetica"/>
              </a:defRPr>
            </a:pPr>
            <a:endParaRPr/>
          </a:p>
        </p:txBody>
      </p:sp>
      <p:sp>
        <p:nvSpPr>
          <p:cNvPr id="352" name="Shape 352"/>
          <p:cNvSpPr/>
          <p:nvPr/>
        </p:nvSpPr>
        <p:spPr>
          <a:xfrm>
            <a:off x="5854700" y="3246437"/>
            <a:ext cx="2755901"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1000"/>
              </a:spcBef>
              <a:defRPr sz="1800" b="0">
                <a:solidFill>
                  <a:srgbClr val="FFFFFF"/>
                </a:solidFill>
                <a:uFill>
                  <a:solidFill>
                    <a:srgbClr val="FFFFFF"/>
                  </a:solidFill>
                </a:uFill>
              </a:defRPr>
            </a:lvl1pPr>
          </a:lstStyle>
          <a:p>
            <a:pPr lvl="0">
              <a:defRPr>
                <a:solidFill>
                  <a:srgbClr val="000000"/>
                </a:solidFill>
                <a:uFillTx/>
              </a:defRPr>
            </a:pPr>
            <a:r>
              <a:rPr>
                <a:solidFill>
                  <a:srgbClr val="FFFFFF"/>
                </a:solidFill>
                <a:uFill>
                  <a:solidFill>
                    <a:srgbClr val="FFFFFF"/>
                  </a:solidFill>
                </a:uFill>
              </a:rPr>
              <a:t>  Self-as-context</a:t>
            </a:r>
          </a:p>
        </p:txBody>
      </p:sp>
    </p:spTree>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p:nvPr/>
        </p:nvSpPr>
        <p:spPr>
          <a:xfrm>
            <a:off x="1042987" y="260350"/>
            <a:ext cx="7239001" cy="5753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lnSpc>
                <a:spcPct val="100000"/>
              </a:lnSpc>
              <a:spcBef>
                <a:spcPts val="0"/>
              </a:spcBef>
              <a:defRPr sz="4000">
                <a:solidFill>
                  <a:srgbClr val="FFFF00"/>
                </a:solidFill>
                <a:effectLst>
                  <a:outerShdw blurRad="12700" dist="25400" dir="2700000" rotWithShape="0">
                    <a:srgbClr val="000000"/>
                  </a:outerShdw>
                </a:effectLst>
                <a:uFillTx/>
              </a:defRPr>
            </a:lvl1pPr>
          </a:lstStyle>
          <a:p>
            <a:pPr lvl="0">
              <a:defRPr sz="1800" b="0">
                <a:solidFill>
                  <a:srgbClr val="000000"/>
                </a:solidFill>
                <a:effectLst/>
              </a:defRPr>
            </a:pPr>
            <a:r>
              <a:rPr sz="4000" b="1">
                <a:solidFill>
                  <a:srgbClr val="FFFF00"/>
                </a:solidFill>
                <a:effectLst>
                  <a:outerShdw blurRad="12700" dist="25400" dir="2700000" rotWithShape="0">
                    <a:srgbClr val="000000"/>
                  </a:outerShdw>
                </a:effectLst>
              </a:rPr>
              <a:t>Compassionate Flexibility</a:t>
            </a:r>
          </a:p>
        </p:txBody>
      </p:sp>
      <p:sp>
        <p:nvSpPr>
          <p:cNvPr id="287" name="Shape 287"/>
          <p:cNvSpPr/>
          <p:nvPr/>
        </p:nvSpPr>
        <p:spPr>
          <a:xfrm>
            <a:off x="1506904" y="1485563"/>
            <a:ext cx="6815992" cy="45552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457200">
              <a:lnSpc>
                <a:spcPct val="100000"/>
              </a:lnSpc>
              <a:spcBef>
                <a:spcPts val="1200"/>
              </a:spcBef>
              <a:defRPr sz="1800" b="0">
                <a:uFillTx/>
              </a:defRPr>
            </a:pPr>
            <a:r>
              <a:rPr sz="3100" i="1">
                <a:solidFill>
                  <a:srgbClr val="FFFB00"/>
                </a:solidFill>
                <a:uFill>
                  <a:solidFill/>
                </a:uFill>
              </a:rPr>
              <a:t>Compassionate flexibility</a:t>
            </a:r>
            <a:r>
              <a:rPr sz="3100">
                <a:solidFill>
                  <a:srgbClr val="FFFB00"/>
                </a:solidFill>
                <a:uFill>
                  <a:solidFill/>
                </a:uFill>
              </a:rPr>
              <a:t> reflects a particular quality of engaged psychological flexibility</a:t>
            </a:r>
          </a:p>
          <a:p>
            <a:pPr lvl="0" defTabSz="457200">
              <a:lnSpc>
                <a:spcPct val="100000"/>
              </a:lnSpc>
              <a:spcBef>
                <a:spcPts val="1200"/>
              </a:spcBef>
              <a:defRPr sz="1800" b="0">
                <a:uFillTx/>
              </a:defRPr>
            </a:pPr>
            <a:r>
              <a:rPr sz="3100">
                <a:solidFill>
                  <a:srgbClr val="FFFB00"/>
                </a:solidFill>
                <a:uFill>
                  <a:solidFill/>
                </a:uFill>
              </a:rPr>
              <a:t>defined as . . .</a:t>
            </a:r>
          </a:p>
          <a:p>
            <a:pPr lvl="0" defTabSz="457200">
              <a:lnSpc>
                <a:spcPct val="100000"/>
              </a:lnSpc>
              <a:spcBef>
                <a:spcPts val="1200"/>
              </a:spcBef>
              <a:defRPr sz="1800" b="0">
                <a:uFillTx/>
              </a:defRPr>
            </a:pPr>
            <a:r>
              <a:rPr sz="3100">
                <a:solidFill>
                  <a:srgbClr val="FFFB00"/>
                </a:solidFill>
                <a:uFill>
                  <a:solidFill/>
                </a:uFill>
              </a:rPr>
              <a:t>The act of contacting the present moment fully, as a conscious and emotionally responsive human being with the following qualities:</a:t>
            </a:r>
          </a:p>
        </p:txBody>
      </p:sp>
    </p:spTree>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p:nvPr/>
        </p:nvSpPr>
        <p:spPr>
          <a:xfrm>
            <a:off x="1042987" y="260350"/>
            <a:ext cx="7239001" cy="5753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lnSpc>
                <a:spcPct val="100000"/>
              </a:lnSpc>
              <a:spcBef>
                <a:spcPts val="0"/>
              </a:spcBef>
              <a:defRPr sz="4000">
                <a:solidFill>
                  <a:srgbClr val="FFFF00"/>
                </a:solidFill>
                <a:effectLst>
                  <a:outerShdw blurRad="12700" dist="25400" dir="2700000" rotWithShape="0">
                    <a:srgbClr val="000000"/>
                  </a:outerShdw>
                </a:effectLst>
                <a:uFillTx/>
              </a:defRPr>
            </a:lvl1pPr>
          </a:lstStyle>
          <a:p>
            <a:pPr lvl="0">
              <a:defRPr sz="1800" b="0">
                <a:solidFill>
                  <a:srgbClr val="000000"/>
                </a:solidFill>
                <a:effectLst/>
              </a:defRPr>
            </a:pPr>
            <a:r>
              <a:rPr sz="4000" b="1">
                <a:solidFill>
                  <a:srgbClr val="FFFF00"/>
                </a:solidFill>
                <a:effectLst>
                  <a:outerShdw blurRad="12700" dist="25400" dir="2700000" rotWithShape="0">
                    <a:srgbClr val="000000"/>
                  </a:outerShdw>
                </a:effectLst>
              </a:rPr>
              <a:t>Compassionate Flexibility</a:t>
            </a:r>
          </a:p>
        </p:txBody>
      </p:sp>
      <p:sp>
        <p:nvSpPr>
          <p:cNvPr id="292" name="Shape 292"/>
          <p:cNvSpPr/>
          <p:nvPr/>
        </p:nvSpPr>
        <p:spPr>
          <a:xfrm>
            <a:off x="1164004" y="1426148"/>
            <a:ext cx="6815992" cy="41292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457200">
              <a:lnSpc>
                <a:spcPct val="100000"/>
              </a:lnSpc>
              <a:spcBef>
                <a:spcPts val="1200"/>
              </a:spcBef>
              <a:defRPr sz="1800" b="0">
                <a:uFillTx/>
              </a:defRPr>
            </a:pPr>
            <a:endParaRPr sz="2700" dirty="0">
              <a:solidFill>
                <a:srgbClr val="FFFB00"/>
              </a:solidFill>
              <a:uFill>
                <a:solidFill/>
              </a:uFill>
            </a:endParaRPr>
          </a:p>
          <a:p>
            <a:pPr marL="546100" lvl="0" indent="-317500" defTabSz="457200">
              <a:lnSpc>
                <a:spcPct val="100000"/>
              </a:lnSpc>
              <a:spcBef>
                <a:spcPts val="1200"/>
              </a:spcBef>
              <a:buClr>
                <a:srgbClr val="FFFB00"/>
              </a:buClr>
              <a:buSzPct val="100000"/>
              <a:buFont typeface="Symbol"/>
              <a:buChar char="•"/>
              <a:defRPr sz="1800" b="0">
                <a:uFillTx/>
              </a:defRPr>
            </a:pPr>
            <a:r>
              <a:rPr sz="2500" dirty="0">
                <a:solidFill>
                  <a:srgbClr val="FFFB00"/>
                </a:solidFill>
                <a:uFill>
                  <a:solidFill/>
                </a:uFill>
              </a:rPr>
              <a:t>Sensitivity to the presence of suffering in oneself and others</a:t>
            </a:r>
          </a:p>
          <a:p>
            <a:pPr marL="546100" lvl="0" indent="-317500" defTabSz="457200">
              <a:lnSpc>
                <a:spcPct val="100000"/>
              </a:lnSpc>
              <a:spcBef>
                <a:spcPts val="1200"/>
              </a:spcBef>
              <a:buClr>
                <a:srgbClr val="FFFB00"/>
              </a:buClr>
              <a:buSzPct val="100000"/>
              <a:buFont typeface="Symbol"/>
              <a:buChar char="•"/>
              <a:defRPr sz="1800" b="0">
                <a:uFillTx/>
              </a:defRPr>
            </a:pPr>
            <a:r>
              <a:rPr sz="2500" dirty="0">
                <a:solidFill>
                  <a:srgbClr val="FFFB00"/>
                </a:solidFill>
                <a:uFill>
                  <a:solidFill/>
                </a:uFill>
              </a:rPr>
              <a:t>Motivation to alleviate and prevent human suffering in oneself and others</a:t>
            </a:r>
          </a:p>
          <a:p>
            <a:pPr marL="546100" lvl="0" indent="-317500" defTabSz="457200">
              <a:lnSpc>
                <a:spcPct val="100000"/>
              </a:lnSpc>
              <a:spcBef>
                <a:spcPts val="1200"/>
              </a:spcBef>
              <a:buClr>
                <a:srgbClr val="FFFB00"/>
              </a:buClr>
              <a:buSzPct val="100000"/>
              <a:buFont typeface="Symbol"/>
              <a:buChar char="•"/>
              <a:defRPr sz="1800" b="0">
                <a:uFillTx/>
              </a:defRPr>
            </a:pPr>
            <a:r>
              <a:rPr sz="2500" dirty="0">
                <a:solidFill>
                  <a:srgbClr val="FFFB00"/>
                </a:solidFill>
                <a:uFill>
                  <a:solidFill/>
                </a:uFill>
              </a:rPr>
              <a:t>Persistent adaptation to competing and changing environmental, emotional, and motivational demands and commitment to returning attention and resources to the alleviation and prevention of suffering in oneself and others</a:t>
            </a:r>
          </a:p>
        </p:txBody>
      </p:sp>
    </p:spTree>
  </p:cSld>
  <p:clrMapOvr>
    <a:masterClrMapping/>
  </p:clrMapOvr>
  <p:transition spd="med">
    <p:wipe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p:nvPr/>
        </p:nvSpPr>
        <p:spPr>
          <a:xfrm>
            <a:off x="1042987" y="260350"/>
            <a:ext cx="7239001" cy="5753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lnSpc>
                <a:spcPct val="100000"/>
              </a:lnSpc>
              <a:spcBef>
                <a:spcPts val="0"/>
              </a:spcBef>
              <a:defRPr sz="4000">
                <a:solidFill>
                  <a:srgbClr val="FFFF00"/>
                </a:solidFill>
                <a:effectLst>
                  <a:outerShdw blurRad="12700" dist="25400" dir="2700000" rotWithShape="0">
                    <a:srgbClr val="000000"/>
                  </a:outerShdw>
                </a:effectLst>
                <a:uFillTx/>
              </a:defRPr>
            </a:lvl1pPr>
          </a:lstStyle>
          <a:p>
            <a:pPr lvl="0">
              <a:defRPr sz="1800" b="0">
                <a:solidFill>
                  <a:srgbClr val="000000"/>
                </a:solidFill>
                <a:effectLst/>
              </a:defRPr>
            </a:pPr>
            <a:r>
              <a:rPr sz="4000" b="1">
                <a:solidFill>
                  <a:srgbClr val="FFFF00"/>
                </a:solidFill>
                <a:effectLst>
                  <a:outerShdw blurRad="12700" dist="25400" dir="2700000" rotWithShape="0">
                    <a:srgbClr val="000000"/>
                  </a:outerShdw>
                </a:effectLst>
              </a:rPr>
              <a:t>Compassionate Flexibility</a:t>
            </a:r>
          </a:p>
        </p:txBody>
      </p:sp>
      <p:sp>
        <p:nvSpPr>
          <p:cNvPr id="297" name="Shape 297"/>
          <p:cNvSpPr/>
          <p:nvPr/>
        </p:nvSpPr>
        <p:spPr>
          <a:xfrm>
            <a:off x="1164004" y="1739563"/>
            <a:ext cx="6815992" cy="525132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546100" lvl="0" indent="-317500" defTabSz="457200">
              <a:lnSpc>
                <a:spcPct val="100000"/>
              </a:lnSpc>
              <a:spcBef>
                <a:spcPts val="1200"/>
              </a:spcBef>
              <a:buClr>
                <a:srgbClr val="FFFB00"/>
              </a:buClr>
              <a:buSzPct val="100000"/>
              <a:buFont typeface="Symbol"/>
              <a:buChar char="•"/>
              <a:defRPr sz="1800" b="0">
                <a:uFillTx/>
              </a:defRPr>
            </a:pPr>
            <a:r>
              <a:rPr sz="2500">
                <a:solidFill>
                  <a:srgbClr val="FFFB00"/>
                </a:solidFill>
                <a:uFill>
                  <a:solidFill/>
                </a:uFill>
              </a:rPr>
              <a:t>The ability to flexibly shift perspective and access a broader sense of oneself and others, involving the experience of empathy and sympathy</a:t>
            </a:r>
          </a:p>
          <a:p>
            <a:pPr marL="546100" lvl="0" indent="-317500" defTabSz="457200">
              <a:lnSpc>
                <a:spcPct val="100000"/>
              </a:lnSpc>
              <a:spcBef>
                <a:spcPts val="1200"/>
              </a:spcBef>
              <a:buClr>
                <a:srgbClr val="FFFB00"/>
              </a:buClr>
              <a:buSzPct val="100000"/>
              <a:buFont typeface="Symbol"/>
              <a:buChar char="•"/>
              <a:defRPr sz="1800" b="0">
                <a:uFillTx/>
              </a:defRPr>
            </a:pPr>
            <a:r>
              <a:rPr sz="2500">
                <a:solidFill>
                  <a:srgbClr val="FFFB00"/>
                </a:solidFill>
                <a:uFill>
                  <a:solidFill/>
                </a:uFill>
              </a:rPr>
              <a:t>The ability to disentangle oneself from the excessive influence of evaluative, judgmental thoughts</a:t>
            </a:r>
          </a:p>
          <a:p>
            <a:pPr marL="546100" lvl="0" indent="-317500" defTabSz="457200">
              <a:lnSpc>
                <a:spcPct val="100000"/>
              </a:lnSpc>
              <a:spcBef>
                <a:spcPts val="1200"/>
              </a:spcBef>
              <a:buClr>
                <a:srgbClr val="FFFB00"/>
              </a:buClr>
              <a:buSzPct val="100000"/>
              <a:buFont typeface="Symbol"/>
              <a:buChar char="•"/>
              <a:tabLst>
                <a:tab pos="457200" algn="l"/>
              </a:tabLst>
              <a:defRPr sz="1800" b="0">
                <a:uFillTx/>
              </a:defRPr>
            </a:pPr>
            <a:r>
              <a:rPr sz="2500">
                <a:solidFill>
                  <a:srgbClr val="FFFB00"/>
                </a:solidFill>
                <a:uFill>
                  <a:solidFill/>
                </a:uFill>
              </a:rPr>
              <a:t>Maintaining an open and non-condemning perspective on human experience itself, thereby cultivating necessary and sufficient willingness to tolerate the distress encountered in oneself and others</a:t>
            </a:r>
          </a:p>
          <a:p>
            <a:pPr lvl="0" defTabSz="457200">
              <a:lnSpc>
                <a:spcPct val="100000"/>
              </a:lnSpc>
              <a:spcBef>
                <a:spcPts val="1200"/>
              </a:spcBef>
              <a:defRPr sz="1800" b="0">
                <a:uFillTx/>
              </a:defRPr>
            </a:pPr>
            <a:endParaRPr sz="1200">
              <a:solidFill>
                <a:srgbClr val="FFFB00"/>
              </a:solidFill>
              <a:uFill>
                <a:solidFill/>
              </a:uFill>
            </a:endParaRPr>
          </a:p>
        </p:txBody>
      </p:sp>
    </p:spTree>
  </p:cSld>
  <p:clrMapOvr>
    <a:masterClrMapping/>
  </p:clrMapOvr>
  <p:transition spd="med">
    <p:wipe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179388" y="0"/>
            <a:ext cx="8458200" cy="835025"/>
          </a:xfrm>
        </p:spPr>
        <p:txBody>
          <a:bodyPr rIns="132080"/>
          <a:lstStyle/>
          <a:p>
            <a:pPr indent="0" eaLnBrk="1" hangingPunct="1">
              <a:defRPr/>
            </a:pPr>
            <a:r>
              <a:rPr lang="en-US" smtClean="0">
                <a:solidFill>
                  <a:srgbClr val="FFFF00"/>
                </a:solidFill>
                <a:effectLst>
                  <a:outerShdw blurRad="38100" dist="38100" dir="2700000" algn="tl">
                    <a:srgbClr val="000000"/>
                  </a:outerShdw>
                </a:effectLst>
                <a:latin typeface="Times New Roman Bold" charset="0"/>
                <a:cs typeface="Times New Roman Bold" charset="0"/>
                <a:sym typeface="Times New Roman Bold" charset="0"/>
              </a:rPr>
              <a:t>Compassion  as Flow</a:t>
            </a:r>
            <a:endParaRPr lang="en-US" smtClean="0">
              <a:solidFill>
                <a:srgbClr val="FFFF00"/>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p:txBody>
      </p:sp>
      <p:sp>
        <p:nvSpPr>
          <p:cNvPr id="21506" name="Rectangle 2"/>
          <p:cNvSpPr>
            <a:spLocks noGrp="1" noChangeArrowheads="1"/>
          </p:cNvSpPr>
          <p:nvPr>
            <p:ph type="body" idx="1"/>
          </p:nvPr>
        </p:nvSpPr>
        <p:spPr>
          <a:xfrm>
            <a:off x="684213" y="1052513"/>
            <a:ext cx="8153400" cy="5805487"/>
          </a:xfrm>
        </p:spPr>
        <p:txBody>
          <a:bodyPr rIns="132080"/>
          <a:lstStyle/>
          <a:p>
            <a:pPr marL="39688" indent="0" eaLnBrk="1" hangingPunct="1">
              <a:lnSpc>
                <a:spcPct val="120000"/>
              </a:lnSpc>
              <a:buFont typeface="Times New Roman" charset="0"/>
              <a:buNone/>
              <a:defRPr/>
            </a:pPr>
            <a:r>
              <a:rPr lang="en-US" sz="2400" smtClean="0">
                <a:solidFill>
                  <a:srgbClr val="FFFFFF"/>
                </a:solidFill>
                <a:effectLst>
                  <a:outerShdw blurRad="38100" dist="38100" dir="2700000" algn="tl">
                    <a:srgbClr val="000000"/>
                  </a:outerShdw>
                </a:effectLst>
                <a:latin typeface="Times New Roman Bold Italic" charset="0"/>
                <a:ea typeface="ヒラギノ明朝 ProN W6" charset="0"/>
                <a:cs typeface="ヒラギノ明朝 ProN W6" charset="0"/>
                <a:sym typeface="Times New Roman Bold Italic" charset="0"/>
              </a:rPr>
              <a:t>	</a:t>
            </a:r>
            <a:r>
              <a:rPr lang="en-US" sz="2400" smtClean="0">
                <a:solidFill>
                  <a:srgbClr val="FFFFFF"/>
                </a:solidFill>
                <a:effectLst>
                  <a:outerShdw blurRad="38100" dist="38100" dir="2700000" algn="tl">
                    <a:srgbClr val="000000"/>
                  </a:outerShdw>
                </a:effectLst>
                <a:latin typeface="Times New Roman Bold Italic" charset="0"/>
                <a:cs typeface="Times New Roman Bold Italic" charset="0"/>
                <a:sym typeface="Times New Roman Bold Italic" charset="0"/>
              </a:rPr>
              <a:t>    </a:t>
            </a:r>
            <a:r>
              <a:rPr lang="en-US" smtClean="0">
                <a:solidFill>
                  <a:srgbClr val="FFFFFF"/>
                </a:solidFill>
                <a:effectLst>
                  <a:outerShdw blurRad="38100" dist="38100" dir="2700000" algn="tl">
                    <a:srgbClr val="000000"/>
                  </a:outerShdw>
                </a:effectLst>
                <a:latin typeface="Times New Roman Bold" charset="0"/>
                <a:cs typeface="Times New Roman Bold" charset="0"/>
                <a:sym typeface="Times New Roman Bold" charset="0"/>
              </a:rPr>
              <a:t>Different practices for each</a:t>
            </a:r>
            <a:endPar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a:p>
            <a:pPr marL="39688" indent="0" eaLnBrk="1" hangingPunct="1">
              <a:lnSpc>
                <a:spcPct val="120000"/>
              </a:lnSpc>
              <a:buFont typeface="Times New Roman" charset="0"/>
              <a:buNone/>
              <a:defRPr/>
            </a:pPr>
            <a:endParaRPr lang="en-US" sz="2400" smtClean="0">
              <a:solidFill>
                <a:srgbClr val="FFFFFF"/>
              </a:solidFill>
              <a:effectLst>
                <a:outerShdw blurRad="38100" dist="38100" dir="2700000" algn="tl">
                  <a:srgbClr val="000000"/>
                </a:outerShdw>
              </a:effectLst>
              <a:latin typeface="Times New Roman Bold Italic" charset="0"/>
              <a:ea typeface="ヒラギノ明朝 ProN W6" charset="0"/>
              <a:cs typeface="ヒラギノ明朝 ProN W6" charset="0"/>
              <a:sym typeface="Times New Roman Bold Italic" charset="0"/>
            </a:endParaRPr>
          </a:p>
          <a:p>
            <a:pPr marL="39688" indent="0" algn="just" eaLnBrk="1" hangingPunct="1">
              <a:lnSpc>
                <a:spcPct val="120000"/>
              </a:lnSpc>
              <a:buFont typeface="Times New Roman" charset="0"/>
              <a:buNone/>
              <a:defRPr/>
            </a:pPr>
            <a:r>
              <a:rPr lang="en-US" sz="2400" smtClean="0">
                <a:solidFill>
                  <a:srgbClr val="FFFFFF"/>
                </a:solidFill>
                <a:effectLst>
                  <a:outerShdw blurRad="38100" dist="38100" dir="2700000" algn="tl">
                    <a:srgbClr val="000000"/>
                  </a:outerShdw>
                </a:effectLst>
                <a:latin typeface="Times New Roman Bold Italic" charset="0"/>
                <a:ea typeface="ヒラギノ明朝 ProN W6" charset="0"/>
                <a:cs typeface="ヒラギノ明朝 ProN W6" charset="0"/>
                <a:sym typeface="Times New Roman Bold Italic" charset="0"/>
              </a:rPr>
              <a:t>	</a:t>
            </a:r>
            <a:r>
              <a:rPr lang="en-US" smtClean="0">
                <a:solidFill>
                  <a:srgbClr val="FFFFFF"/>
                </a:solidFill>
                <a:effectLst>
                  <a:outerShdw blurRad="38100" dist="38100" dir="2700000" algn="tl">
                    <a:srgbClr val="000000"/>
                  </a:outerShdw>
                </a:effectLst>
                <a:latin typeface="Times New Roman Bold" charset="0"/>
                <a:cs typeface="Times New Roman Bold" charset="0"/>
                <a:sym typeface="Times New Roman Bold" charset="0"/>
              </a:rPr>
              <a:t>Other </a:t>
            </a:r>
            <a:r>
              <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rPr>
              <a:t>				</a:t>
            </a:r>
            <a:r>
              <a:rPr lang="en-US" smtClean="0">
                <a:solidFill>
                  <a:srgbClr val="FFFFFF"/>
                </a:solidFill>
                <a:effectLst>
                  <a:outerShdw blurRad="38100" dist="38100" dir="2700000" algn="tl">
                    <a:srgbClr val="000000"/>
                  </a:outerShdw>
                </a:effectLst>
                <a:latin typeface="Times New Roman Bold" charset="0"/>
                <a:cs typeface="Times New Roman Bold" charset="0"/>
                <a:sym typeface="Times New Roman Bold" charset="0"/>
              </a:rPr>
              <a:t>Self</a:t>
            </a:r>
            <a:endPar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a:p>
            <a:pPr marL="39688" indent="0" algn="just" eaLnBrk="1" hangingPunct="1">
              <a:lnSpc>
                <a:spcPct val="120000"/>
              </a:lnSpc>
              <a:buFont typeface="Times New Roman" charset="0"/>
              <a:buNone/>
              <a:defRPr/>
            </a:pPr>
            <a:endPar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a:p>
            <a:pPr marL="39688" indent="0" algn="just" eaLnBrk="1" hangingPunct="1">
              <a:lnSpc>
                <a:spcPct val="120000"/>
              </a:lnSpc>
              <a:buFont typeface="Times New Roman" charset="0"/>
              <a:buNone/>
              <a:defRPr/>
            </a:pPr>
            <a:r>
              <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rPr>
              <a:t>	</a:t>
            </a:r>
            <a:r>
              <a:rPr lang="en-US" smtClean="0">
                <a:solidFill>
                  <a:srgbClr val="FFFFFF"/>
                </a:solidFill>
                <a:effectLst>
                  <a:outerShdw blurRad="38100" dist="38100" dir="2700000" algn="tl">
                    <a:srgbClr val="000000"/>
                  </a:outerShdw>
                </a:effectLst>
                <a:latin typeface="Times New Roman Bold" charset="0"/>
                <a:cs typeface="Times New Roman Bold" charset="0"/>
                <a:sym typeface="Times New Roman Bold" charset="0"/>
              </a:rPr>
              <a:t>Self</a:t>
            </a:r>
            <a:r>
              <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rPr>
              <a:t>					</a:t>
            </a:r>
            <a:r>
              <a:rPr lang="en-US" smtClean="0">
                <a:solidFill>
                  <a:srgbClr val="FFFFFF"/>
                </a:solidFill>
                <a:effectLst>
                  <a:outerShdw blurRad="38100" dist="38100" dir="2700000" algn="tl">
                    <a:srgbClr val="000000"/>
                  </a:outerShdw>
                </a:effectLst>
                <a:latin typeface="Times New Roman Bold" charset="0"/>
                <a:cs typeface="Times New Roman Bold" charset="0"/>
                <a:sym typeface="Times New Roman Bold" charset="0"/>
              </a:rPr>
              <a:t>Other</a:t>
            </a:r>
            <a:endPar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a:p>
            <a:pPr marL="39688" indent="0" algn="just" eaLnBrk="1" hangingPunct="1">
              <a:lnSpc>
                <a:spcPct val="120000"/>
              </a:lnSpc>
              <a:buFont typeface="Times New Roman" charset="0"/>
              <a:buNone/>
              <a:defRPr/>
            </a:pPr>
            <a:endPar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a:p>
            <a:pPr marL="39688" indent="0" algn="just" eaLnBrk="1" hangingPunct="1">
              <a:lnSpc>
                <a:spcPct val="120000"/>
              </a:lnSpc>
              <a:buFont typeface="Times New Roman" charset="0"/>
              <a:buNone/>
              <a:defRPr/>
            </a:pPr>
            <a:r>
              <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rPr>
              <a:t>	</a:t>
            </a:r>
            <a:r>
              <a:rPr lang="en-US" smtClean="0">
                <a:solidFill>
                  <a:srgbClr val="FFFFFF"/>
                </a:solidFill>
                <a:effectLst>
                  <a:outerShdw blurRad="38100" dist="38100" dir="2700000" algn="tl">
                    <a:srgbClr val="000000"/>
                  </a:outerShdw>
                </a:effectLst>
                <a:latin typeface="Times New Roman Bold" charset="0"/>
                <a:cs typeface="Times New Roman Bold" charset="0"/>
                <a:sym typeface="Times New Roman Bold" charset="0"/>
              </a:rPr>
              <a:t>Self </a:t>
            </a:r>
            <a:r>
              <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rPr>
              <a:t>					</a:t>
            </a:r>
            <a:r>
              <a:rPr lang="en-US" smtClean="0">
                <a:solidFill>
                  <a:srgbClr val="FFFFFF"/>
                </a:solidFill>
                <a:effectLst>
                  <a:outerShdw blurRad="38100" dist="38100" dir="2700000" algn="tl">
                    <a:srgbClr val="000000"/>
                  </a:outerShdw>
                </a:effectLst>
                <a:latin typeface="Times New Roman Bold" charset="0"/>
                <a:cs typeface="Times New Roman Bold" charset="0"/>
                <a:sym typeface="Times New Roman Bold" charset="0"/>
              </a:rPr>
              <a:t>Self</a:t>
            </a:r>
            <a:endPar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a:p>
            <a:pPr marL="39688" indent="0" algn="just" eaLnBrk="1" hangingPunct="1">
              <a:lnSpc>
                <a:spcPct val="120000"/>
              </a:lnSpc>
              <a:buFont typeface="Times New Roman" charset="0"/>
              <a:buNone/>
              <a:defRPr/>
            </a:pPr>
            <a:endParaRPr lang="en-US" sz="2400"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a:p>
            <a:pPr marL="39688" indent="0" algn="just" eaLnBrk="1" hangingPunct="1">
              <a:lnSpc>
                <a:spcPct val="120000"/>
              </a:lnSpc>
              <a:buFont typeface="Times New Roman" charset="0"/>
              <a:buNone/>
              <a:defRPr/>
            </a:pPr>
            <a:r>
              <a:rPr lang="en-US" sz="2400" smtClean="0">
                <a:solidFill>
                  <a:srgbClr val="FFFFFF"/>
                </a:solidFill>
                <a:effectLst>
                  <a:outerShdw blurRad="38100" dist="38100" dir="2700000" algn="tl">
                    <a:srgbClr val="000000"/>
                  </a:outerShdw>
                </a:effectLst>
                <a:latin typeface="Times New Roman Bold" charset="0"/>
                <a:cs typeface="Times New Roman Bold" charset="0"/>
                <a:sym typeface="Times New Roman Bold" charset="0"/>
              </a:rPr>
              <a:t>         Non linear empathy for other begins early in life</a:t>
            </a:r>
            <a:endParaRPr lang="en-US" sz="2400"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p:txBody>
      </p:sp>
      <p:sp>
        <p:nvSpPr>
          <p:cNvPr id="21507" name="Line 3"/>
          <p:cNvSpPr>
            <a:spLocks noChangeShapeType="1"/>
          </p:cNvSpPr>
          <p:nvPr/>
        </p:nvSpPr>
        <p:spPr bwMode="auto">
          <a:xfrm>
            <a:off x="3635375" y="2420938"/>
            <a:ext cx="1439863" cy="1587"/>
          </a:xfrm>
          <a:prstGeom prst="line">
            <a:avLst/>
          </a:prstGeom>
          <a:noFill/>
          <a:ln w="571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1508" name="Line 4"/>
          <p:cNvSpPr>
            <a:spLocks noChangeShapeType="1"/>
          </p:cNvSpPr>
          <p:nvPr/>
        </p:nvSpPr>
        <p:spPr bwMode="auto">
          <a:xfrm>
            <a:off x="3563938" y="3789363"/>
            <a:ext cx="1439862" cy="1587"/>
          </a:xfrm>
          <a:prstGeom prst="line">
            <a:avLst/>
          </a:prstGeom>
          <a:noFill/>
          <a:ln w="571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1509" name="Line 5"/>
          <p:cNvSpPr>
            <a:spLocks noChangeShapeType="1"/>
          </p:cNvSpPr>
          <p:nvPr/>
        </p:nvSpPr>
        <p:spPr bwMode="auto">
          <a:xfrm>
            <a:off x="3635375" y="5157788"/>
            <a:ext cx="1439863" cy="1587"/>
          </a:xfrm>
          <a:prstGeom prst="line">
            <a:avLst/>
          </a:prstGeom>
          <a:noFill/>
          <a:ln w="571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en-US"/>
          </a:p>
        </p:txBody>
      </p:sp>
    </p:spTree>
    <p:extLst>
      <p:ext uri="{BB962C8B-B14F-4D97-AF65-F5344CB8AC3E}">
        <p14:creationId xmlns:p14="http://schemas.microsoft.com/office/powerpoint/2010/main" val="1944835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title" idx="4294967295"/>
          </p:nvPr>
        </p:nvSpPr>
        <p:spPr>
          <a:xfrm>
            <a:off x="609600" y="381000"/>
            <a:ext cx="8077200" cy="744538"/>
          </a:xfrm>
          <a:prstGeom prst="rect">
            <a:avLst/>
          </a:prstGeom>
        </p:spPr>
        <p:txBody>
          <a:bodyPr lIns="0" tIns="0" rIns="0" bIns="0">
            <a:normAutofit/>
          </a:bodyPr>
          <a:lstStyle>
            <a:lvl1pPr marL="0" marR="0">
              <a:defRPr sz="3600" b="1">
                <a:solidFill>
                  <a:srgbClr val="FFFF00"/>
                </a:solidFill>
                <a:effectLst>
                  <a:outerShdw blurRad="12700" dist="25400" dir="2700000" rotWithShape="0">
                    <a:srgbClr val="000000"/>
                  </a:outerShdw>
                </a:effectLst>
                <a:uFill>
                  <a:solidFill>
                    <a:srgbClr val="FFFF00"/>
                  </a:solidFill>
                </a:uFill>
                <a:latin typeface="Times New Roman Bold"/>
                <a:ea typeface="Times New Roman Bold"/>
                <a:cs typeface="Times New Roman Bold"/>
                <a:sym typeface="Times New Roman Bold"/>
              </a:defRPr>
            </a:lvl1pPr>
          </a:lstStyle>
          <a:p>
            <a:pPr lvl="0">
              <a:defRPr sz="1800" b="0">
                <a:solidFill>
                  <a:srgbClr val="000000"/>
                </a:solidFill>
                <a:effectLst/>
                <a:uFillTx/>
              </a:defRPr>
            </a:pPr>
            <a:r>
              <a:rPr lang="en-US" sz="3600" b="1" dirty="0" smtClean="0">
                <a:solidFill>
                  <a:srgbClr val="FFFF00"/>
                </a:solidFill>
                <a:effectLst>
                  <a:outerShdw blurRad="12700" dist="25400" dir="2700000" rotWithShape="0">
                    <a:srgbClr val="000000"/>
                  </a:outerShdw>
                </a:effectLst>
                <a:uFill>
                  <a:solidFill>
                    <a:srgbClr val="FFFF00"/>
                  </a:solidFill>
                </a:uFill>
              </a:rPr>
              <a:t>Self </a:t>
            </a:r>
            <a:r>
              <a:rPr sz="3600" b="1" dirty="0" smtClean="0">
                <a:solidFill>
                  <a:srgbClr val="FFFF00"/>
                </a:solidFill>
                <a:effectLst>
                  <a:outerShdw blurRad="12700" dist="25400" dir="2700000" rotWithShape="0">
                    <a:srgbClr val="000000"/>
                  </a:outerShdw>
                </a:effectLst>
                <a:uFill>
                  <a:solidFill>
                    <a:srgbClr val="FFFF00"/>
                  </a:solidFill>
                </a:uFill>
              </a:rPr>
              <a:t>Compassion</a:t>
            </a:r>
            <a:endParaRPr sz="3600" b="1" dirty="0">
              <a:solidFill>
                <a:srgbClr val="FFFF00"/>
              </a:solidFill>
              <a:effectLst>
                <a:outerShdw blurRad="12700" dist="25400" dir="2700000" rotWithShape="0">
                  <a:srgbClr val="000000"/>
                </a:outerShdw>
              </a:effectLst>
              <a:uFill>
                <a:solidFill>
                  <a:srgbClr val="FFFF00"/>
                </a:solidFill>
              </a:uFill>
            </a:endParaRPr>
          </a:p>
        </p:txBody>
      </p:sp>
      <p:sp>
        <p:nvSpPr>
          <p:cNvPr id="302" name="Shape 302"/>
          <p:cNvSpPr>
            <a:spLocks noGrp="1"/>
          </p:cNvSpPr>
          <p:nvPr>
            <p:ph type="body" idx="4294967295"/>
          </p:nvPr>
        </p:nvSpPr>
        <p:spPr>
          <a:xfrm>
            <a:off x="685800" y="1447800"/>
            <a:ext cx="8229600" cy="5732463"/>
          </a:xfrm>
          <a:prstGeom prst="rect">
            <a:avLst/>
          </a:prstGeom>
        </p:spPr>
        <p:txBody>
          <a:bodyPr lIns="0" tIns="0" rIns="0" bIns="0">
            <a:normAutofit/>
          </a:bodyPr>
          <a:lstStyle/>
          <a:p>
            <a:pPr marL="0" marR="0" lvl="0" indent="39687">
              <a:lnSpc>
                <a:spcPct val="90000"/>
              </a:lnSpc>
              <a:buSzTx/>
              <a:buNone/>
              <a:defRPr sz="1800">
                <a:uFillTx/>
              </a:defRPr>
            </a:pPr>
            <a:r>
              <a:rPr sz="3200" b="1">
                <a:solidFill>
                  <a:srgbClr val="FFFFFF"/>
                </a:solidFill>
                <a:uFill>
                  <a:solidFill>
                    <a:srgbClr val="FFFFFF"/>
                  </a:solidFill>
                </a:uFill>
              </a:rPr>
              <a:t>Neff (2003b) has operationalized self-compassion as consisting of three main elements: </a:t>
            </a:r>
          </a:p>
          <a:p>
            <a:pPr marL="0" marR="0" lvl="0" indent="39687">
              <a:lnSpc>
                <a:spcPct val="90000"/>
              </a:lnSpc>
              <a:buSzTx/>
              <a:buNone/>
              <a:defRPr sz="1800">
                <a:uFillTx/>
              </a:defRPr>
            </a:pPr>
            <a:endParaRPr sz="3200" b="1">
              <a:solidFill>
                <a:srgbClr val="FFFFFF"/>
              </a:solidFill>
              <a:uFill>
                <a:solidFill>
                  <a:srgbClr val="FFFFFF"/>
                </a:solidFill>
              </a:uFill>
            </a:endParaRPr>
          </a:p>
          <a:p>
            <a:pPr marL="39687" marR="0" lvl="0" indent="0">
              <a:lnSpc>
                <a:spcPct val="90000"/>
              </a:lnSpc>
              <a:buClr>
                <a:srgbClr val="FFFFFF"/>
              </a:buClr>
              <a:buAutoNum type="arabicPeriod"/>
              <a:defRPr sz="1800">
                <a:uFillTx/>
              </a:defRPr>
            </a:pPr>
            <a:r>
              <a:rPr sz="3200">
                <a:solidFill>
                  <a:srgbClr val="FFFFFF"/>
                </a:solidFill>
                <a:uFill>
                  <a:solidFill>
                    <a:srgbClr val="FFFFFF"/>
                  </a:solidFill>
                </a:uFill>
              </a:rPr>
              <a:t>Self-kindness vs harsh criticism and self-judgment</a:t>
            </a:r>
            <a:endParaRPr sz="3200" b="1">
              <a:solidFill>
                <a:srgbClr val="FFFFFF"/>
              </a:solidFill>
              <a:uFill>
                <a:solidFill>
                  <a:srgbClr val="FFFFFF"/>
                </a:solidFill>
              </a:uFill>
            </a:endParaRPr>
          </a:p>
          <a:p>
            <a:pPr marL="39687" marR="0" lvl="0" indent="0">
              <a:lnSpc>
                <a:spcPct val="90000"/>
              </a:lnSpc>
              <a:buClr>
                <a:srgbClr val="FFFFFF"/>
              </a:buClr>
              <a:buAutoNum type="arabicPeriod"/>
              <a:defRPr sz="1800">
                <a:uFillTx/>
              </a:defRPr>
            </a:pPr>
            <a:r>
              <a:rPr sz="3200">
                <a:solidFill>
                  <a:srgbClr val="FFFFFF"/>
                </a:solidFill>
                <a:uFill>
                  <a:solidFill>
                    <a:srgbClr val="FFFFFF"/>
                  </a:solidFill>
                </a:uFill>
              </a:rPr>
              <a:t>A sense of common humanity vs seeing self as separate and isolated</a:t>
            </a:r>
            <a:endParaRPr sz="3200" b="1">
              <a:solidFill>
                <a:srgbClr val="FFFFFF"/>
              </a:solidFill>
              <a:uFill>
                <a:solidFill>
                  <a:srgbClr val="FFFFFF"/>
                </a:solidFill>
              </a:uFill>
            </a:endParaRPr>
          </a:p>
          <a:p>
            <a:pPr marL="39687" marR="0" lvl="0" indent="0">
              <a:lnSpc>
                <a:spcPct val="90000"/>
              </a:lnSpc>
              <a:buClr>
                <a:srgbClr val="FFFFFF"/>
              </a:buClr>
              <a:buAutoNum type="arabicPeriod"/>
              <a:defRPr sz="1800">
                <a:uFillTx/>
              </a:defRPr>
            </a:pPr>
            <a:r>
              <a:rPr sz="3200">
                <a:solidFill>
                  <a:srgbClr val="FFFFFF"/>
                </a:solidFill>
                <a:uFill>
                  <a:solidFill>
                    <a:srgbClr val="FFFFFF"/>
                  </a:solidFill>
                </a:uFill>
              </a:rPr>
              <a:t>Mindfulness vs overidentification</a:t>
            </a:r>
          </a:p>
        </p:txBody>
      </p:sp>
      <p:pic>
        <p:nvPicPr>
          <p:cNvPr id="303" name="Water Lilly logo blue.png" descr="Water Lilly logo blue"/>
          <p:cNvPicPr/>
          <p:nvPr/>
        </p:nvPicPr>
        <p:blipFill>
          <a:blip r:embed="rId2">
            <a:extLst/>
          </a:blip>
          <a:stretch>
            <a:fillRect/>
          </a:stretch>
        </p:blipFill>
        <p:spPr>
          <a:xfrm rot="20511548">
            <a:off x="7667625" y="5661025"/>
            <a:ext cx="1008063" cy="882650"/>
          </a:xfrm>
          <a:prstGeom prst="rect">
            <a:avLst/>
          </a:prstGeom>
          <a:ln w="12700">
            <a:miter lim="400000"/>
          </a:ln>
        </p:spPr>
      </p:pic>
    </p:spTree>
  </p:cSld>
  <p:clrMapOvr>
    <a:masterClrMapping/>
  </p:clrMapOvr>
  <p:transition spd="med">
    <p:wipe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p:nvPr/>
        </p:nvSpPr>
        <p:spPr>
          <a:xfrm>
            <a:off x="1295400" y="4191000"/>
            <a:ext cx="2133600" cy="3114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00000"/>
              </a:lnSpc>
              <a:spcBef>
                <a:spcPts val="900"/>
              </a:spcBef>
              <a:defRPr sz="1600" b="0">
                <a:solidFill>
                  <a:srgbClr val="FFFFFF"/>
                </a:solidFill>
                <a:uFill>
                  <a:solidFill>
                    <a:srgbClr val="FFFFFF"/>
                  </a:solidFill>
                </a:uFill>
              </a:defRPr>
            </a:lvl1pPr>
          </a:lstStyle>
          <a:p>
            <a:pPr lvl="0">
              <a:defRPr sz="1800">
                <a:solidFill>
                  <a:srgbClr val="000000"/>
                </a:solidFill>
                <a:uFillTx/>
              </a:defRPr>
            </a:pPr>
            <a:r>
              <a:rPr sz="1600">
                <a:solidFill>
                  <a:srgbClr val="FFFFFF"/>
                </a:solidFill>
                <a:uFill>
                  <a:solidFill>
                    <a:srgbClr val="FFFFFF"/>
                  </a:solidFill>
                </a:uFill>
              </a:rPr>
              <a:t>Defusion</a:t>
            </a:r>
          </a:p>
        </p:txBody>
      </p:sp>
      <p:sp>
        <p:nvSpPr>
          <p:cNvPr id="306" name="Shape 306"/>
          <p:cNvSpPr/>
          <p:nvPr/>
        </p:nvSpPr>
        <p:spPr>
          <a:xfrm>
            <a:off x="6553200" y="4191000"/>
            <a:ext cx="2133600" cy="3114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900"/>
              </a:spcBef>
              <a:defRPr sz="1600" b="0">
                <a:solidFill>
                  <a:srgbClr val="FFFFFF"/>
                </a:solidFill>
                <a:uFill>
                  <a:solidFill>
                    <a:srgbClr val="FFFFFF"/>
                  </a:solidFill>
                </a:uFill>
              </a:defRPr>
            </a:lvl1pPr>
          </a:lstStyle>
          <a:p>
            <a:pPr lvl="0">
              <a:defRPr sz="1800">
                <a:solidFill>
                  <a:srgbClr val="000000"/>
                </a:solidFill>
                <a:uFillTx/>
              </a:defRPr>
            </a:pPr>
            <a:r>
              <a:rPr sz="1600">
                <a:solidFill>
                  <a:srgbClr val="FFFFFF"/>
                </a:solidFill>
                <a:uFill>
                  <a:solidFill>
                    <a:srgbClr val="FFFFFF"/>
                  </a:solidFill>
                </a:uFill>
              </a:rPr>
              <a:t>Commitment</a:t>
            </a:r>
          </a:p>
        </p:txBody>
      </p:sp>
      <p:sp>
        <p:nvSpPr>
          <p:cNvPr id="307" name="Shape 307"/>
          <p:cNvSpPr/>
          <p:nvPr/>
        </p:nvSpPr>
        <p:spPr>
          <a:xfrm rot="5400000">
            <a:off x="2819400" y="1524000"/>
            <a:ext cx="3810000" cy="3810000"/>
          </a:xfrm>
          <a:custGeom>
            <a:avLst/>
            <a:gdLst/>
            <a:ahLst/>
            <a:cxnLst>
              <a:cxn ang="0">
                <a:pos x="wd2" y="hd2"/>
              </a:cxn>
              <a:cxn ang="5400000">
                <a:pos x="wd2" y="hd2"/>
              </a:cxn>
              <a:cxn ang="10800000">
                <a:pos x="wd2" y="hd2"/>
              </a:cxn>
              <a:cxn ang="16200000">
                <a:pos x="wd2" y="hd2"/>
              </a:cxn>
            </a:cxnLst>
            <a:rect l="0" t="0" r="r" b="b"/>
            <a:pathLst>
              <a:path w="21600" h="21600" extrusionOk="0">
                <a:moveTo>
                  <a:pt x="5319" y="0"/>
                </a:moveTo>
                <a:lnTo>
                  <a:pt x="0" y="10800"/>
                </a:lnTo>
                <a:lnTo>
                  <a:pt x="5319" y="21600"/>
                </a:lnTo>
                <a:lnTo>
                  <a:pt x="16281" y="21600"/>
                </a:lnTo>
                <a:lnTo>
                  <a:pt x="21600" y="10800"/>
                </a:lnTo>
                <a:lnTo>
                  <a:pt x="16281" y="0"/>
                </a:lnTo>
                <a:close/>
              </a:path>
            </a:pathLst>
          </a:custGeom>
          <a:ln w="25400" cap="rnd">
            <a:solidFill>
              <a:srgbClr val="FFFF00"/>
            </a:solidFill>
            <a:round/>
          </a:ln>
        </p:spPr>
        <p:txBody>
          <a:bodyPr lIns="0" tIns="0" rIns="0" bIns="0" anchor="ctr"/>
          <a:lstStyle/>
          <a:p>
            <a:pPr lvl="0">
              <a:lnSpc>
                <a:spcPct val="100000"/>
              </a:lnSpc>
              <a:spcBef>
                <a:spcPts val="0"/>
              </a:spcBef>
              <a:defRPr sz="1800" b="0">
                <a:solidFill>
                  <a:srgbClr val="FFFFFF"/>
                </a:solidFill>
                <a:uFill>
                  <a:solidFill>
                    <a:srgbClr val="FFFFFF"/>
                  </a:solidFill>
                </a:uFill>
              </a:defRPr>
            </a:pPr>
            <a:endParaRPr/>
          </a:p>
        </p:txBody>
      </p:sp>
      <p:sp>
        <p:nvSpPr>
          <p:cNvPr id="308" name="Shape 308"/>
          <p:cNvSpPr/>
          <p:nvPr/>
        </p:nvSpPr>
        <p:spPr>
          <a:xfrm>
            <a:off x="3657600" y="2895600"/>
            <a:ext cx="2133600" cy="6151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00000"/>
              </a:lnSpc>
              <a:spcBef>
                <a:spcPts val="1000"/>
              </a:spcBef>
              <a:defRPr sz="1800" b="0">
                <a:solidFill>
                  <a:srgbClr val="FFFFFF"/>
                </a:solidFill>
                <a:uFill>
                  <a:solidFill>
                    <a:srgbClr val="FFFFFF"/>
                  </a:solidFill>
                </a:uFill>
              </a:defRPr>
            </a:lvl1pPr>
          </a:lstStyle>
          <a:p>
            <a:pPr lvl="0">
              <a:defRPr>
                <a:solidFill>
                  <a:srgbClr val="000000"/>
                </a:solidFill>
                <a:uFillTx/>
              </a:defRPr>
            </a:pPr>
            <a:r>
              <a:rPr>
                <a:solidFill>
                  <a:srgbClr val="FFFFFF"/>
                </a:solidFill>
                <a:uFill>
                  <a:solidFill>
                    <a:srgbClr val="FFFFFF"/>
                  </a:solidFill>
                </a:uFill>
              </a:rPr>
              <a:t>Psychological Flexibility</a:t>
            </a:r>
          </a:p>
        </p:txBody>
      </p:sp>
      <p:sp>
        <p:nvSpPr>
          <p:cNvPr id="309" name="Shape 309"/>
          <p:cNvSpPr/>
          <p:nvPr/>
        </p:nvSpPr>
        <p:spPr>
          <a:xfrm>
            <a:off x="1676400" y="2209800"/>
            <a:ext cx="2362200" cy="67716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900"/>
              </a:spcBef>
              <a:defRPr sz="1600" b="0">
                <a:solidFill>
                  <a:srgbClr val="FFFFFF"/>
                </a:solidFill>
                <a:uFill>
                  <a:solidFill>
                    <a:srgbClr val="FFFFFF"/>
                  </a:solidFill>
                </a:uFill>
              </a:defRPr>
            </a:lvl1pPr>
          </a:lstStyle>
          <a:p>
            <a:pPr lvl="0">
              <a:defRPr sz="1800">
                <a:solidFill>
                  <a:srgbClr val="000000"/>
                </a:solidFill>
                <a:uFillTx/>
              </a:defRPr>
            </a:pPr>
            <a:r>
              <a:rPr sz="1600">
                <a:solidFill>
                  <a:srgbClr val="FFFFFF"/>
                </a:solidFill>
                <a:uFill>
                  <a:solidFill>
                    <a:srgbClr val="FFFFFF"/>
                  </a:solidFill>
                </a:uFill>
              </a:rPr>
              <a:t>Acceptance</a:t>
            </a:r>
          </a:p>
        </p:txBody>
      </p:sp>
      <p:sp>
        <p:nvSpPr>
          <p:cNvPr id="310" name="Shape 310"/>
          <p:cNvSpPr/>
          <p:nvPr/>
        </p:nvSpPr>
        <p:spPr>
          <a:xfrm>
            <a:off x="3733800" y="1066800"/>
            <a:ext cx="1981200" cy="5519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0000"/>
              </a:lnSpc>
              <a:spcBef>
                <a:spcPts val="900"/>
              </a:spcBef>
              <a:defRPr sz="1800" b="0">
                <a:uFillTx/>
              </a:defRPr>
            </a:pPr>
            <a:r>
              <a:rPr sz="1600">
                <a:solidFill>
                  <a:srgbClr val="FFFFFF"/>
                </a:solidFill>
                <a:uFill>
                  <a:solidFill>
                    <a:srgbClr val="FFFFFF"/>
                  </a:solidFill>
                </a:uFill>
              </a:rPr>
              <a:t>Present </a:t>
            </a:r>
          </a:p>
          <a:p>
            <a:pPr lvl="0" algn="ctr">
              <a:lnSpc>
                <a:spcPct val="50000"/>
              </a:lnSpc>
              <a:spcBef>
                <a:spcPts val="900"/>
              </a:spcBef>
              <a:defRPr sz="1800" b="0">
                <a:uFillTx/>
              </a:defRPr>
            </a:pPr>
            <a:r>
              <a:rPr sz="1600">
                <a:solidFill>
                  <a:srgbClr val="FFFFFF"/>
                </a:solidFill>
                <a:uFill>
                  <a:solidFill>
                    <a:srgbClr val="FFFFFF"/>
                  </a:solidFill>
                </a:uFill>
              </a:rPr>
              <a:t>Moment</a:t>
            </a:r>
          </a:p>
        </p:txBody>
      </p:sp>
      <p:sp>
        <p:nvSpPr>
          <p:cNvPr id="311" name="Shape 311"/>
          <p:cNvSpPr/>
          <p:nvPr/>
        </p:nvSpPr>
        <p:spPr>
          <a:xfrm>
            <a:off x="3657600" y="5562600"/>
            <a:ext cx="2133600" cy="5519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0000"/>
              </a:lnSpc>
              <a:spcBef>
                <a:spcPts val="900"/>
              </a:spcBef>
              <a:defRPr sz="1800" b="0">
                <a:uFillTx/>
              </a:defRPr>
            </a:pPr>
            <a:r>
              <a:rPr sz="1600">
                <a:solidFill>
                  <a:srgbClr val="FFFFFF"/>
                </a:solidFill>
                <a:uFill>
                  <a:solidFill>
                    <a:srgbClr val="FFFFFF"/>
                  </a:solidFill>
                </a:uFill>
              </a:rPr>
              <a:t>Self</a:t>
            </a:r>
          </a:p>
          <a:p>
            <a:pPr lvl="0" algn="ctr">
              <a:lnSpc>
                <a:spcPct val="50000"/>
              </a:lnSpc>
              <a:spcBef>
                <a:spcPts val="900"/>
              </a:spcBef>
              <a:defRPr sz="1800" b="0">
                <a:uFillTx/>
              </a:defRPr>
            </a:pPr>
            <a:r>
              <a:rPr sz="1600">
                <a:solidFill>
                  <a:srgbClr val="FFFFFF"/>
                </a:solidFill>
                <a:uFill>
                  <a:solidFill>
                    <a:srgbClr val="FFFFFF"/>
                  </a:solidFill>
                </a:uFill>
              </a:rPr>
              <a:t>As Context</a:t>
            </a:r>
          </a:p>
        </p:txBody>
      </p:sp>
      <p:sp>
        <p:nvSpPr>
          <p:cNvPr id="312" name="Shape 312"/>
          <p:cNvSpPr/>
          <p:nvPr/>
        </p:nvSpPr>
        <p:spPr>
          <a:xfrm>
            <a:off x="6553200" y="2209800"/>
            <a:ext cx="2133600" cy="3114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00000"/>
              </a:lnSpc>
              <a:spcBef>
                <a:spcPts val="900"/>
              </a:spcBef>
              <a:defRPr sz="1600" b="0">
                <a:solidFill>
                  <a:srgbClr val="FFFFFF"/>
                </a:solidFill>
                <a:uFill>
                  <a:solidFill>
                    <a:srgbClr val="FFFFFF"/>
                  </a:solidFill>
                </a:uFill>
              </a:defRPr>
            </a:lvl1pPr>
          </a:lstStyle>
          <a:p>
            <a:pPr lvl="0">
              <a:defRPr sz="1800">
                <a:solidFill>
                  <a:srgbClr val="000000"/>
                </a:solidFill>
                <a:uFillTx/>
              </a:defRPr>
            </a:pPr>
            <a:r>
              <a:rPr sz="1600">
                <a:solidFill>
                  <a:srgbClr val="FFFFFF"/>
                </a:solidFill>
                <a:uFill>
                  <a:solidFill>
                    <a:srgbClr val="FFFFFF"/>
                  </a:solidFill>
                </a:uFill>
              </a:rPr>
              <a:t>Values</a:t>
            </a:r>
          </a:p>
        </p:txBody>
      </p:sp>
      <p:sp>
        <p:nvSpPr>
          <p:cNvPr id="313" name="Shape 313"/>
          <p:cNvSpPr/>
          <p:nvPr/>
        </p:nvSpPr>
        <p:spPr>
          <a:xfrm>
            <a:off x="2667000" y="6324600"/>
            <a:ext cx="41148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00000"/>
              </a:lnSpc>
              <a:spcBef>
                <a:spcPts val="0"/>
              </a:spcBef>
              <a:defRPr sz="2000" b="0">
                <a:solidFill>
                  <a:srgbClr val="FFFFFF"/>
                </a:solidFill>
                <a:uFill>
                  <a:solidFill>
                    <a:srgbClr val="FFFFFF"/>
                  </a:solidFill>
                </a:uFill>
              </a:defRPr>
            </a:lvl1pPr>
          </a:lstStyle>
          <a:p>
            <a:pPr lvl="0">
              <a:defRPr sz="1800">
                <a:solidFill>
                  <a:srgbClr val="000000"/>
                </a:solidFill>
                <a:uFillTx/>
              </a:defRPr>
            </a:pPr>
            <a:r>
              <a:rPr sz="2000">
                <a:solidFill>
                  <a:srgbClr val="FFFFFF"/>
                </a:solidFill>
                <a:uFill>
                  <a:solidFill>
                    <a:srgbClr val="FFFFFF"/>
                  </a:solidFill>
                </a:uFill>
              </a:rPr>
              <a:t>Common Humanity</a:t>
            </a:r>
          </a:p>
        </p:txBody>
      </p:sp>
      <p:sp>
        <p:nvSpPr>
          <p:cNvPr id="314" name="Shape 314"/>
          <p:cNvSpPr/>
          <p:nvPr/>
        </p:nvSpPr>
        <p:spPr>
          <a:xfrm>
            <a:off x="-838200" y="228600"/>
            <a:ext cx="41148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00000"/>
              </a:lnSpc>
              <a:spcBef>
                <a:spcPts val="0"/>
              </a:spcBef>
              <a:defRPr sz="2000" b="0">
                <a:solidFill>
                  <a:srgbClr val="FFFFFF"/>
                </a:solidFill>
                <a:uFill>
                  <a:solidFill>
                    <a:srgbClr val="FFFFFF"/>
                  </a:solidFill>
                </a:uFill>
              </a:defRPr>
            </a:lvl1pPr>
          </a:lstStyle>
          <a:p>
            <a:pPr lvl="0">
              <a:defRPr sz="1800">
                <a:solidFill>
                  <a:srgbClr val="000000"/>
                </a:solidFill>
                <a:uFillTx/>
              </a:defRPr>
            </a:pPr>
            <a:r>
              <a:rPr sz="2000">
                <a:solidFill>
                  <a:srgbClr val="FFFFFF"/>
                </a:solidFill>
                <a:uFill>
                  <a:solidFill>
                    <a:srgbClr val="FFFFFF"/>
                  </a:solidFill>
                </a:uFill>
              </a:rPr>
              <a:t>Mindfulness</a:t>
            </a:r>
          </a:p>
        </p:txBody>
      </p:sp>
      <p:sp>
        <p:nvSpPr>
          <p:cNvPr id="315" name="Shape 315"/>
          <p:cNvSpPr/>
          <p:nvPr/>
        </p:nvSpPr>
        <p:spPr>
          <a:xfrm>
            <a:off x="6172200" y="228600"/>
            <a:ext cx="41148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00000"/>
              </a:lnSpc>
              <a:spcBef>
                <a:spcPts val="0"/>
              </a:spcBef>
              <a:defRPr sz="2000" b="0">
                <a:solidFill>
                  <a:srgbClr val="FFFFFF"/>
                </a:solidFill>
                <a:uFill>
                  <a:solidFill>
                    <a:srgbClr val="FFFFFF"/>
                  </a:solidFill>
                </a:uFill>
              </a:defRPr>
            </a:lvl1pPr>
          </a:lstStyle>
          <a:p>
            <a:pPr lvl="0">
              <a:defRPr sz="1800">
                <a:solidFill>
                  <a:srgbClr val="000000"/>
                </a:solidFill>
                <a:uFillTx/>
              </a:defRPr>
            </a:pPr>
            <a:r>
              <a:rPr sz="2000">
                <a:solidFill>
                  <a:srgbClr val="FFFFFF"/>
                </a:solidFill>
                <a:uFill>
                  <a:solidFill>
                    <a:srgbClr val="FFFFFF"/>
                  </a:solidFill>
                </a:uFill>
              </a:rPr>
              <a:t>Self-Kindness</a:t>
            </a:r>
          </a:p>
        </p:txBody>
      </p:sp>
      <p:sp>
        <p:nvSpPr>
          <p:cNvPr id="316" name="Shape 316"/>
          <p:cNvSpPr/>
          <p:nvPr/>
        </p:nvSpPr>
        <p:spPr>
          <a:xfrm>
            <a:off x="914400" y="5257799"/>
            <a:ext cx="7543800" cy="990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2700">
            <a:solidFill>
              <a:srgbClr val="FFFF99"/>
            </a:solidFill>
            <a:round/>
          </a:ln>
        </p:spPr>
        <p:txBody>
          <a:bodyPr lIns="0" tIns="0" rIns="0" bIns="0"/>
          <a:lstStyle/>
          <a:p>
            <a:pPr lvl="0">
              <a:lnSpc>
                <a:spcPct val="100000"/>
              </a:lnSpc>
              <a:spcBef>
                <a:spcPts val="0"/>
              </a:spcBef>
              <a:defRPr sz="1800" b="0">
                <a:solidFill>
                  <a:srgbClr val="FFFFFF"/>
                </a:solidFill>
                <a:uFill>
                  <a:solidFill>
                    <a:srgbClr val="FFFFFF"/>
                  </a:solidFill>
                </a:uFill>
              </a:defRPr>
            </a:pPr>
            <a:endParaRPr/>
          </a:p>
        </p:txBody>
      </p:sp>
      <p:sp>
        <p:nvSpPr>
          <p:cNvPr id="317" name="Shape 317"/>
          <p:cNvSpPr/>
          <p:nvPr/>
        </p:nvSpPr>
        <p:spPr>
          <a:xfrm>
            <a:off x="914400" y="228599"/>
            <a:ext cx="4800600" cy="5638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2700">
            <a:solidFill>
              <a:srgbClr val="FFFF00"/>
            </a:solidFill>
            <a:round/>
          </a:ln>
        </p:spPr>
        <p:txBody>
          <a:bodyPr lIns="0" tIns="0" rIns="0" bIns="0"/>
          <a:lstStyle/>
          <a:p>
            <a:pPr lvl="0">
              <a:lnSpc>
                <a:spcPct val="100000"/>
              </a:lnSpc>
              <a:spcBef>
                <a:spcPts val="0"/>
              </a:spcBef>
              <a:defRPr sz="1800" b="0">
                <a:solidFill>
                  <a:srgbClr val="FFFFFF"/>
                </a:solidFill>
                <a:uFill>
                  <a:solidFill>
                    <a:srgbClr val="FFFFFF"/>
                  </a:solidFill>
                </a:uFill>
              </a:defRPr>
            </a:pPr>
            <a:endParaRPr/>
          </a:p>
        </p:txBody>
      </p:sp>
      <p:sp>
        <p:nvSpPr>
          <p:cNvPr id="318" name="Shape 318"/>
          <p:cNvSpPr/>
          <p:nvPr/>
        </p:nvSpPr>
        <p:spPr>
          <a:xfrm>
            <a:off x="3733800" y="228599"/>
            <a:ext cx="4800600" cy="5638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12700">
            <a:solidFill>
              <a:srgbClr val="FFFF99"/>
            </a:solidFill>
            <a:round/>
          </a:ln>
        </p:spPr>
        <p:txBody>
          <a:bodyPr lIns="0" tIns="0" rIns="0" bIns="0"/>
          <a:lstStyle/>
          <a:p>
            <a:pPr lvl="0">
              <a:lnSpc>
                <a:spcPct val="100000"/>
              </a:lnSpc>
              <a:spcBef>
                <a:spcPts val="0"/>
              </a:spcBef>
              <a:defRPr sz="1800" b="0">
                <a:solidFill>
                  <a:srgbClr val="FFFFFF"/>
                </a:solidFill>
                <a:uFill>
                  <a:solidFill>
                    <a:srgbClr val="FFFFFF"/>
                  </a:solidFill>
                </a:u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1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3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315"/>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5" nodeType="afterEffect">
                                  <p:stCondLst>
                                    <p:cond delay="0"/>
                                  </p:stCondLst>
                                  <p:iterate>
                                    <p:tmAbs val="0"/>
                                  </p:iterate>
                                  <p:childTnLst>
                                    <p:set>
                                      <p:cBhvr>
                                        <p:cTn id="20" fill="hold"/>
                                        <p:tgtEl>
                                          <p:spTgt spid="31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6" nodeType="afterEffect">
                                  <p:stCondLst>
                                    <p:cond delay="0"/>
                                  </p:stCondLst>
                                  <p:iterate>
                                    <p:tmAbs val="0"/>
                                  </p:iterate>
                                  <p:childTnLst>
                                    <p:set>
                                      <p:cBhvr>
                                        <p:cTn id="23" fill="hold"/>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3" animBg="1" advAuto="0"/>
      <p:bldP spid="314" grpId="1" animBg="1" advAuto="0"/>
      <p:bldP spid="315" grpId="4" animBg="1" advAuto="0"/>
      <p:bldP spid="316" grpId="2" animBg="1" advAuto="0"/>
      <p:bldP spid="317" grpId="5" animBg="1" advAuto="0"/>
      <p:bldP spid="318" grpId="6"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Grp="1" noChangeArrowheads="1"/>
          </p:cNvSpPr>
          <p:nvPr>
            <p:ph type="ctrTitle" idx="4294967295"/>
          </p:nvPr>
        </p:nvSpPr>
        <p:spPr>
          <a:xfrm>
            <a:off x="684213" y="260350"/>
            <a:ext cx="7772400" cy="304800"/>
          </a:xfrm>
        </p:spPr>
        <p:txBody>
          <a:bodyPr/>
          <a:lstStyle/>
          <a:p>
            <a:pPr eaLnBrk="1" hangingPunct="1">
              <a:defRPr/>
            </a:pPr>
            <a:r>
              <a:rPr lang="en-GB" sz="3200" b="1">
                <a:solidFill>
                  <a:srgbClr val="FFFF00"/>
                </a:solidFill>
                <a:effectLst>
                  <a:outerShdw blurRad="38100" dist="38100" dir="2700000" algn="tl">
                    <a:srgbClr val="000000"/>
                  </a:outerShdw>
                </a:effectLst>
                <a:ea typeface="+mj-ea"/>
                <a:cs typeface="+mj-cs"/>
              </a:rPr>
              <a:t>Self-Criticism vs Self-Compassion</a:t>
            </a:r>
          </a:p>
        </p:txBody>
      </p:sp>
      <p:sp>
        <p:nvSpPr>
          <p:cNvPr id="177155" name="Rectangle 3"/>
          <p:cNvSpPr>
            <a:spLocks noGrp="1" noChangeArrowheads="1"/>
          </p:cNvSpPr>
          <p:nvPr>
            <p:ph type="subTitle" idx="4294967295"/>
          </p:nvPr>
        </p:nvSpPr>
        <p:spPr>
          <a:xfrm>
            <a:off x="762000" y="1219200"/>
            <a:ext cx="7696200" cy="4876800"/>
          </a:xfrm>
        </p:spPr>
        <p:txBody>
          <a:bodyPr/>
          <a:lstStyle/>
          <a:p>
            <a:pPr marL="0" indent="0" eaLnBrk="1" hangingPunct="1">
              <a:buFontTx/>
              <a:buNone/>
            </a:pPr>
            <a:endParaRPr lang="en-GB" b="1" smtClean="0">
              <a:solidFill>
                <a:schemeClr val="bg1"/>
              </a:solidFill>
            </a:endParaRPr>
          </a:p>
          <a:p>
            <a:pPr marL="0" indent="0" eaLnBrk="1" hangingPunct="1">
              <a:buFontTx/>
              <a:buNone/>
            </a:pPr>
            <a:endParaRPr lang="en-GB" sz="4000" b="1" smtClean="0">
              <a:solidFill>
                <a:schemeClr val="bg1"/>
              </a:solidFill>
            </a:endParaRPr>
          </a:p>
        </p:txBody>
      </p:sp>
      <p:graphicFrame>
        <p:nvGraphicFramePr>
          <p:cNvPr id="837636" name="Group 4"/>
          <p:cNvGraphicFramePr>
            <a:graphicFrameLocks noGrp="1"/>
          </p:cNvGraphicFramePr>
          <p:nvPr/>
        </p:nvGraphicFramePr>
        <p:xfrm>
          <a:off x="4716463" y="981075"/>
          <a:ext cx="4248150" cy="5616575"/>
        </p:xfrm>
        <a:graphic>
          <a:graphicData uri="http://schemas.openxmlformats.org/drawingml/2006/table">
            <a:tbl>
              <a:tblPr/>
              <a:tblGrid>
                <a:gridCol w="4248150"/>
              </a:tblGrid>
              <a:tr h="5616575">
                <a:tc>
                  <a:txBody>
                    <a:bodyPr/>
                    <a:lstStyle/>
                    <a:p>
                      <a:pPr marL="180975" marR="0" lvl="0" indent="0" algn="l" defTabSz="914400" rtl="0" eaLnBrk="1" fontAlgn="base" latinLnBrk="0" hangingPunct="1">
                        <a:lnSpc>
                          <a:spcPct val="100000"/>
                        </a:lnSpc>
                        <a:spcBef>
                          <a:spcPct val="20000"/>
                        </a:spcBef>
                        <a:spcAft>
                          <a:spcPct val="0"/>
                        </a:spcAft>
                        <a:buClrTx/>
                        <a:buSzTx/>
                        <a:buFontTx/>
                        <a:buNone/>
                        <a:tabLst/>
                      </a:pPr>
                      <a:r>
                        <a:rPr kumimoji="0" lang="en-GB" sz="2800" b="1" i="1" u="none" strike="noStrike" cap="none" normalizeH="0" baseline="0" smtClean="0">
                          <a:ln>
                            <a:noFill/>
                          </a:ln>
                          <a:solidFill>
                            <a:srgbClr val="FFFF00"/>
                          </a:solidFill>
                          <a:effectLst>
                            <a:outerShdw blurRad="38100" dist="38100" dir="2700000" algn="tl">
                              <a:srgbClr val="000000"/>
                            </a:outerShdw>
                          </a:effectLst>
                          <a:latin typeface="Times New Roman" charset="0"/>
                          <a:ea typeface="ＭＳ Ｐゴシック" charset="-128"/>
                          <a:cs typeface="Arial" charset="0"/>
                        </a:rPr>
                        <a:t>Compassionate Self-Correction</a:t>
                      </a:r>
                    </a:p>
                    <a:p>
                      <a:pPr marL="180975"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bg1"/>
                          </a:solidFill>
                          <a:effectLst>
                            <a:outerShdw blurRad="38100" dist="38100" dir="2700000" algn="tl">
                              <a:srgbClr val="000000"/>
                            </a:outerShdw>
                          </a:effectLst>
                          <a:latin typeface="Times New Roman" charset="0"/>
                          <a:ea typeface="ＭＳ Ｐゴシック" charset="-128"/>
                          <a:cs typeface="Arial" charset="0"/>
                        </a:rPr>
                        <a:t>Desire to improve - at one’s best</a:t>
                      </a:r>
                    </a:p>
                    <a:p>
                      <a:pPr marL="180975"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smtClean="0">
                        <a:ln>
                          <a:noFill/>
                        </a:ln>
                        <a:solidFill>
                          <a:schemeClr val="bg1"/>
                        </a:solidFill>
                        <a:effectLst>
                          <a:outerShdw blurRad="38100" dist="38100" dir="2700000" algn="tl">
                            <a:srgbClr val="000000"/>
                          </a:outerShdw>
                        </a:effectLst>
                        <a:latin typeface="Times New Roman" charset="0"/>
                        <a:ea typeface="ＭＳ Ｐゴシック" charset="-128"/>
                        <a:cs typeface="Arial" charset="0"/>
                      </a:endParaRPr>
                    </a:p>
                    <a:p>
                      <a:pPr marL="180975"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bg1"/>
                          </a:solidFill>
                          <a:effectLst>
                            <a:outerShdw blurRad="38100" dist="38100" dir="2700000" algn="tl">
                              <a:srgbClr val="000000"/>
                            </a:outerShdw>
                          </a:effectLst>
                          <a:latin typeface="Times New Roman" charset="0"/>
                          <a:ea typeface="ＭＳ Ｐゴシック" charset="-128"/>
                          <a:cs typeface="Arial" charset="0"/>
                        </a:rPr>
                        <a:t>Forward looking</a:t>
                      </a:r>
                    </a:p>
                    <a:p>
                      <a:pPr marL="180975"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smtClean="0">
                        <a:ln>
                          <a:noFill/>
                        </a:ln>
                        <a:solidFill>
                          <a:schemeClr val="bg1"/>
                        </a:solidFill>
                        <a:effectLst>
                          <a:outerShdw blurRad="38100" dist="38100" dir="2700000" algn="tl">
                            <a:srgbClr val="000000"/>
                          </a:outerShdw>
                        </a:effectLst>
                        <a:latin typeface="Times New Roman" charset="0"/>
                        <a:ea typeface="ＭＳ Ｐゴシック" charset="-128"/>
                        <a:cs typeface="Arial" charset="0"/>
                      </a:endParaRPr>
                    </a:p>
                    <a:p>
                      <a:pPr marL="180975"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bg1"/>
                          </a:solidFill>
                          <a:effectLst>
                            <a:outerShdw blurRad="38100" dist="38100" dir="2700000" algn="tl">
                              <a:srgbClr val="000000"/>
                            </a:outerShdw>
                          </a:effectLst>
                          <a:latin typeface="Times New Roman" charset="0"/>
                          <a:ea typeface="ＭＳ Ｐゴシック" charset="-128"/>
                          <a:cs typeface="Arial" charset="0"/>
                        </a:rPr>
                        <a:t>Linked to building on the positives and abilities</a:t>
                      </a:r>
                    </a:p>
                    <a:p>
                      <a:pPr marL="180975"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smtClean="0">
                        <a:ln>
                          <a:noFill/>
                        </a:ln>
                        <a:solidFill>
                          <a:schemeClr val="bg1"/>
                        </a:solidFill>
                        <a:effectLst>
                          <a:outerShdw blurRad="38100" dist="38100" dir="2700000" algn="tl">
                            <a:srgbClr val="000000"/>
                          </a:outerShdw>
                        </a:effectLst>
                        <a:latin typeface="Times New Roman" charset="0"/>
                        <a:ea typeface="ＭＳ Ｐゴシック" charset="-128"/>
                        <a:cs typeface="Arial" charset="0"/>
                      </a:endParaRPr>
                    </a:p>
                    <a:p>
                      <a:pPr marL="180975"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bg1"/>
                          </a:solidFill>
                          <a:effectLst>
                            <a:outerShdw blurRad="38100" dist="38100" dir="2700000" algn="tl">
                              <a:srgbClr val="000000"/>
                            </a:outerShdw>
                          </a:effectLst>
                          <a:latin typeface="Times New Roman" charset="0"/>
                          <a:ea typeface="ＭＳ Ｐゴシック" charset="-128"/>
                          <a:cs typeface="Arial" charset="0"/>
                        </a:rPr>
                        <a:t>Validation of set back and encouragement</a:t>
                      </a:r>
                    </a:p>
                    <a:p>
                      <a:pPr marL="180975"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smtClean="0">
                        <a:ln>
                          <a:noFill/>
                        </a:ln>
                        <a:solidFill>
                          <a:schemeClr val="bg1"/>
                        </a:solidFill>
                        <a:effectLst>
                          <a:outerShdw blurRad="38100" dist="38100" dir="2700000" algn="tl">
                            <a:srgbClr val="000000"/>
                          </a:outerShdw>
                        </a:effectLst>
                        <a:latin typeface="Times New Roman" charset="0"/>
                        <a:ea typeface="ＭＳ Ｐゴシック" charset="-128"/>
                        <a:cs typeface="Arial" charset="0"/>
                      </a:endParaRPr>
                    </a:p>
                    <a:p>
                      <a:pPr marL="180975"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bg1"/>
                          </a:solidFill>
                          <a:effectLst>
                            <a:outerShdw blurRad="38100" dist="38100" dir="2700000" algn="tl">
                              <a:srgbClr val="000000"/>
                            </a:outerShdw>
                          </a:effectLst>
                          <a:latin typeface="Times New Roman" charset="0"/>
                          <a:ea typeface="ＭＳ Ｐゴシック" charset="-128"/>
                          <a:cs typeface="Arial" charset="0"/>
                        </a:rPr>
                        <a:t>Consider compassionate teacher with a child who is struggling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837642" name="Group 10"/>
          <p:cNvGraphicFramePr>
            <a:graphicFrameLocks noGrp="1"/>
          </p:cNvGraphicFramePr>
          <p:nvPr/>
        </p:nvGraphicFramePr>
        <p:xfrm>
          <a:off x="250825" y="981075"/>
          <a:ext cx="4176713" cy="5637213"/>
        </p:xfrm>
        <a:graphic>
          <a:graphicData uri="http://schemas.openxmlformats.org/drawingml/2006/table">
            <a:tbl>
              <a:tblPr/>
              <a:tblGrid>
                <a:gridCol w="4176713"/>
              </a:tblGrid>
              <a:tr h="5637213">
                <a:tc>
                  <a:txBody>
                    <a:bodyPr/>
                    <a:lstStyle/>
                    <a:p>
                      <a:pPr marL="84138" marR="0" lvl="0" indent="0" algn="ctr" defTabSz="914400" rtl="0" eaLnBrk="1" fontAlgn="base" latinLnBrk="0" hangingPunct="1">
                        <a:lnSpc>
                          <a:spcPct val="100000"/>
                        </a:lnSpc>
                        <a:spcBef>
                          <a:spcPct val="20000"/>
                        </a:spcBef>
                        <a:spcAft>
                          <a:spcPct val="0"/>
                        </a:spcAft>
                        <a:buClrTx/>
                        <a:buSzTx/>
                        <a:buFontTx/>
                        <a:buNone/>
                        <a:tabLst/>
                      </a:pPr>
                      <a:r>
                        <a:rPr kumimoji="0" lang="en-GB" sz="2800" b="1" i="1" u="none" strike="noStrike" cap="none" normalizeH="0" baseline="0" dirty="0" smtClean="0">
                          <a:ln>
                            <a:noFill/>
                          </a:ln>
                          <a:solidFill>
                            <a:srgbClr val="FFFF00"/>
                          </a:solidFill>
                          <a:effectLst>
                            <a:outerShdw blurRad="38100" dist="38100" dir="2700000" algn="tl">
                              <a:srgbClr val="000000"/>
                            </a:outerShdw>
                          </a:effectLst>
                          <a:latin typeface="Times New Roman" pitchFamily="18" charset="0"/>
                        </a:rPr>
                        <a:t>Shame Self-Attacking</a:t>
                      </a:r>
                    </a:p>
                    <a:p>
                      <a:pPr marL="84138" marR="0" lvl="0" indent="0" algn="ctr" defTabSz="914400" rtl="0" eaLnBrk="1" fontAlgn="base" latinLnBrk="0" hangingPunct="1">
                        <a:lnSpc>
                          <a:spcPct val="100000"/>
                        </a:lnSpc>
                        <a:spcBef>
                          <a:spcPct val="20000"/>
                        </a:spcBef>
                        <a:spcAft>
                          <a:spcPct val="0"/>
                        </a:spcAft>
                        <a:buClrTx/>
                        <a:buSzTx/>
                        <a:buFontTx/>
                        <a:buNone/>
                        <a:tabLst/>
                      </a:pPr>
                      <a:endParaRPr kumimoji="0" lang="en-GB" sz="2800" b="1" i="1" u="none" strike="noStrike" cap="none" normalizeH="0" baseline="0" dirty="0" smtClean="0">
                        <a:ln>
                          <a:noFill/>
                        </a:ln>
                        <a:solidFill>
                          <a:srgbClr val="FFFF00"/>
                        </a:solidFill>
                        <a:effectLst>
                          <a:outerShdw blurRad="38100" dist="38100" dir="2700000" algn="tl">
                            <a:srgbClr val="000000"/>
                          </a:outerShdw>
                        </a:effectLst>
                        <a:latin typeface="Times New Roman" pitchFamily="18" charset="0"/>
                      </a:endParaRPr>
                    </a:p>
                    <a:p>
                      <a:pPr marL="84138"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bg1"/>
                          </a:solidFill>
                          <a:effectLst>
                            <a:outerShdw blurRad="38100" dist="38100" dir="2700000" algn="tl">
                              <a:srgbClr val="000000"/>
                            </a:outerShdw>
                          </a:effectLst>
                          <a:latin typeface="Times New Roman" pitchFamily="18" charset="0"/>
                        </a:rPr>
                        <a:t>Desire to punish and condemn</a:t>
                      </a:r>
                    </a:p>
                    <a:p>
                      <a:pPr marL="84138"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smtClean="0">
                        <a:ln>
                          <a:noFill/>
                        </a:ln>
                        <a:solidFill>
                          <a:schemeClr val="bg1"/>
                        </a:solidFill>
                        <a:effectLst>
                          <a:outerShdw blurRad="38100" dist="38100" dir="2700000" algn="tl">
                            <a:srgbClr val="000000"/>
                          </a:outerShdw>
                        </a:effectLst>
                        <a:latin typeface="Times New Roman" pitchFamily="18" charset="0"/>
                      </a:endParaRPr>
                    </a:p>
                    <a:p>
                      <a:pPr marL="84138"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bg1"/>
                          </a:solidFill>
                          <a:effectLst>
                            <a:outerShdw blurRad="38100" dist="38100" dir="2700000" algn="tl">
                              <a:srgbClr val="000000"/>
                            </a:outerShdw>
                          </a:effectLst>
                          <a:latin typeface="Times New Roman" pitchFamily="18" charset="0"/>
                        </a:rPr>
                        <a:t>Backward looking</a:t>
                      </a:r>
                    </a:p>
                    <a:p>
                      <a:pPr marL="84138"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smtClean="0">
                        <a:ln>
                          <a:noFill/>
                        </a:ln>
                        <a:solidFill>
                          <a:schemeClr val="bg1"/>
                        </a:solidFill>
                        <a:effectLst>
                          <a:outerShdw blurRad="38100" dist="38100" dir="2700000" algn="tl">
                            <a:srgbClr val="000000"/>
                          </a:outerShdw>
                        </a:effectLst>
                        <a:latin typeface="Times New Roman" pitchFamily="18" charset="0"/>
                      </a:endParaRPr>
                    </a:p>
                    <a:p>
                      <a:pPr marL="84138"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bg1"/>
                          </a:solidFill>
                          <a:effectLst>
                            <a:outerShdw blurRad="38100" dist="38100" dir="2700000" algn="tl">
                              <a:srgbClr val="000000"/>
                            </a:outerShdw>
                          </a:effectLst>
                          <a:latin typeface="Times New Roman" pitchFamily="18" charset="0"/>
                        </a:rPr>
                        <a:t>Linked to disappointment and focusing on deficits</a:t>
                      </a:r>
                    </a:p>
                    <a:p>
                      <a:pPr marL="84138"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smtClean="0">
                        <a:ln>
                          <a:noFill/>
                        </a:ln>
                        <a:solidFill>
                          <a:schemeClr val="bg1"/>
                        </a:solidFill>
                        <a:effectLst>
                          <a:outerShdw blurRad="38100" dist="38100" dir="2700000" algn="tl">
                            <a:srgbClr val="000000"/>
                          </a:outerShdw>
                        </a:effectLst>
                        <a:latin typeface="Times New Roman" pitchFamily="18" charset="0"/>
                      </a:endParaRPr>
                    </a:p>
                    <a:p>
                      <a:pPr marL="84138"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bg1"/>
                          </a:solidFill>
                          <a:effectLst>
                            <a:outerShdw blurRad="38100" dist="38100" dir="2700000" algn="tl">
                              <a:srgbClr val="000000"/>
                            </a:outerShdw>
                          </a:effectLst>
                          <a:latin typeface="Times New Roman" pitchFamily="18" charset="0"/>
                        </a:rPr>
                        <a:t>Emotions are anger frustration anxiety contempt</a:t>
                      </a:r>
                    </a:p>
                    <a:p>
                      <a:pPr marL="84138"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smtClean="0">
                        <a:ln>
                          <a:noFill/>
                        </a:ln>
                        <a:solidFill>
                          <a:schemeClr val="bg1"/>
                        </a:solidFill>
                        <a:effectLst>
                          <a:outerShdw blurRad="38100" dist="38100" dir="2700000" algn="tl">
                            <a:srgbClr val="000000"/>
                          </a:outerShdw>
                        </a:effectLst>
                        <a:latin typeface="Times New Roman" pitchFamily="18" charset="0"/>
                      </a:endParaRPr>
                    </a:p>
                    <a:p>
                      <a:pPr marL="84138"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bg1"/>
                          </a:solidFill>
                          <a:effectLst>
                            <a:outerShdw blurRad="38100" dist="38100" dir="2700000" algn="tl">
                              <a:srgbClr val="000000"/>
                            </a:outerShdw>
                          </a:effectLst>
                          <a:latin typeface="Times New Roman" pitchFamily="18" charset="0"/>
                        </a:rPr>
                        <a:t>Consider critical teacher with a child who is struggling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09743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37642"/>
                                        </p:tgtEl>
                                        <p:attrNameLst>
                                          <p:attrName>style.visibility</p:attrName>
                                        </p:attrNameLst>
                                      </p:cBhvr>
                                      <p:to>
                                        <p:strVal val="visible"/>
                                      </p:to>
                                    </p:set>
                                    <p:anim calcmode="lin" valueType="num">
                                      <p:cBhvr additive="base">
                                        <p:cTn id="7" dur="500" fill="hold"/>
                                        <p:tgtEl>
                                          <p:spTgt spid="837642"/>
                                        </p:tgtEl>
                                        <p:attrNameLst>
                                          <p:attrName>ppt_x</p:attrName>
                                        </p:attrNameLst>
                                      </p:cBhvr>
                                      <p:tavLst>
                                        <p:tav tm="0">
                                          <p:val>
                                            <p:strVal val="#ppt_x"/>
                                          </p:val>
                                        </p:tav>
                                        <p:tav tm="100000">
                                          <p:val>
                                            <p:strVal val="#ppt_x"/>
                                          </p:val>
                                        </p:tav>
                                      </p:tavLst>
                                    </p:anim>
                                    <p:anim calcmode="lin" valueType="num">
                                      <p:cBhvr additive="base">
                                        <p:cTn id="8" dur="500" fill="hold"/>
                                        <p:tgtEl>
                                          <p:spTgt spid="83764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37636"/>
                                        </p:tgtEl>
                                        <p:attrNameLst>
                                          <p:attrName>style.visibility</p:attrName>
                                        </p:attrNameLst>
                                      </p:cBhvr>
                                      <p:to>
                                        <p:strVal val="visible"/>
                                      </p:to>
                                    </p:set>
                                    <p:anim calcmode="lin" valueType="num">
                                      <p:cBhvr additive="base">
                                        <p:cTn id="13" dur="500" fill="hold"/>
                                        <p:tgtEl>
                                          <p:spTgt spid="837636"/>
                                        </p:tgtEl>
                                        <p:attrNameLst>
                                          <p:attrName>ppt_x</p:attrName>
                                        </p:attrNameLst>
                                      </p:cBhvr>
                                      <p:tavLst>
                                        <p:tav tm="0">
                                          <p:val>
                                            <p:strVal val="#ppt_x"/>
                                          </p:val>
                                        </p:tav>
                                        <p:tav tm="100000">
                                          <p:val>
                                            <p:strVal val="#ppt_x"/>
                                          </p:val>
                                        </p:tav>
                                      </p:tavLst>
                                    </p:anim>
                                    <p:anim calcmode="lin" valueType="num">
                                      <p:cBhvr additive="base">
                                        <p:cTn id="14" dur="500" fill="hold"/>
                                        <p:tgtEl>
                                          <p:spTgt spid="8376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179388" y="0"/>
            <a:ext cx="8458200" cy="835025"/>
          </a:xfrm>
        </p:spPr>
        <p:txBody>
          <a:bodyPr rIns="132080"/>
          <a:lstStyle/>
          <a:p>
            <a:pPr indent="0" eaLnBrk="1" hangingPunct="1">
              <a:defRPr/>
            </a:pPr>
            <a:r>
              <a:rPr lang="en-US" smtClean="0">
                <a:solidFill>
                  <a:srgbClr val="FFFF00"/>
                </a:solidFill>
                <a:effectLst>
                  <a:outerShdw blurRad="38100" dist="38100" dir="2700000" algn="tl">
                    <a:srgbClr val="000000"/>
                  </a:outerShdw>
                </a:effectLst>
                <a:latin typeface="Times New Roman Bold" charset="0"/>
                <a:cs typeface="Times New Roman Bold" charset="0"/>
                <a:sym typeface="Times New Roman Bold" charset="0"/>
              </a:rPr>
              <a:t>Compassion  as Flow</a:t>
            </a:r>
            <a:endParaRPr lang="en-US" smtClean="0">
              <a:solidFill>
                <a:srgbClr val="FFFF00"/>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p:txBody>
      </p:sp>
      <p:sp>
        <p:nvSpPr>
          <p:cNvPr id="21506" name="Rectangle 2"/>
          <p:cNvSpPr>
            <a:spLocks noGrp="1" noChangeArrowheads="1"/>
          </p:cNvSpPr>
          <p:nvPr>
            <p:ph type="body" idx="1"/>
          </p:nvPr>
        </p:nvSpPr>
        <p:spPr>
          <a:xfrm>
            <a:off x="684213" y="1052513"/>
            <a:ext cx="8153400" cy="5805487"/>
          </a:xfrm>
        </p:spPr>
        <p:txBody>
          <a:bodyPr rIns="132080"/>
          <a:lstStyle/>
          <a:p>
            <a:pPr marL="39688" indent="0" eaLnBrk="1" hangingPunct="1">
              <a:lnSpc>
                <a:spcPct val="120000"/>
              </a:lnSpc>
              <a:buFont typeface="Times New Roman" charset="0"/>
              <a:buNone/>
              <a:defRPr/>
            </a:pPr>
            <a:r>
              <a:rPr lang="en-US" sz="2400" smtClean="0">
                <a:solidFill>
                  <a:srgbClr val="FFFFFF"/>
                </a:solidFill>
                <a:effectLst>
                  <a:outerShdw blurRad="38100" dist="38100" dir="2700000" algn="tl">
                    <a:srgbClr val="000000"/>
                  </a:outerShdw>
                </a:effectLst>
                <a:latin typeface="Times New Roman Bold Italic" charset="0"/>
                <a:ea typeface="ヒラギノ明朝 ProN W6" charset="0"/>
                <a:cs typeface="ヒラギノ明朝 ProN W6" charset="0"/>
                <a:sym typeface="Times New Roman Bold Italic" charset="0"/>
              </a:rPr>
              <a:t>	</a:t>
            </a:r>
            <a:r>
              <a:rPr lang="en-US" sz="2400" smtClean="0">
                <a:solidFill>
                  <a:srgbClr val="FFFFFF"/>
                </a:solidFill>
                <a:effectLst>
                  <a:outerShdw blurRad="38100" dist="38100" dir="2700000" algn="tl">
                    <a:srgbClr val="000000"/>
                  </a:outerShdw>
                </a:effectLst>
                <a:latin typeface="Times New Roman Bold Italic" charset="0"/>
                <a:cs typeface="Times New Roman Bold Italic" charset="0"/>
                <a:sym typeface="Times New Roman Bold Italic" charset="0"/>
              </a:rPr>
              <a:t>    </a:t>
            </a:r>
            <a:r>
              <a:rPr lang="en-US" smtClean="0">
                <a:solidFill>
                  <a:srgbClr val="FFFFFF"/>
                </a:solidFill>
                <a:effectLst>
                  <a:outerShdw blurRad="38100" dist="38100" dir="2700000" algn="tl">
                    <a:srgbClr val="000000"/>
                  </a:outerShdw>
                </a:effectLst>
                <a:latin typeface="Times New Roman Bold" charset="0"/>
                <a:cs typeface="Times New Roman Bold" charset="0"/>
                <a:sym typeface="Times New Roman Bold" charset="0"/>
              </a:rPr>
              <a:t>Different practices for each</a:t>
            </a:r>
            <a:endPar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a:p>
            <a:pPr marL="39688" indent="0" eaLnBrk="1" hangingPunct="1">
              <a:lnSpc>
                <a:spcPct val="120000"/>
              </a:lnSpc>
              <a:buFont typeface="Times New Roman" charset="0"/>
              <a:buNone/>
              <a:defRPr/>
            </a:pPr>
            <a:endParaRPr lang="en-US" sz="2400" smtClean="0">
              <a:solidFill>
                <a:srgbClr val="FFFFFF"/>
              </a:solidFill>
              <a:effectLst>
                <a:outerShdw blurRad="38100" dist="38100" dir="2700000" algn="tl">
                  <a:srgbClr val="000000"/>
                </a:outerShdw>
              </a:effectLst>
              <a:latin typeface="Times New Roman Bold Italic" charset="0"/>
              <a:ea typeface="ヒラギノ明朝 ProN W6" charset="0"/>
              <a:cs typeface="ヒラギノ明朝 ProN W6" charset="0"/>
              <a:sym typeface="Times New Roman Bold Italic" charset="0"/>
            </a:endParaRPr>
          </a:p>
          <a:p>
            <a:pPr marL="39688" indent="0" algn="just" eaLnBrk="1" hangingPunct="1">
              <a:lnSpc>
                <a:spcPct val="120000"/>
              </a:lnSpc>
              <a:buFont typeface="Times New Roman" charset="0"/>
              <a:buNone/>
              <a:defRPr/>
            </a:pPr>
            <a:r>
              <a:rPr lang="en-US" sz="2400" smtClean="0">
                <a:solidFill>
                  <a:srgbClr val="FFFFFF"/>
                </a:solidFill>
                <a:effectLst>
                  <a:outerShdw blurRad="38100" dist="38100" dir="2700000" algn="tl">
                    <a:srgbClr val="000000"/>
                  </a:outerShdw>
                </a:effectLst>
                <a:latin typeface="Times New Roman Bold Italic" charset="0"/>
                <a:ea typeface="ヒラギノ明朝 ProN W6" charset="0"/>
                <a:cs typeface="ヒラギノ明朝 ProN W6" charset="0"/>
                <a:sym typeface="Times New Roman Bold Italic" charset="0"/>
              </a:rPr>
              <a:t>	</a:t>
            </a:r>
            <a:r>
              <a:rPr lang="en-US" smtClean="0">
                <a:solidFill>
                  <a:srgbClr val="FFFFFF"/>
                </a:solidFill>
                <a:effectLst>
                  <a:outerShdw blurRad="38100" dist="38100" dir="2700000" algn="tl">
                    <a:srgbClr val="000000"/>
                  </a:outerShdw>
                </a:effectLst>
                <a:latin typeface="Times New Roman Bold" charset="0"/>
                <a:cs typeface="Times New Roman Bold" charset="0"/>
                <a:sym typeface="Times New Roman Bold" charset="0"/>
              </a:rPr>
              <a:t>Other </a:t>
            </a:r>
            <a:r>
              <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rPr>
              <a:t>				</a:t>
            </a:r>
            <a:r>
              <a:rPr lang="en-US" smtClean="0">
                <a:solidFill>
                  <a:srgbClr val="FFFFFF"/>
                </a:solidFill>
                <a:effectLst>
                  <a:outerShdw blurRad="38100" dist="38100" dir="2700000" algn="tl">
                    <a:srgbClr val="000000"/>
                  </a:outerShdw>
                </a:effectLst>
                <a:latin typeface="Times New Roman Bold" charset="0"/>
                <a:cs typeface="Times New Roman Bold" charset="0"/>
                <a:sym typeface="Times New Roman Bold" charset="0"/>
              </a:rPr>
              <a:t>Self</a:t>
            </a:r>
            <a:endPar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a:p>
            <a:pPr marL="39688" indent="0" algn="just" eaLnBrk="1" hangingPunct="1">
              <a:lnSpc>
                <a:spcPct val="120000"/>
              </a:lnSpc>
              <a:buFont typeface="Times New Roman" charset="0"/>
              <a:buNone/>
              <a:defRPr/>
            </a:pPr>
            <a:endPar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a:p>
            <a:pPr marL="39688" indent="0" algn="just" eaLnBrk="1" hangingPunct="1">
              <a:lnSpc>
                <a:spcPct val="120000"/>
              </a:lnSpc>
              <a:buFont typeface="Times New Roman" charset="0"/>
              <a:buNone/>
              <a:defRPr/>
            </a:pPr>
            <a:r>
              <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rPr>
              <a:t>	</a:t>
            </a:r>
            <a:r>
              <a:rPr lang="en-US" smtClean="0">
                <a:solidFill>
                  <a:srgbClr val="FFFFFF"/>
                </a:solidFill>
                <a:effectLst>
                  <a:outerShdw blurRad="38100" dist="38100" dir="2700000" algn="tl">
                    <a:srgbClr val="000000"/>
                  </a:outerShdw>
                </a:effectLst>
                <a:latin typeface="Times New Roman Bold" charset="0"/>
                <a:cs typeface="Times New Roman Bold" charset="0"/>
                <a:sym typeface="Times New Roman Bold" charset="0"/>
              </a:rPr>
              <a:t>Self</a:t>
            </a:r>
            <a:r>
              <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rPr>
              <a:t>					</a:t>
            </a:r>
            <a:r>
              <a:rPr lang="en-US" smtClean="0">
                <a:solidFill>
                  <a:srgbClr val="FFFFFF"/>
                </a:solidFill>
                <a:effectLst>
                  <a:outerShdw blurRad="38100" dist="38100" dir="2700000" algn="tl">
                    <a:srgbClr val="000000"/>
                  </a:outerShdw>
                </a:effectLst>
                <a:latin typeface="Times New Roman Bold" charset="0"/>
                <a:cs typeface="Times New Roman Bold" charset="0"/>
                <a:sym typeface="Times New Roman Bold" charset="0"/>
              </a:rPr>
              <a:t>Other</a:t>
            </a:r>
            <a:endPar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a:p>
            <a:pPr marL="39688" indent="0" algn="just" eaLnBrk="1" hangingPunct="1">
              <a:lnSpc>
                <a:spcPct val="120000"/>
              </a:lnSpc>
              <a:buFont typeface="Times New Roman" charset="0"/>
              <a:buNone/>
              <a:defRPr/>
            </a:pPr>
            <a:endPar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a:p>
            <a:pPr marL="39688" indent="0" algn="just" eaLnBrk="1" hangingPunct="1">
              <a:lnSpc>
                <a:spcPct val="120000"/>
              </a:lnSpc>
              <a:buFont typeface="Times New Roman" charset="0"/>
              <a:buNone/>
              <a:defRPr/>
            </a:pPr>
            <a:r>
              <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rPr>
              <a:t>	</a:t>
            </a:r>
            <a:r>
              <a:rPr lang="en-US" smtClean="0">
                <a:solidFill>
                  <a:srgbClr val="FFFFFF"/>
                </a:solidFill>
                <a:effectLst>
                  <a:outerShdw blurRad="38100" dist="38100" dir="2700000" algn="tl">
                    <a:srgbClr val="000000"/>
                  </a:outerShdw>
                </a:effectLst>
                <a:latin typeface="Times New Roman Bold" charset="0"/>
                <a:cs typeface="Times New Roman Bold" charset="0"/>
                <a:sym typeface="Times New Roman Bold" charset="0"/>
              </a:rPr>
              <a:t>Self </a:t>
            </a:r>
            <a:r>
              <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rPr>
              <a:t>					</a:t>
            </a:r>
            <a:r>
              <a:rPr lang="en-US" smtClean="0">
                <a:solidFill>
                  <a:srgbClr val="FFFFFF"/>
                </a:solidFill>
                <a:effectLst>
                  <a:outerShdw blurRad="38100" dist="38100" dir="2700000" algn="tl">
                    <a:srgbClr val="000000"/>
                  </a:outerShdw>
                </a:effectLst>
                <a:latin typeface="Times New Roman Bold" charset="0"/>
                <a:cs typeface="Times New Roman Bold" charset="0"/>
                <a:sym typeface="Times New Roman Bold" charset="0"/>
              </a:rPr>
              <a:t>Self</a:t>
            </a:r>
            <a:endParaRPr lang="en-US"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a:p>
            <a:pPr marL="39688" indent="0" algn="just" eaLnBrk="1" hangingPunct="1">
              <a:lnSpc>
                <a:spcPct val="120000"/>
              </a:lnSpc>
              <a:buFont typeface="Times New Roman" charset="0"/>
              <a:buNone/>
              <a:defRPr/>
            </a:pPr>
            <a:endParaRPr lang="en-US" sz="2400"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a:p>
            <a:pPr marL="39688" indent="0" algn="just" eaLnBrk="1" hangingPunct="1">
              <a:lnSpc>
                <a:spcPct val="120000"/>
              </a:lnSpc>
              <a:buFont typeface="Times New Roman" charset="0"/>
              <a:buNone/>
              <a:defRPr/>
            </a:pPr>
            <a:r>
              <a:rPr lang="en-US" sz="2400" smtClean="0">
                <a:solidFill>
                  <a:srgbClr val="FFFFFF"/>
                </a:solidFill>
                <a:effectLst>
                  <a:outerShdw blurRad="38100" dist="38100" dir="2700000" algn="tl">
                    <a:srgbClr val="000000"/>
                  </a:outerShdw>
                </a:effectLst>
                <a:latin typeface="Times New Roman Bold" charset="0"/>
                <a:cs typeface="Times New Roman Bold" charset="0"/>
                <a:sym typeface="Times New Roman Bold" charset="0"/>
              </a:rPr>
              <a:t>         Non linear empathy for other begins early in life</a:t>
            </a:r>
            <a:endParaRPr lang="en-US" sz="2400" smtClean="0">
              <a:solidFill>
                <a:srgbClr val="FFFFFF"/>
              </a:solidFill>
              <a:effectLst>
                <a:outerShdw blurRad="38100" dist="38100" dir="2700000" algn="tl">
                  <a:srgbClr val="000000"/>
                </a:outerShdw>
              </a:effectLst>
              <a:latin typeface="Times New Roman Bold" charset="0"/>
              <a:ea typeface="ヒラギノ明朝 ProN W6" charset="0"/>
              <a:cs typeface="ヒラギノ明朝 ProN W6" charset="0"/>
              <a:sym typeface="Times New Roman Bold" charset="0"/>
            </a:endParaRPr>
          </a:p>
        </p:txBody>
      </p:sp>
      <p:sp>
        <p:nvSpPr>
          <p:cNvPr id="21507" name="Line 3"/>
          <p:cNvSpPr>
            <a:spLocks noChangeShapeType="1"/>
          </p:cNvSpPr>
          <p:nvPr/>
        </p:nvSpPr>
        <p:spPr bwMode="auto">
          <a:xfrm>
            <a:off x="3635375" y="2420938"/>
            <a:ext cx="1439863" cy="1587"/>
          </a:xfrm>
          <a:prstGeom prst="line">
            <a:avLst/>
          </a:prstGeom>
          <a:noFill/>
          <a:ln w="571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1508" name="Line 4"/>
          <p:cNvSpPr>
            <a:spLocks noChangeShapeType="1"/>
          </p:cNvSpPr>
          <p:nvPr/>
        </p:nvSpPr>
        <p:spPr bwMode="auto">
          <a:xfrm>
            <a:off x="3563938" y="3789363"/>
            <a:ext cx="1439862" cy="1587"/>
          </a:xfrm>
          <a:prstGeom prst="line">
            <a:avLst/>
          </a:prstGeom>
          <a:noFill/>
          <a:ln w="571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en-US"/>
          </a:p>
        </p:txBody>
      </p:sp>
      <p:sp>
        <p:nvSpPr>
          <p:cNvPr id="21509" name="Line 5"/>
          <p:cNvSpPr>
            <a:spLocks noChangeShapeType="1"/>
          </p:cNvSpPr>
          <p:nvPr/>
        </p:nvSpPr>
        <p:spPr bwMode="auto">
          <a:xfrm>
            <a:off x="3635375" y="5157788"/>
            <a:ext cx="1439863" cy="1587"/>
          </a:xfrm>
          <a:prstGeom prst="line">
            <a:avLst/>
          </a:prstGeom>
          <a:noFill/>
          <a:ln w="57150">
            <a:solidFill>
              <a:srgbClr val="FFFF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en-US"/>
          </a:p>
        </p:txBody>
      </p:sp>
    </p:spTree>
    <p:extLst>
      <p:ext uri="{BB962C8B-B14F-4D97-AF65-F5344CB8AC3E}">
        <p14:creationId xmlns:p14="http://schemas.microsoft.com/office/powerpoint/2010/main" val="2277814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a:ea typeface="Helvetica"/>
        <a:cs typeface="Helvetica"/>
      </a:majorFont>
      <a:minorFont>
        <a:latin typeface="Times New Roman"/>
        <a:ea typeface="Times New Roman"/>
        <a:cs typeface="Times New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round/>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90000"/>
          </a:lnSpc>
          <a:spcBef>
            <a:spcPts val="500"/>
          </a:spcBef>
          <a:spcAft>
            <a:spcPts val="0"/>
          </a:spcAft>
          <a:buClrTx/>
          <a:buSzTx/>
          <a:buFontTx/>
          <a:buNone/>
          <a:tabLst/>
          <a:defRPr kumimoji="0" sz="2400" b="1" i="0" u="none" strike="noStrike" cap="none" spc="0" normalizeH="0" baseline="0">
            <a:ln>
              <a:noFill/>
            </a:ln>
            <a:solidFill>
              <a:srgbClr val="000000"/>
            </a:solidFill>
            <a:effectLst/>
            <a:uFill>
              <a:solidFill>
                <a:srgbClr val="000000"/>
              </a:solidFill>
            </a:uFill>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90000"/>
          </a:lnSpc>
          <a:spcBef>
            <a:spcPts val="500"/>
          </a:spcBef>
          <a:spcAft>
            <a:spcPts val="0"/>
          </a:spcAft>
          <a:buClrTx/>
          <a:buSzTx/>
          <a:buFontTx/>
          <a:buNone/>
          <a:tabLst/>
          <a:defRPr kumimoji="0" sz="2400" b="1" i="0" u="none" strike="noStrike" cap="none" spc="0" normalizeH="0" baseline="0">
            <a:ln>
              <a:noFill/>
            </a:ln>
            <a:solidFill>
              <a:srgbClr val="000000"/>
            </a:solidFill>
            <a:effectLst/>
            <a:uFill>
              <a:solidFill>
                <a:srgbClr val="000000"/>
              </a:solidFill>
            </a:uFill>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a:ea typeface="Helvetica"/>
        <a:cs typeface="Helvetica"/>
      </a:majorFont>
      <a:minorFont>
        <a:latin typeface="Times New Roman"/>
        <a:ea typeface="Times New Roman"/>
        <a:cs typeface="Times New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round/>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90000"/>
          </a:lnSpc>
          <a:spcBef>
            <a:spcPts val="500"/>
          </a:spcBef>
          <a:spcAft>
            <a:spcPts val="0"/>
          </a:spcAft>
          <a:buClrTx/>
          <a:buSzTx/>
          <a:buFontTx/>
          <a:buNone/>
          <a:tabLst/>
          <a:defRPr kumimoji="0" sz="2400" b="1" i="0" u="none" strike="noStrike" cap="none" spc="0" normalizeH="0" baseline="0">
            <a:ln>
              <a:noFill/>
            </a:ln>
            <a:solidFill>
              <a:srgbClr val="000000"/>
            </a:solidFill>
            <a:effectLst/>
            <a:uFill>
              <a:solidFill>
                <a:srgbClr val="000000"/>
              </a:solidFill>
            </a:uFill>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90000"/>
          </a:lnSpc>
          <a:spcBef>
            <a:spcPts val="500"/>
          </a:spcBef>
          <a:spcAft>
            <a:spcPts val="0"/>
          </a:spcAft>
          <a:buClrTx/>
          <a:buSzTx/>
          <a:buFontTx/>
          <a:buNone/>
          <a:tabLst/>
          <a:defRPr kumimoji="0" sz="2400" b="1" i="0" u="none" strike="noStrike" cap="none" spc="0" normalizeH="0" baseline="0">
            <a:ln>
              <a:noFill/>
            </a:ln>
            <a:solidFill>
              <a:srgbClr val="000000"/>
            </a:solidFill>
            <a:effectLst/>
            <a:uFill>
              <a:solidFill>
                <a:srgbClr val="000000"/>
              </a:solidFill>
            </a:uFill>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2666</TotalTime>
  <Words>4224</Words>
  <Application>Microsoft Macintosh PowerPoint</Application>
  <PresentationFormat>On-screen Show (4:3)</PresentationFormat>
  <Paragraphs>721</Paragraphs>
  <Slides>107</Slides>
  <Notes>32</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2</vt:i4>
      </vt:variant>
      <vt:variant>
        <vt:lpstr>Slide Titles</vt:lpstr>
      </vt:variant>
      <vt:variant>
        <vt:i4>107</vt:i4>
      </vt:variant>
    </vt:vector>
  </HeadingPairs>
  <TitlesOfParts>
    <vt:vector size="130" baseType="lpstr">
      <vt:lpstr>Aparajita</vt:lpstr>
      <vt:lpstr>Arial</vt:lpstr>
      <vt:lpstr>Arial Black</vt:lpstr>
      <vt:lpstr>Avenir Book</vt:lpstr>
      <vt:lpstr>Calibri</vt:lpstr>
      <vt:lpstr>Century Gothic</vt:lpstr>
      <vt:lpstr>David</vt:lpstr>
      <vt:lpstr>Georgia</vt:lpstr>
      <vt:lpstr>Helvetica</vt:lpstr>
      <vt:lpstr>Imprint MT Shadow</vt:lpstr>
      <vt:lpstr>Lucida Calligraphy</vt:lpstr>
      <vt:lpstr>Microsoft YaHei</vt:lpstr>
      <vt:lpstr>ＭＳ Ｐゴシック</vt:lpstr>
      <vt:lpstr>Symbol</vt:lpstr>
      <vt:lpstr>Tahoma</vt:lpstr>
      <vt:lpstr>Times</vt:lpstr>
      <vt:lpstr>Times New Roman</vt:lpstr>
      <vt:lpstr>Times New Roman Bold</vt:lpstr>
      <vt:lpstr>Times New Roman Bold Italic</vt:lpstr>
      <vt:lpstr>ヒラギノ明朝 ProN W6</vt:lpstr>
      <vt:lpstr>Default</vt:lpstr>
      <vt:lpstr>Bitmap Image</vt:lpstr>
      <vt:lpstr>Slide</vt:lpstr>
      <vt:lpstr>PowerPoint Presentation</vt:lpstr>
      <vt:lpstr>PowerPoint Presentation</vt:lpstr>
      <vt:lpstr>Attention and Heroism</vt:lpstr>
      <vt:lpstr>“A Beginning is Invisible” - Robert Fripp</vt:lpstr>
      <vt:lpstr>Relevant Histories For Our Work</vt:lpstr>
      <vt:lpstr>CFT - Compassion Defined</vt:lpstr>
      <vt:lpstr>CFT - Compassion Defined</vt:lpstr>
      <vt:lpstr>The Two Psychologies of Compassion</vt:lpstr>
      <vt:lpstr>Compassionate Process</vt:lpstr>
      <vt:lpstr>Compassion and Courage</vt:lpstr>
      <vt:lpstr>Beginning to Understand Compassion   in Terms of Psychological Flexibility</vt:lpstr>
      <vt:lpstr>Psychological Flexibility</vt:lpstr>
      <vt:lpstr>PowerPoint Presentation</vt:lpstr>
      <vt:lpstr>Compassion begins with a reality check</vt:lpstr>
      <vt:lpstr>Compassion begins with a reality check</vt:lpstr>
      <vt:lpstr>Compassion begins with a reality check</vt:lpstr>
      <vt:lpstr>Compassion begins with a reality check</vt:lpstr>
      <vt:lpstr>Compassion begins with a reality check</vt:lpstr>
      <vt:lpstr>Compassion begins with a reality check</vt:lpstr>
      <vt:lpstr>Compassion begins with a reality check</vt:lpstr>
      <vt:lpstr>So, Basic Philosophy is That:</vt:lpstr>
      <vt:lpstr>Causes of Suffering </vt:lpstr>
      <vt:lpstr>New Psychologies Emerge in the World </vt:lpstr>
      <vt:lpstr>PowerPoint Presentation</vt:lpstr>
      <vt:lpstr>Brain Development  in Deep Historical Context</vt:lpstr>
      <vt:lpstr>Sources of behaviour</vt:lpstr>
      <vt:lpstr>Sources of behaviour</vt:lpstr>
      <vt:lpstr>Sources of behaviour</vt:lpstr>
      <vt:lpstr>Attention and Behavior</vt:lpstr>
      <vt:lpstr> Built in Biases </vt:lpstr>
      <vt:lpstr>“Thinky Pain”</vt:lpstr>
      <vt:lpstr>Mindfulness   is a Context for   Compassion </vt:lpstr>
      <vt:lpstr>Mindfulness as beginning</vt:lpstr>
      <vt:lpstr>Mindfulness as a Context</vt:lpstr>
      <vt:lpstr>Mindfulness as foundation</vt:lpstr>
      <vt:lpstr>Arising Compassion</vt:lpstr>
      <vt:lpstr>Understanding our Motives and Emotions</vt:lpstr>
      <vt:lpstr>Types of Affect Regulator Systems</vt:lpstr>
      <vt:lpstr>Types of Affect Regulator Systems</vt:lpstr>
      <vt:lpstr>PowerPoint Presentation</vt:lpstr>
      <vt:lpstr>PowerPoint Presentation</vt:lpstr>
      <vt:lpstr>Threat relations</vt:lpstr>
      <vt:lpstr>PowerPoint Presentation</vt:lpstr>
      <vt:lpstr>Types of Affect Regulator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Affect Regulator Systems</vt:lpstr>
      <vt:lpstr>PowerPoint Presentation</vt:lpstr>
      <vt:lpstr>PowerPoint Presentation</vt:lpstr>
      <vt:lpstr>Contentment</vt:lpstr>
      <vt:lpstr>Self-Protection</vt:lpstr>
      <vt:lpstr>Dispersal and avoid others</vt:lpstr>
      <vt:lpstr>PowerPoint Presentation</vt:lpstr>
      <vt:lpstr>PowerPoint Presentation</vt:lpstr>
      <vt:lpstr>PowerPoint Presentation</vt:lpstr>
      <vt:lpstr>PowerPoint Presentation</vt:lpstr>
      <vt:lpstr>The Mammalian Importance of Caring Minds</vt:lpstr>
      <vt:lpstr>PowerPoint Presentation</vt:lpstr>
      <vt:lpstr>PowerPoint Presentation</vt:lpstr>
      <vt:lpstr>Safeness -connecting and the parasympathetic system: The Vagus Nerve</vt:lpstr>
      <vt:lpstr>PowerPoint Presentation</vt:lpstr>
      <vt:lpstr>PowerPoint Presentation</vt:lpstr>
      <vt:lpstr>PowerPoint Presentation</vt:lpstr>
      <vt:lpstr>‘New Brain’ with Frontal cortex and PNS</vt:lpstr>
      <vt:lpstr>‘Some Overloads for New brain</vt:lpstr>
      <vt:lpstr>Attachment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Work of CFT in the relationship</vt:lpstr>
      <vt:lpstr>Compassion Process</vt:lpstr>
      <vt:lpstr>Caring-Compassionate Mind</vt:lpstr>
      <vt:lpstr>Compassionate Mind - Alleviation</vt:lpstr>
      <vt:lpstr>Compassionate Mind</vt:lpstr>
      <vt:lpstr>Threatened Mind</vt:lpstr>
      <vt:lpstr>Psychological Flexibility</vt:lpstr>
      <vt:lpstr>Psychological Flexibility</vt:lpstr>
      <vt:lpstr>Examples of Psychological Flexibility’s Importance</vt:lpstr>
      <vt:lpstr>PowerPoint Presentation</vt:lpstr>
      <vt:lpstr>PowerPoint Presentation</vt:lpstr>
      <vt:lpstr>PowerPoint Presentation</vt:lpstr>
      <vt:lpstr>I-Here-Nowness of Perspective Taking</vt:lpstr>
      <vt:lpstr>PowerPoint Presentation</vt:lpstr>
      <vt:lpstr>PowerPoint Presentation</vt:lpstr>
      <vt:lpstr>PowerPoint Presentation</vt:lpstr>
      <vt:lpstr>Compassion  as Flow</vt:lpstr>
      <vt:lpstr>Self Compassion</vt:lpstr>
      <vt:lpstr>PowerPoint Presentation</vt:lpstr>
      <vt:lpstr>Self-Criticism vs Self-Compassion</vt:lpstr>
      <vt:lpstr>Compassion  as Flow</vt:lpstr>
      <vt:lpstr>PowerPoint Presentation</vt:lpstr>
      <vt:lpstr>Supporting Research</vt:lpstr>
      <vt:lpstr>Supporting Research</vt:lpstr>
      <vt:lpstr>Supporting Research</vt:lpstr>
      <vt:lpstr>Supporting Research</vt:lpstr>
      <vt:lpstr>Future Directions</vt:lpstr>
      <vt:lpstr>PowerPoint Presentation</vt:lpstr>
      <vt:lpstr>PowerPoint Presentation</vt:lpstr>
    </vt:vector>
  </TitlesOfParts>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Dennis Tirch</cp:lastModifiedBy>
  <cp:revision>29</cp:revision>
  <dcterms:modified xsi:type="dcterms:W3CDTF">2016-07-11T21:17:41Z</dcterms:modified>
</cp:coreProperties>
</file>